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4"/>
  </p:sldMasterIdLst>
  <p:notesMasterIdLst>
    <p:notesMasterId r:id="rId16"/>
  </p:notesMasterIdLst>
  <p:handoutMasterIdLst>
    <p:handoutMasterId r:id="rId17"/>
  </p:handoutMasterIdLst>
  <p:sldIdLst>
    <p:sldId id="257" r:id="rId5"/>
    <p:sldId id="268" r:id="rId6"/>
    <p:sldId id="274" r:id="rId7"/>
    <p:sldId id="261" r:id="rId8"/>
    <p:sldId id="272" r:id="rId9"/>
    <p:sldId id="262" r:id="rId10"/>
    <p:sldId id="267" r:id="rId11"/>
    <p:sldId id="273" r:id="rId12"/>
    <p:sldId id="269" r:id="rId13"/>
    <p:sldId id="270" r:id="rId14"/>
    <p:sldId id="275" r:id="rId15"/>
  </p:sldIdLst>
  <p:sldSz cx="12188825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5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94404"/>
    <a:srgbClr val="5F6F0F"/>
    <a:srgbClr val="718412"/>
    <a:srgbClr val="65741A"/>
    <a:srgbClr val="70811D"/>
    <a:srgbClr val="7B8D1F"/>
    <a:srgbClr val="839721"/>
    <a:srgbClr val="95AB25"/>
    <a:srgbClr val="BC5500"/>
    <a:srgbClr val="C45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>
      <p:cViewPr varScale="1">
        <p:scale>
          <a:sx n="86" d="100"/>
          <a:sy n="86" d="100"/>
        </p:scale>
        <p:origin x="330" y="96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D7942A0-B7D2-4B14-8FEA-55FC702F5BE7}" type="doc">
      <dgm:prSet loTypeId="urn:microsoft.com/office/officeart/2005/8/layout/vProcess5" loCatId="process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095A5E99-E976-4550-8F80-53CC813F2F5A}">
      <dgm:prSet phldrT="[Text]"/>
      <dgm:spPr>
        <a:gradFill rotWithShape="0">
          <a:gsLst>
            <a:gs pos="0">
              <a:srgbClr val="703000"/>
            </a:gs>
            <a:gs pos="50000">
              <a:srgbClr val="A44A00"/>
            </a:gs>
            <a:gs pos="70000">
              <a:srgbClr val="BC5500"/>
            </a:gs>
            <a:gs pos="100000">
              <a:srgbClr val="F26D00"/>
            </a:gs>
          </a:gsLst>
        </a:gradFill>
      </dgm:spPr>
      <dgm:t>
        <a:bodyPr/>
        <a:lstStyle/>
        <a:p>
          <a:r>
            <a:rPr lang="en-US" dirty="0"/>
            <a:t>Summit List of Volunteers to AD</a:t>
          </a:r>
        </a:p>
      </dgm:t>
      <dgm:extLst>
        <a:ext uri="{E40237B7-FDA0-4F09-8148-C483321AD2D9}">
          <dgm14:cNvPr xmlns:dgm14="http://schemas.microsoft.com/office/drawing/2010/diagram" id="0" name="" descr="Staggered process showing 3 tasks arranged one below the other and two downward pointing arrows are used to indicate progression from first task to second task and second task to third task."/>
        </a:ext>
      </dgm:extLst>
    </dgm:pt>
    <dgm:pt modelId="{03339A0D-5DC0-4B29-8353-C5AEBFD4DE86}" type="parTrans" cxnId="{D1A4D8E6-F04E-4AB1-8D0C-63DC7AB1E81F}">
      <dgm:prSet/>
      <dgm:spPr/>
      <dgm:t>
        <a:bodyPr/>
        <a:lstStyle/>
        <a:p>
          <a:endParaRPr lang="en-US"/>
        </a:p>
      </dgm:t>
    </dgm:pt>
    <dgm:pt modelId="{8877691F-1B60-4485-9174-DDEC7EE68B70}" type="sibTrans" cxnId="{D1A4D8E6-F04E-4AB1-8D0C-63DC7AB1E81F}">
      <dgm:prSet/>
      <dgm:spPr/>
      <dgm:t>
        <a:bodyPr/>
        <a:lstStyle/>
        <a:p>
          <a:endParaRPr lang="en-US"/>
        </a:p>
      </dgm:t>
    </dgm:pt>
    <dgm:pt modelId="{8EC937D8-BD76-4A12-A3E5-900D5C1E2E05}">
      <dgm:prSet phldrT="[Text]"/>
      <dgm:spPr/>
      <dgm:t>
        <a:bodyPr/>
        <a:lstStyle/>
        <a:p>
          <a:r>
            <a:rPr lang="en-US" dirty="0"/>
            <a:t>Cross Reference with District Approved List </a:t>
          </a:r>
        </a:p>
      </dgm:t>
    </dgm:pt>
    <dgm:pt modelId="{8265EE85-9851-494E-A6D3-1CDACE947DF3}" type="parTrans" cxnId="{43DC8383-AEE5-490C-A8E5-1F216F2B8FE6}">
      <dgm:prSet/>
      <dgm:spPr/>
      <dgm:t>
        <a:bodyPr/>
        <a:lstStyle/>
        <a:p>
          <a:endParaRPr lang="en-US"/>
        </a:p>
      </dgm:t>
    </dgm:pt>
    <dgm:pt modelId="{B3EFD4A5-9FA1-4ABE-B722-05162509509B}" type="sibTrans" cxnId="{43DC8383-AEE5-490C-A8E5-1F216F2B8FE6}">
      <dgm:prSet/>
      <dgm:spPr/>
      <dgm:t>
        <a:bodyPr/>
        <a:lstStyle/>
        <a:p>
          <a:endParaRPr lang="en-US"/>
        </a:p>
      </dgm:t>
    </dgm:pt>
    <dgm:pt modelId="{7133ECF5-4190-4604-AA2F-03C9A0A9210F}">
      <dgm:prSet phldrT="[Text]"/>
      <dgm:spPr>
        <a:gradFill rotWithShape="0">
          <a:gsLst>
            <a:gs pos="0">
              <a:srgbClr val="394404"/>
            </a:gs>
            <a:gs pos="50000">
              <a:srgbClr val="5F6F0F"/>
            </a:gs>
            <a:gs pos="70000">
              <a:srgbClr val="65741A"/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55000"/>
              </a:schemeClr>
            </a:gs>
          </a:gsLst>
        </a:gradFill>
      </dgm:spPr>
      <dgm:t>
        <a:bodyPr/>
        <a:lstStyle/>
        <a:p>
          <a:r>
            <a:rPr lang="en-US" dirty="0"/>
            <a:t>Start Concession Stand Sales</a:t>
          </a:r>
        </a:p>
      </dgm:t>
      <dgm:extLst>
        <a:ext uri="{E40237B7-FDA0-4F09-8148-C483321AD2D9}">
          <dgm14:cNvPr xmlns:dgm14="http://schemas.microsoft.com/office/drawing/2010/diagram" id="0" name="" descr="Staggered process showing 3 tasks arranged one below the other and two downward pointing arrows are used to indicate progression from first task to second task and second task to third task."/>
        </a:ext>
      </dgm:extLst>
    </dgm:pt>
    <dgm:pt modelId="{7D1B29D7-21DD-436A-8F7C-E87DE53C1431}" type="parTrans" cxnId="{011A9761-E983-4C7D-AB1D-2038261D8FF8}">
      <dgm:prSet/>
      <dgm:spPr/>
      <dgm:t>
        <a:bodyPr/>
        <a:lstStyle/>
        <a:p>
          <a:endParaRPr lang="en-US"/>
        </a:p>
      </dgm:t>
    </dgm:pt>
    <dgm:pt modelId="{46037378-034A-4662-877A-B53E1DA069A3}" type="sibTrans" cxnId="{011A9761-E983-4C7D-AB1D-2038261D8FF8}">
      <dgm:prSet/>
      <dgm:spPr/>
      <dgm:t>
        <a:bodyPr/>
        <a:lstStyle/>
        <a:p>
          <a:endParaRPr lang="en-US"/>
        </a:p>
      </dgm:t>
    </dgm:pt>
    <dgm:pt modelId="{1D84D8B6-AB32-4491-B5D2-EFE3D7668B88}" type="pres">
      <dgm:prSet presAssocID="{CD7942A0-B7D2-4B14-8FEA-55FC702F5BE7}" presName="outerComposite" presStyleCnt="0">
        <dgm:presLayoutVars>
          <dgm:chMax val="5"/>
          <dgm:dir/>
          <dgm:resizeHandles val="exact"/>
        </dgm:presLayoutVars>
      </dgm:prSet>
      <dgm:spPr/>
    </dgm:pt>
    <dgm:pt modelId="{3E0E8213-E460-4EB7-9A92-C2B1CC553F0D}" type="pres">
      <dgm:prSet presAssocID="{CD7942A0-B7D2-4B14-8FEA-55FC702F5BE7}" presName="dummyMaxCanvas" presStyleCnt="0">
        <dgm:presLayoutVars/>
      </dgm:prSet>
      <dgm:spPr/>
    </dgm:pt>
    <dgm:pt modelId="{124EF20B-D98C-45B2-BB13-7B93B5373CEB}" type="pres">
      <dgm:prSet presAssocID="{CD7942A0-B7D2-4B14-8FEA-55FC702F5BE7}" presName="ThreeNodes_1" presStyleLbl="node1" presStyleIdx="0" presStyleCnt="3" custLinFactNeighborX="1177" custLinFactNeighborY="24">
        <dgm:presLayoutVars>
          <dgm:bulletEnabled val="1"/>
        </dgm:presLayoutVars>
      </dgm:prSet>
      <dgm:spPr/>
    </dgm:pt>
    <dgm:pt modelId="{CA544AF7-F7B2-4CA5-9251-B4CDB8D06634}" type="pres">
      <dgm:prSet presAssocID="{CD7942A0-B7D2-4B14-8FEA-55FC702F5BE7}" presName="ThreeNodes_2" presStyleLbl="node1" presStyleIdx="1" presStyleCnt="3">
        <dgm:presLayoutVars>
          <dgm:bulletEnabled val="1"/>
        </dgm:presLayoutVars>
      </dgm:prSet>
      <dgm:spPr/>
    </dgm:pt>
    <dgm:pt modelId="{2AE92D3F-F0FA-45DD-BB60-4C6FBC6BC016}" type="pres">
      <dgm:prSet presAssocID="{CD7942A0-B7D2-4B14-8FEA-55FC702F5BE7}" presName="ThreeNodes_3" presStyleLbl="node1" presStyleIdx="2" presStyleCnt="3">
        <dgm:presLayoutVars>
          <dgm:bulletEnabled val="1"/>
        </dgm:presLayoutVars>
      </dgm:prSet>
      <dgm:spPr/>
    </dgm:pt>
    <dgm:pt modelId="{9CA877D8-99F8-40A0-89E9-59A61C9A70F4}" type="pres">
      <dgm:prSet presAssocID="{CD7942A0-B7D2-4B14-8FEA-55FC702F5BE7}" presName="ThreeConn_1-2" presStyleLbl="fgAccFollowNode1" presStyleIdx="0" presStyleCnt="2">
        <dgm:presLayoutVars>
          <dgm:bulletEnabled val="1"/>
        </dgm:presLayoutVars>
      </dgm:prSet>
      <dgm:spPr/>
    </dgm:pt>
    <dgm:pt modelId="{62643EF2-016C-41F1-8CBC-398422A85727}" type="pres">
      <dgm:prSet presAssocID="{CD7942A0-B7D2-4B14-8FEA-55FC702F5BE7}" presName="ThreeConn_2-3" presStyleLbl="fgAccFollowNode1" presStyleIdx="1" presStyleCnt="2">
        <dgm:presLayoutVars>
          <dgm:bulletEnabled val="1"/>
        </dgm:presLayoutVars>
      </dgm:prSet>
      <dgm:spPr/>
    </dgm:pt>
    <dgm:pt modelId="{7A2F6994-DA87-4497-BFC7-DD9D6EC5315F}" type="pres">
      <dgm:prSet presAssocID="{CD7942A0-B7D2-4B14-8FEA-55FC702F5BE7}" presName="ThreeNodes_1_text" presStyleLbl="node1" presStyleIdx="2" presStyleCnt="3">
        <dgm:presLayoutVars>
          <dgm:bulletEnabled val="1"/>
        </dgm:presLayoutVars>
      </dgm:prSet>
      <dgm:spPr/>
    </dgm:pt>
    <dgm:pt modelId="{916C48CB-E452-4B79-A9B9-4C9A90B47960}" type="pres">
      <dgm:prSet presAssocID="{CD7942A0-B7D2-4B14-8FEA-55FC702F5BE7}" presName="ThreeNodes_2_text" presStyleLbl="node1" presStyleIdx="2" presStyleCnt="3">
        <dgm:presLayoutVars>
          <dgm:bulletEnabled val="1"/>
        </dgm:presLayoutVars>
      </dgm:prSet>
      <dgm:spPr/>
    </dgm:pt>
    <dgm:pt modelId="{A31D264E-E285-4E5C-8EB7-762CD501BE72}" type="pres">
      <dgm:prSet presAssocID="{CD7942A0-B7D2-4B14-8FEA-55FC702F5BE7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5A89A138-BC1A-490F-935E-2EC3F74E8E18}" type="presOf" srcId="{7133ECF5-4190-4604-AA2F-03C9A0A9210F}" destId="{2AE92D3F-F0FA-45DD-BB60-4C6FBC6BC016}" srcOrd="0" destOrd="0" presId="urn:microsoft.com/office/officeart/2005/8/layout/vProcess5"/>
    <dgm:cxn modelId="{011A9761-E983-4C7D-AB1D-2038261D8FF8}" srcId="{CD7942A0-B7D2-4B14-8FEA-55FC702F5BE7}" destId="{7133ECF5-4190-4604-AA2F-03C9A0A9210F}" srcOrd="2" destOrd="0" parTransId="{7D1B29D7-21DD-436A-8F7C-E87DE53C1431}" sibTransId="{46037378-034A-4662-877A-B53E1DA069A3}"/>
    <dgm:cxn modelId="{8A063A46-8F8D-405A-B2D6-6495FA638F46}" type="presOf" srcId="{8EC937D8-BD76-4A12-A3E5-900D5C1E2E05}" destId="{CA544AF7-F7B2-4CA5-9251-B4CDB8D06634}" srcOrd="0" destOrd="0" presId="urn:microsoft.com/office/officeart/2005/8/layout/vProcess5"/>
    <dgm:cxn modelId="{A071614A-8A85-47B2-A113-0652CAB9B428}" type="presOf" srcId="{095A5E99-E976-4550-8F80-53CC813F2F5A}" destId="{124EF20B-D98C-45B2-BB13-7B93B5373CEB}" srcOrd="0" destOrd="0" presId="urn:microsoft.com/office/officeart/2005/8/layout/vProcess5"/>
    <dgm:cxn modelId="{43DC8383-AEE5-490C-A8E5-1F216F2B8FE6}" srcId="{CD7942A0-B7D2-4B14-8FEA-55FC702F5BE7}" destId="{8EC937D8-BD76-4A12-A3E5-900D5C1E2E05}" srcOrd="1" destOrd="0" parTransId="{8265EE85-9851-494E-A6D3-1CDACE947DF3}" sibTransId="{B3EFD4A5-9FA1-4ABE-B722-05162509509B}"/>
    <dgm:cxn modelId="{03E7038C-2CC0-496B-88A0-60396CDC31E4}" type="presOf" srcId="{7133ECF5-4190-4604-AA2F-03C9A0A9210F}" destId="{A31D264E-E285-4E5C-8EB7-762CD501BE72}" srcOrd="1" destOrd="0" presId="urn:microsoft.com/office/officeart/2005/8/layout/vProcess5"/>
    <dgm:cxn modelId="{C2D0E194-BD14-4AD2-9E3A-CE984C34B6CD}" type="presOf" srcId="{CD7942A0-B7D2-4B14-8FEA-55FC702F5BE7}" destId="{1D84D8B6-AB32-4491-B5D2-EFE3D7668B88}" srcOrd="0" destOrd="0" presId="urn:microsoft.com/office/officeart/2005/8/layout/vProcess5"/>
    <dgm:cxn modelId="{BB374C9D-646D-46E6-89B4-117F0E21BA34}" type="presOf" srcId="{8EC937D8-BD76-4A12-A3E5-900D5C1E2E05}" destId="{916C48CB-E452-4B79-A9B9-4C9A90B47960}" srcOrd="1" destOrd="0" presId="urn:microsoft.com/office/officeart/2005/8/layout/vProcess5"/>
    <dgm:cxn modelId="{12FC7FDE-4033-4970-A683-61DE6FA84E89}" type="presOf" srcId="{8877691F-1B60-4485-9174-DDEC7EE68B70}" destId="{9CA877D8-99F8-40A0-89E9-59A61C9A70F4}" srcOrd="0" destOrd="0" presId="urn:microsoft.com/office/officeart/2005/8/layout/vProcess5"/>
    <dgm:cxn modelId="{D1A4D8E6-F04E-4AB1-8D0C-63DC7AB1E81F}" srcId="{CD7942A0-B7D2-4B14-8FEA-55FC702F5BE7}" destId="{095A5E99-E976-4550-8F80-53CC813F2F5A}" srcOrd="0" destOrd="0" parTransId="{03339A0D-5DC0-4B29-8353-C5AEBFD4DE86}" sibTransId="{8877691F-1B60-4485-9174-DDEC7EE68B70}"/>
    <dgm:cxn modelId="{7C007CEB-6418-4EA7-9CB6-5B93D0C655E6}" type="presOf" srcId="{095A5E99-E976-4550-8F80-53CC813F2F5A}" destId="{7A2F6994-DA87-4497-BFC7-DD9D6EC5315F}" srcOrd="1" destOrd="0" presId="urn:microsoft.com/office/officeart/2005/8/layout/vProcess5"/>
    <dgm:cxn modelId="{6CF7D6F9-A5F2-48E3-AF5C-A2074559AE21}" type="presOf" srcId="{B3EFD4A5-9FA1-4ABE-B722-05162509509B}" destId="{62643EF2-016C-41F1-8CBC-398422A85727}" srcOrd="0" destOrd="0" presId="urn:microsoft.com/office/officeart/2005/8/layout/vProcess5"/>
    <dgm:cxn modelId="{768DB908-A4BF-48A6-A740-5DD0CBAFBB11}" type="presParOf" srcId="{1D84D8B6-AB32-4491-B5D2-EFE3D7668B88}" destId="{3E0E8213-E460-4EB7-9A92-C2B1CC553F0D}" srcOrd="0" destOrd="0" presId="urn:microsoft.com/office/officeart/2005/8/layout/vProcess5"/>
    <dgm:cxn modelId="{A8B17D3B-E670-4FE0-A845-244C702B8151}" type="presParOf" srcId="{1D84D8B6-AB32-4491-B5D2-EFE3D7668B88}" destId="{124EF20B-D98C-45B2-BB13-7B93B5373CEB}" srcOrd="1" destOrd="0" presId="urn:microsoft.com/office/officeart/2005/8/layout/vProcess5"/>
    <dgm:cxn modelId="{1E8E2D8B-A980-4080-A16E-1F74528DE4D0}" type="presParOf" srcId="{1D84D8B6-AB32-4491-B5D2-EFE3D7668B88}" destId="{CA544AF7-F7B2-4CA5-9251-B4CDB8D06634}" srcOrd="2" destOrd="0" presId="urn:microsoft.com/office/officeart/2005/8/layout/vProcess5"/>
    <dgm:cxn modelId="{7992440C-9F36-432D-90EE-E2A708CEB38B}" type="presParOf" srcId="{1D84D8B6-AB32-4491-B5D2-EFE3D7668B88}" destId="{2AE92D3F-F0FA-45DD-BB60-4C6FBC6BC016}" srcOrd="3" destOrd="0" presId="urn:microsoft.com/office/officeart/2005/8/layout/vProcess5"/>
    <dgm:cxn modelId="{DBE883B8-7D13-43BA-A456-8DBB93D30C93}" type="presParOf" srcId="{1D84D8B6-AB32-4491-B5D2-EFE3D7668B88}" destId="{9CA877D8-99F8-40A0-89E9-59A61C9A70F4}" srcOrd="4" destOrd="0" presId="urn:microsoft.com/office/officeart/2005/8/layout/vProcess5"/>
    <dgm:cxn modelId="{A3B9E6ED-FFD0-430E-B609-EBE8E75E7C44}" type="presParOf" srcId="{1D84D8B6-AB32-4491-B5D2-EFE3D7668B88}" destId="{62643EF2-016C-41F1-8CBC-398422A85727}" srcOrd="5" destOrd="0" presId="urn:microsoft.com/office/officeart/2005/8/layout/vProcess5"/>
    <dgm:cxn modelId="{278FE748-9C54-4E36-9203-E948DB63C99A}" type="presParOf" srcId="{1D84D8B6-AB32-4491-B5D2-EFE3D7668B88}" destId="{7A2F6994-DA87-4497-BFC7-DD9D6EC5315F}" srcOrd="6" destOrd="0" presId="urn:microsoft.com/office/officeart/2005/8/layout/vProcess5"/>
    <dgm:cxn modelId="{E81279B5-23BF-4F73-A353-8831FC04E9BC}" type="presParOf" srcId="{1D84D8B6-AB32-4491-B5D2-EFE3D7668B88}" destId="{916C48CB-E452-4B79-A9B9-4C9A90B47960}" srcOrd="7" destOrd="0" presId="urn:microsoft.com/office/officeart/2005/8/layout/vProcess5"/>
    <dgm:cxn modelId="{16289EC3-0C51-4B32-B6CC-FE8F7F6F6C76}" type="presParOf" srcId="{1D84D8B6-AB32-4491-B5D2-EFE3D7668B88}" destId="{A31D264E-E285-4E5C-8EB7-762CD501BE7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4EF20B-D98C-45B2-BB13-7B93B5373CEB}">
      <dsp:nvSpPr>
        <dsp:cNvPr id="0" name=""/>
        <dsp:cNvSpPr/>
      </dsp:nvSpPr>
      <dsp:spPr>
        <a:xfrm>
          <a:off x="41849" y="279"/>
          <a:ext cx="3555602" cy="116443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703000"/>
            </a:gs>
            <a:gs pos="50000">
              <a:srgbClr val="A44A00"/>
            </a:gs>
            <a:gs pos="70000">
              <a:srgbClr val="BC5500"/>
            </a:gs>
            <a:gs pos="100000">
              <a:srgbClr val="F26D00"/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Summit List of Volunteers to AD</a:t>
          </a:r>
        </a:p>
      </dsp:txBody>
      <dsp:txXfrm>
        <a:off x="75954" y="34384"/>
        <a:ext cx="2299090" cy="1096221"/>
      </dsp:txXfrm>
    </dsp:sp>
    <dsp:sp modelId="{CA544AF7-F7B2-4CA5-9251-B4CDB8D06634}">
      <dsp:nvSpPr>
        <dsp:cNvPr id="0" name=""/>
        <dsp:cNvSpPr/>
      </dsp:nvSpPr>
      <dsp:spPr>
        <a:xfrm>
          <a:off x="313729" y="1358502"/>
          <a:ext cx="3555602" cy="116443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3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Cross Reference with District Approved List </a:t>
          </a:r>
        </a:p>
      </dsp:txBody>
      <dsp:txXfrm>
        <a:off x="347834" y="1392607"/>
        <a:ext cx="2416782" cy="1096221"/>
      </dsp:txXfrm>
    </dsp:sp>
    <dsp:sp modelId="{2AE92D3F-F0FA-45DD-BB60-4C6FBC6BC016}">
      <dsp:nvSpPr>
        <dsp:cNvPr id="0" name=""/>
        <dsp:cNvSpPr/>
      </dsp:nvSpPr>
      <dsp:spPr>
        <a:xfrm>
          <a:off x="627459" y="2717005"/>
          <a:ext cx="3555602" cy="1164431"/>
        </a:xfrm>
        <a:prstGeom prst="roundRect">
          <a:avLst>
            <a:gd name="adj" fmla="val 10000"/>
          </a:avLst>
        </a:prstGeom>
        <a:gradFill rotWithShape="0">
          <a:gsLst>
            <a:gs pos="0">
              <a:srgbClr val="394404"/>
            </a:gs>
            <a:gs pos="50000">
              <a:srgbClr val="5F6F0F"/>
            </a:gs>
            <a:gs pos="70000">
              <a:srgbClr val="65741A"/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55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Start Concession Stand Sales</a:t>
          </a:r>
        </a:p>
      </dsp:txBody>
      <dsp:txXfrm>
        <a:off x="661564" y="2751110"/>
        <a:ext cx="2416782" cy="1096221"/>
      </dsp:txXfrm>
    </dsp:sp>
    <dsp:sp modelId="{9CA877D8-99F8-40A0-89E9-59A61C9A70F4}">
      <dsp:nvSpPr>
        <dsp:cNvPr id="0" name=""/>
        <dsp:cNvSpPr/>
      </dsp:nvSpPr>
      <dsp:spPr>
        <a:xfrm>
          <a:off x="2798722" y="883026"/>
          <a:ext cx="756880" cy="756880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2969020" y="883026"/>
        <a:ext cx="416284" cy="569552"/>
      </dsp:txXfrm>
    </dsp:sp>
    <dsp:sp modelId="{62643EF2-016C-41F1-8CBC-398422A85727}">
      <dsp:nvSpPr>
        <dsp:cNvPr id="0" name=""/>
        <dsp:cNvSpPr/>
      </dsp:nvSpPr>
      <dsp:spPr>
        <a:xfrm>
          <a:off x="3112452" y="2233766"/>
          <a:ext cx="756880" cy="756880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rnd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/>
        </a:p>
      </dsp:txBody>
      <dsp:txXfrm>
        <a:off x="3282750" y="2233766"/>
        <a:ext cx="416284" cy="5695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5B4EDC-59C0-49C7-8ADA-5A781B329E02}" type="datetimeFigureOut">
              <a:rPr lang="en-US"/>
              <a:t>9/5/2023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429053-DC2A-4342-ADD4-2FD729D91E2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320457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D8D46A-B586-417D-BFBD-8C8FE0AAF762}" type="datetimeFigureOut">
              <a:rPr lang="en-US"/>
              <a:t>9/5/2023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BA5BD7-F043-4D1B-AA17-CD412FC534DE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6705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BA5BD7-F043-4D1B-AA17-CD412FC534D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229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6675" y="2404534"/>
            <a:ext cx="7764913" cy="1646302"/>
          </a:xfrm>
        </p:spPr>
        <p:txBody>
          <a:bodyPr anchor="b">
            <a:noAutofit/>
          </a:bodyPr>
          <a:lstStyle>
            <a:lvl1pPr algn="r">
              <a:defRPr sz="5398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6675" y="4050834"/>
            <a:ext cx="7764913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1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5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47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609600"/>
            <a:ext cx="8594429" cy="3403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939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5783" y="3632200"/>
            <a:ext cx="7222643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470400"/>
            <a:ext cx="8594429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sz="1799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327966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1931988"/>
            <a:ext cx="8594429" cy="2595460"/>
          </a:xfrm>
        </p:spPr>
        <p:txBody>
          <a:bodyPr anchor="b">
            <a:normAutofit/>
          </a:bodyPr>
          <a:lstStyle>
            <a:lvl1pPr algn="l">
              <a:defRPr sz="43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3727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092" y="609600"/>
            <a:ext cx="809202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729" y="790378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0695" y="2886556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/>
          <a:p>
            <a:pPr lvl="0"/>
            <a:r>
              <a:rPr lang="en-US" sz="799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035994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621" y="609600"/>
            <a:ext cx="8585966" cy="3022600"/>
          </a:xfrm>
        </p:spPr>
        <p:txBody>
          <a:bodyPr anchor="ctr">
            <a:normAutofit/>
          </a:bodyPr>
          <a:lstStyle>
            <a:lvl1pPr algn="l">
              <a:defRPr sz="43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156" y="4013200"/>
            <a:ext cx="859443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399">
                <a:solidFill>
                  <a:schemeClr val="accent1"/>
                </a:solidFill>
              </a:defRPr>
            </a:lvl1pPr>
            <a:lvl2pPr marL="457063" indent="0">
              <a:buFontTx/>
              <a:buNone/>
              <a:defRPr/>
            </a:lvl2pPr>
            <a:lvl3pPr marL="914126" indent="0">
              <a:buFontTx/>
              <a:buNone/>
              <a:defRPr/>
            </a:lvl3pPr>
            <a:lvl4pPr marL="1371189" indent="0">
              <a:buFontTx/>
              <a:buNone/>
              <a:defRPr/>
            </a:lvl4pPr>
            <a:lvl5pPr marL="1828251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7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6488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002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5599" y="609600"/>
            <a:ext cx="130440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159" y="609600"/>
            <a:ext cx="7058311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85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1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9" y="2700868"/>
            <a:ext cx="8594429" cy="1826581"/>
          </a:xfrm>
        </p:spPr>
        <p:txBody>
          <a:bodyPr anchor="b"/>
          <a:lstStyle>
            <a:lvl1pPr algn="l">
              <a:defRPr sz="3999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9" y="4527448"/>
            <a:ext cx="8594429" cy="860400"/>
          </a:xfrm>
        </p:spPr>
        <p:txBody>
          <a:bodyPr anchor="t"/>
          <a:lstStyle>
            <a:lvl1pPr marL="0" indent="0" algn="l">
              <a:buNone/>
              <a:defRPr sz="1999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143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158" y="2160589"/>
            <a:ext cx="418294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8645" y="2160590"/>
            <a:ext cx="418294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81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570" y="2160983"/>
            <a:ext cx="4184533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570" y="2737246"/>
            <a:ext cx="418453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7058" y="2160983"/>
            <a:ext cx="4184528" cy="576262"/>
          </a:xfrm>
        </p:spPr>
        <p:txBody>
          <a:bodyPr anchor="b">
            <a:noAutofit/>
          </a:bodyPr>
          <a:lstStyle>
            <a:lvl1pPr marL="0" indent="0">
              <a:buNone/>
              <a:defRPr sz="2399" b="0"/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7059" y="2737246"/>
            <a:ext cx="418452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2823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5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951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1498604"/>
            <a:ext cx="3853524" cy="1278466"/>
          </a:xfrm>
        </p:spPr>
        <p:txBody>
          <a:bodyPr anchor="b">
            <a:normAutofit/>
          </a:bodyPr>
          <a:lstStyle>
            <a:lvl1pPr>
              <a:defRPr sz="19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59222" y="514925"/>
            <a:ext cx="4512366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2777069"/>
            <a:ext cx="3853524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6926" indent="0">
              <a:buNone/>
              <a:defRPr sz="1400"/>
            </a:lvl2pPr>
            <a:lvl3pPr marL="913852" indent="0">
              <a:buNone/>
              <a:defRPr sz="1200"/>
            </a:lvl3pPr>
            <a:lvl4pPr marL="1370778" indent="0">
              <a:buNone/>
              <a:defRPr sz="1000"/>
            </a:lvl4pPr>
            <a:lvl5pPr marL="1827703" indent="0">
              <a:buNone/>
              <a:defRPr sz="1000"/>
            </a:lvl5pPr>
            <a:lvl6pPr marL="2284628" indent="0">
              <a:buNone/>
              <a:defRPr sz="1000"/>
            </a:lvl6pPr>
            <a:lvl7pPr marL="2741554" indent="0">
              <a:buNone/>
              <a:defRPr sz="1000"/>
            </a:lvl7pPr>
            <a:lvl8pPr marL="3198480" indent="0">
              <a:buNone/>
              <a:defRPr sz="1000"/>
            </a:lvl8pPr>
            <a:lvl9pPr marL="3655406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58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158" y="4800600"/>
            <a:ext cx="8594428" cy="566738"/>
          </a:xfrm>
        </p:spPr>
        <p:txBody>
          <a:bodyPr anchor="b">
            <a:normAutofit/>
          </a:bodyPr>
          <a:lstStyle>
            <a:lvl1pPr algn="l">
              <a:defRPr sz="2399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158" y="609600"/>
            <a:ext cx="8594429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063" indent="0">
              <a:buNone/>
              <a:defRPr sz="1600"/>
            </a:lvl2pPr>
            <a:lvl3pPr marL="914126" indent="0">
              <a:buNone/>
              <a:defRPr sz="1600"/>
            </a:lvl3pPr>
            <a:lvl4pPr marL="1371189" indent="0">
              <a:buNone/>
              <a:defRPr sz="1600"/>
            </a:lvl4pPr>
            <a:lvl5pPr marL="1828251" indent="0">
              <a:buNone/>
              <a:defRPr sz="1600"/>
            </a:lvl5pPr>
            <a:lvl6pPr marL="2285314" indent="0">
              <a:buNone/>
              <a:defRPr sz="1600"/>
            </a:lvl6pPr>
            <a:lvl7pPr marL="2742377" indent="0">
              <a:buNone/>
              <a:defRPr sz="1600"/>
            </a:lvl7pPr>
            <a:lvl8pPr marL="3199440" indent="0">
              <a:buNone/>
              <a:defRPr sz="1600"/>
            </a:lvl8pPr>
            <a:lvl9pPr marL="3656503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158" y="5367338"/>
            <a:ext cx="8594428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FD029-FB74-4578-B929-F66AA97659CA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4DD1E-5D91-48A3-AD6D-45FBA980D10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739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88825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158" y="609600"/>
            <a:ext cx="8594429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158" y="2160590"/>
            <a:ext cx="8594429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3257" y="6041363"/>
            <a:ext cx="91170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DFD029-FB74-4578-B929-F66AA97659CA}" type="datetimeFigureOut">
              <a:rPr lang="en-US" smtClean="0"/>
              <a:pPr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158" y="6041363"/>
            <a:ext cx="62959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88426" y="6041363"/>
            <a:ext cx="68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014DD1E-5D91-48A3-AD6D-45FBA980D10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957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457063" rtl="0" eaLnBrk="1" latinLnBrk="0" hangingPunct="1">
        <a:spcBef>
          <a:spcPct val="0"/>
        </a:spcBef>
        <a:buNone/>
        <a:defRPr sz="3599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797" indent="-342797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99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727" indent="-285664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2657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599720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6783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3846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0908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7971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5034" indent="-228531" algn="l" defTabSz="457063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457063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cbsathletics.com/main/otherad/contentID/5611549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go.boarddocs.com/pa/cbuc/Board.nsf/Public" TargetMode="Externa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CBSD BOOSTER CLUBS</a:t>
            </a: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2023-2024 Policies and Procedures Presentation</a:t>
            </a:r>
          </a:p>
        </p:txBody>
      </p:sp>
    </p:spTree>
    <p:extLst>
      <p:ext uri="{BB962C8B-B14F-4D97-AF65-F5344CB8AC3E}">
        <p14:creationId xmlns:p14="http://schemas.microsoft.com/office/powerpoint/2010/main" val="1332291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136" y="320675"/>
            <a:ext cx="8594429" cy="990600"/>
          </a:xfrm>
        </p:spPr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Concession Stand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0982" y="1638299"/>
            <a:ext cx="4893780" cy="4610101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Rules are different for indoor and outdoor use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Volunteer Clearances Needed for all workers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Completed safe schools training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Must have a certified food handler: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cooked items, i.e. Hot Dogs, Hamburgers, Sloopy Joes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using or requesting a food truck, please be sure all district policies and procedures are followed. Contact athletic director for information. </a:t>
            </a:r>
          </a:p>
        </p:txBody>
      </p:sp>
      <p:graphicFrame>
        <p:nvGraphicFramePr>
          <p:cNvPr id="5" name="Content Placeholder 4" descr="Staggered process showing 3 tasks arranged one below the other and two downward pointing arrows are used to indicate progression from first task to second task and second task to third task.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12307258"/>
              </p:ext>
            </p:extLst>
          </p:nvPr>
        </p:nvGraphicFramePr>
        <p:xfrm>
          <a:off x="5256212" y="1638299"/>
          <a:ext cx="4183062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23189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0168BEA-9BC0-97F1-D84F-3E48577719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Resources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99C3DB-1D8C-EF3B-46E0-B2919972B3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more information and all forms/resources please visit -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Central Bucks South High School Fundraising Resources (Boosters) (cbsathletics.com)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guidelines, forms, and information for booster clubs can be found here </a:t>
            </a:r>
          </a:p>
        </p:txBody>
      </p:sp>
    </p:spTree>
    <p:extLst>
      <p:ext uri="{BB962C8B-B14F-4D97-AF65-F5344CB8AC3E}">
        <p14:creationId xmlns:p14="http://schemas.microsoft.com/office/powerpoint/2010/main" val="31624095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151083" y="228600"/>
            <a:ext cx="8284652" cy="838199"/>
          </a:xfrm>
        </p:spPr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Mission: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50812" y="1447800"/>
            <a:ext cx="10016104" cy="434340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encourage involvement, support athletic excellence, and have a positive community influence.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Partnership with school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Coordination of events &amp; promote team activities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Need to have vs. Nice to have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Spend account monies in calendar school year: July 1-June 30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Always representing CB South: Dress, Language, Perception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114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964" y="315754"/>
            <a:ext cx="10016104" cy="762000"/>
          </a:xfrm>
        </p:spPr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CBSD will provide: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3964" y="1371600"/>
            <a:ext cx="98298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uniform: consumables will be purchased through the team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Facility and Facility Improvements: </a:t>
            </a:r>
          </a:p>
          <a:p>
            <a:pPr marL="1066693" lvl="1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district is committed to providing quality fields and is working toward improving facilities </a:t>
            </a:r>
          </a:p>
          <a:p>
            <a:pPr marL="1066693" lvl="1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Parent clubs may not improve our facilities 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Equipment: All equipment will be provided by the school district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**No team fees or player fees may be charged to any CBSD Athlete</a:t>
            </a:r>
          </a:p>
        </p:txBody>
      </p:sp>
    </p:spTree>
    <p:extLst>
      <p:ext uri="{BB962C8B-B14F-4D97-AF65-F5344CB8AC3E}">
        <p14:creationId xmlns:p14="http://schemas.microsoft.com/office/powerpoint/2010/main" val="4289067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13260" y="228600"/>
            <a:ext cx="10016104" cy="761999"/>
          </a:xfrm>
        </p:spPr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 South Compliance Procedures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2"/>
          </p:nvPr>
        </p:nvSpPr>
        <p:spPr>
          <a:xfrm>
            <a:off x="213260" y="1245220"/>
            <a:ext cx="10889204" cy="5562600"/>
          </a:xfrm>
        </p:spPr>
        <p:txBody>
          <a:bodyPr>
            <a:normAutofit fontScale="850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School employee and parent attendance at annual meeting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Bylaws submitted (where applicable) and contact list of officers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A: Submitted by July 1, 2024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fundraisers and purchases must be listed, or approval may not be granted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B: Submitted 6 weeks after conclusion of season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501 (C) (3), must keep all monies in CB Student Activities Account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outside bank accounts are permitted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Liability for an individual opening an outside account is tremendous and implies an affiliation with the school.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Similar to bank-withdraw and deposit warrants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72039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2447" y="322580"/>
            <a:ext cx="10016104" cy="787399"/>
          </a:xfrm>
        </p:spPr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CB South Compliance Procedures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6B1C6BC-F1BD-4826-8878-81091C7E9E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50499" y="1676400"/>
            <a:ext cx="5078677" cy="44653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Fundraising Accounts are Prohibited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Individual Silos separating participants fundraising is illegal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Fundraising must benefit the group not the individual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 athletes must be provided the same services and products as the rest of the team REGARDLESS OF CONTRIBUTION (confidentiality)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TRIPS: Fundraising covers coaches' expenses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DC457638-A128-4250-90FA-3FB7C5659D90}"/>
              </a:ext>
            </a:extLst>
          </p:cNvPr>
          <p:cNvSpPr txBox="1">
            <a:spLocks/>
          </p:cNvSpPr>
          <p:nvPr/>
        </p:nvSpPr>
        <p:spPr>
          <a:xfrm>
            <a:off x="-31325" y="1676400"/>
            <a:ext cx="5078677" cy="4465320"/>
          </a:xfrm>
          <a:prstGeom prst="rect">
            <a:avLst/>
          </a:prstGeom>
        </p:spPr>
        <p:txBody>
          <a:bodyPr vert="horz" lIns="121899" tIns="60949" rIns="121899" bIns="60949" rtlCol="0">
            <a:normAutofit lnSpcReduction="10000"/>
          </a:bodyPr>
          <a:lstStyle>
            <a:lvl1pPr marL="304747" indent="-304747" algn="l" defTabSz="1218987" rtl="0" eaLnBrk="1" latinLnBrk="0" hangingPunct="1">
              <a:lnSpc>
                <a:spcPct val="90000"/>
              </a:lnSpc>
              <a:spcBef>
                <a:spcPts val="16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49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24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1898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2373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2848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133227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37973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2720" indent="-231607" algn="l" defTabSz="1218987" rtl="0" eaLnBrk="1" latinLnBrk="0" hangingPunct="1">
              <a:lnSpc>
                <a:spcPct val="90000"/>
              </a:lnSpc>
              <a:spcBef>
                <a:spcPts val="800"/>
              </a:spcBef>
              <a:buClr>
                <a:schemeClr val="accent1"/>
              </a:buClr>
              <a:buSzPct val="80000"/>
              <a:buFont typeface="Arial" pitchFamily="34" charset="0"/>
              <a:buChar char="•"/>
              <a:defRPr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1218987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School Board Policy 915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with administrative guidelines must be followed </a:t>
            </a:r>
          </a:p>
          <a:p>
            <a:pPr marR="0" lvl="0" algn="l" defTabSz="1218987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No dues may be collected</a:t>
            </a:r>
          </a:p>
          <a:p>
            <a:pPr marR="0" lvl="0" algn="l" defTabSz="1218987" rtl="0" eaLnBrk="1" fontAlgn="auto" latinLnBrk="0" hangingPunct="1">
              <a:lnSpc>
                <a:spcPct val="90000"/>
              </a:lnSpc>
              <a:spcBef>
                <a:spcPts val="1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Fees may be collected for off season training only and spirit packs</a:t>
            </a:r>
          </a:p>
          <a:p>
            <a:pPr marR="0" lvl="1" algn="l" defTabSz="121898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Spirit Packs must reflect cost to the team, not an inflated number to use as a fundraiser.</a:t>
            </a:r>
          </a:p>
          <a:p>
            <a:pPr marR="0" lvl="1" algn="l" defTabSz="121898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Banquet cost may be collected but not inflated</a:t>
            </a:r>
          </a:p>
          <a:p>
            <a:pPr marR="0" lvl="1" algn="l" defTabSz="121898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Banquets must abide by PIAA Amateur Status Rules </a:t>
            </a:r>
          </a:p>
          <a:p>
            <a:pPr marR="0" lvl="1" algn="l" defTabSz="1218987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ct val="80000"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All these items must be optional</a:t>
            </a:r>
          </a:p>
        </p:txBody>
      </p:sp>
    </p:spTree>
    <p:extLst>
      <p:ext uri="{BB962C8B-B14F-4D97-AF65-F5344CB8AC3E}">
        <p14:creationId xmlns:p14="http://schemas.microsoft.com/office/powerpoint/2010/main" val="2403840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50812" y="304800"/>
            <a:ext cx="10016104" cy="838200"/>
          </a:xfrm>
        </p:spPr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Procedure for Getting a Fundraiser Approved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4800" y="1295400"/>
            <a:ext cx="100584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Form A: Submitted and Approved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Fundraising Request Form</a:t>
            </a:r>
          </a:p>
          <a:p>
            <a:pPr marL="1066693" lvl="1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Submitted to the Athletic Director</a:t>
            </a:r>
          </a:p>
          <a:p>
            <a:pPr marL="1066693" lvl="1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Checked on School Calendar</a:t>
            </a:r>
          </a:p>
          <a:p>
            <a:pPr marL="1066693" lvl="1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Approval by Principal </a:t>
            </a:r>
          </a:p>
          <a:p>
            <a:pPr marL="1066693" lvl="1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Facilities Form Needed? </a:t>
            </a:r>
          </a:p>
          <a:p>
            <a:pPr marL="1676187" lvl="2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important to include details</a:t>
            </a:r>
          </a:p>
          <a:p>
            <a:pPr marL="457200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Coaches will be responsible for overseeing all fundraising</a:t>
            </a:r>
          </a:p>
          <a:p>
            <a:pPr marL="914400" lvl="1" indent="-45720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Coach MUST be present at all times</a:t>
            </a:r>
          </a:p>
        </p:txBody>
      </p:sp>
    </p:spTree>
    <p:extLst>
      <p:ext uri="{BB962C8B-B14F-4D97-AF65-F5344CB8AC3E}">
        <p14:creationId xmlns:p14="http://schemas.microsoft.com/office/powerpoint/2010/main" val="39771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227012" y="228600"/>
            <a:ext cx="10016104" cy="800101"/>
          </a:xfrm>
        </p:spPr>
        <p:txBody>
          <a:bodyPr/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Prohibited Fundraisers 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227012" y="1600200"/>
            <a:ext cx="10016104" cy="4800600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50/50 or any sort of fundraiser that has gambling as a component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Exceptions for basket raffles at events or bag bingo with prior approval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Any fundraiser with alcohol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Exceptions are Dine and Donate nights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Dine and Donate events may not be held at “Bars”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 advertising by: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Beer Distributors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Gun Shops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Tattoo Parlors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Smoke Shops 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Any organization not appropriate for high school age students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811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12" y="245012"/>
            <a:ext cx="9752329" cy="881575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Accounting Procedures with Principal’s Secretary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82699" y="1295400"/>
            <a:ext cx="9752329" cy="446532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Checks and balances system in place for all deposits and withdraws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Deposits of $500 or more must have an appointment with principal's secretary (Michele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Schamp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 other deposits must be handed to principal’s secretary, not left on a desk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 monies and checks must be organized before handing in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Money should be separated by denomination and checks placed in number order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checks should be deposited to main office within 10 business days of the date on the check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62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93" y="152400"/>
            <a:ext cx="9366619" cy="952501"/>
          </a:xfrm>
        </p:spPr>
        <p:txBody>
          <a:bodyPr>
            <a:normAutofit fontScale="90000"/>
          </a:bodyPr>
          <a:lstStyle/>
          <a:p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Accounting Procedures with Principal’s Secretary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0488" y="1600200"/>
            <a:ext cx="4893780" cy="4152903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Head Coach and identified parent are designated communicators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Identify yourself by sport and include head coach on emails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Withdraw and deposit warrants need to be filled out in person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Email only used in emergency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Account summaries will only be given to head coaches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you need to collect checks, have a collection day.  This is not the principal or athletic secretaries' responsibility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08612" y="1600200"/>
            <a:ext cx="4182944" cy="3880773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All rental agreements or insurance request for TAX ID number must be made in person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Tax ID Number is never released to parents or coaches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District Tax Exempt Certificates cannot be used on personal credit card purchase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use Tax ID #, a PO, School Check or CB customer account must be used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Use of personal credit card purchases should be used limited. </a:t>
            </a:r>
          </a:p>
        </p:txBody>
      </p:sp>
    </p:spTree>
    <p:extLst>
      <p:ext uri="{BB962C8B-B14F-4D97-AF65-F5344CB8AC3E}">
        <p14:creationId xmlns:p14="http://schemas.microsoft.com/office/powerpoint/2010/main" val="234191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Facet">
  <a:themeElements>
    <a:clrScheme name="Custom 2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2015D3"/>
      </a:accent1>
      <a:accent2>
        <a:srgbClr val="000000"/>
      </a:accent2>
      <a:accent3>
        <a:srgbClr val="2015D3"/>
      </a:accent3>
      <a:accent4>
        <a:srgbClr val="000000"/>
      </a:accent4>
      <a:accent5>
        <a:srgbClr val="2015D3"/>
      </a:accent5>
      <a:accent6>
        <a:srgbClr val="000000"/>
      </a:accent6>
      <a:hlink>
        <a:srgbClr val="000000"/>
      </a:hlink>
      <a:folHlink>
        <a:srgbClr val="2015D3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Tech_16x9">
      <a:dk1>
        <a:sysClr val="windowText" lastClr="000000"/>
      </a:dk1>
      <a:lt1>
        <a:sysClr val="window" lastClr="FFFFFF"/>
      </a:lt1>
      <a:dk2>
        <a:srgbClr val="192A52"/>
      </a:dk2>
      <a:lt2>
        <a:srgbClr val="C0C0C0"/>
      </a:lt2>
      <a:accent1>
        <a:srgbClr val="009999"/>
      </a:accent1>
      <a:accent2>
        <a:srgbClr val="E98915"/>
      </a:accent2>
      <a:accent3>
        <a:srgbClr val="A419A7"/>
      </a:accent3>
      <a:accent4>
        <a:srgbClr val="AFC34D"/>
      </a:accent4>
      <a:accent5>
        <a:srgbClr val="E5572B"/>
      </a:accent5>
      <a:accent6>
        <a:srgbClr val="6868C4"/>
      </a:accent6>
      <a:hlink>
        <a:srgbClr val="009999"/>
      </a:hlink>
      <a:folHlink>
        <a:srgbClr val="7F7F7F"/>
      </a:folHlink>
    </a:clrScheme>
    <a:fontScheme name="Calibri">
      <a:maj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Tech_16x9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</a:schemeClr>
            </a:gs>
          </a:gsLst>
          <a:lin ang="5040000" scaled="1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1000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miter lim="800000"/>
        </a:ln>
        <a:ln w="25400" cap="flat" cmpd="sng" algn="ctr">
          <a:solidFill>
            <a:schemeClr val="phClr"/>
          </a:solidFill>
          <a:miter lim="800000"/>
        </a:ln>
        <a:ln w="38100" cap="flat" cmpd="sng" algn="ctr">
          <a:solidFill>
            <a:schemeClr val="phClr"/>
          </a:solidFill>
          <a:miter lim="800000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tint val="100000"/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3500000" scaled="0"/>
        </a:grad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85000">
              <a:schemeClr val="phClr">
                <a:shade val="30000"/>
                <a:satMod val="100000"/>
              </a:schemeClr>
            </a:gs>
            <a:gs pos="100000">
              <a:schemeClr val="phClr">
                <a:shade val="60000"/>
                <a:satMod val="100000"/>
              </a:schemeClr>
            </a:gs>
          </a:gsLst>
          <a:lin ang="189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B63B2DB4BA2BF4DB4D8428705996EA8" ma:contentTypeVersion="7" ma:contentTypeDescription="Create a new document." ma:contentTypeScope="" ma:versionID="fc0dcf63f482df43af62f4a9505fd698">
  <xsd:schema xmlns:xsd="http://www.w3.org/2001/XMLSchema" xmlns:xs="http://www.w3.org/2001/XMLSchema" xmlns:p="http://schemas.microsoft.com/office/2006/metadata/properties" xmlns:ns2="3e2b713d-85c3-4292-a29e-b2633ce1696c" xmlns:ns3="0cd68dcb-f64a-4af3-9ac6-9067c4e360fd" targetNamespace="http://schemas.microsoft.com/office/2006/metadata/properties" ma:root="true" ma:fieldsID="32b7bb805efb33298c21509ac4cf7c06" ns2:_="" ns3:_="">
    <xsd:import namespace="3e2b713d-85c3-4292-a29e-b2633ce1696c"/>
    <xsd:import namespace="0cd68dcb-f64a-4af3-9ac6-9067c4e360fd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2b713d-85c3-4292-a29e-b2633ce1696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cd68dcb-f64a-4af3-9ac6-9067c4e360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10EC1B6-AF3B-4596-BAC7-555F2A7D876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e2b713d-85c3-4292-a29e-b2633ce1696c"/>
    <ds:schemaRef ds:uri="0cd68dcb-f64a-4af3-9ac6-9067c4e360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0C67BEE-D13F-4BD2-98A5-34D8A0977F68}">
  <ds:schemaRefs>
    <ds:schemaRef ds:uri="3e2b713d-85c3-4292-a29e-b2633ce1696c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infopath/2007/PartnerControls"/>
    <ds:schemaRef ds:uri="0cd68dcb-f64a-4af3-9ac6-9067c4e360fd"/>
    <ds:schemaRef ds:uri="http://purl.org/dc/terms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D1BB48B-0BCD-479A-8E6A-3D37FD7BFD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509</TotalTime>
  <Words>842</Words>
  <Application>Microsoft Office PowerPoint</Application>
  <PresentationFormat>Custom</PresentationFormat>
  <Paragraphs>96</Paragraphs>
  <Slides>11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Times New Roman</vt:lpstr>
      <vt:lpstr>Trebuchet MS</vt:lpstr>
      <vt:lpstr>Wingdings</vt:lpstr>
      <vt:lpstr>Wingdings 3</vt:lpstr>
      <vt:lpstr>Facet</vt:lpstr>
      <vt:lpstr>CBSD BOOSTER CLUBS</vt:lpstr>
      <vt:lpstr>Mission:</vt:lpstr>
      <vt:lpstr>CBSD will provide:</vt:lpstr>
      <vt:lpstr>CB South Compliance Procedures</vt:lpstr>
      <vt:lpstr>CB South Compliance Procedures</vt:lpstr>
      <vt:lpstr>Procedure for Getting a Fundraiser Approved</vt:lpstr>
      <vt:lpstr>Prohibited Fundraisers </vt:lpstr>
      <vt:lpstr>Accounting Procedures with Principal’s Secretary</vt:lpstr>
      <vt:lpstr>Accounting Procedures with Principal’s Secretary</vt:lpstr>
      <vt:lpstr>Concession Stand Use</vt:lpstr>
      <vt:lpstr>Resources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CB SOUTH BOOSTER CLUB</dc:title>
  <dc:creator>TURNER, DANIELLE W</dc:creator>
  <cp:lastModifiedBy>FARRELL, JUSTIN</cp:lastModifiedBy>
  <cp:revision>43</cp:revision>
  <dcterms:created xsi:type="dcterms:W3CDTF">2016-09-10T16:05:51Z</dcterms:created>
  <dcterms:modified xsi:type="dcterms:W3CDTF">2023-09-05T15:03:19Z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0x0101003B63B2DB4BA2BF4DB4D8428705996EA8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