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99" d="100"/>
          <a:sy n="199" d="100"/>
        </p:scale>
        <p:origin x="3222" y="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59fab94658_0_1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59fab94658_0_1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5a207ee320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5a207ee320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5a207ee32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5a207ee320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5a207ee32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5a207ee32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5a207ee320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5a207ee320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771fbf78c0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771fbf78c0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4G8s35pd3w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youtu.be/0WJ0-3HI2w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7i7QlMjZB7w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youtu.be/MfZNTw9lhBs" TargetMode="External"/><Relationship Id="rId4" Type="http://schemas.openxmlformats.org/officeDocument/2006/relationships/hyperlink" Target="https://www.youtube.com/watch?v=BcOHGMsPS2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uAXyPOlyhk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youtube.com/watch?v=IBzRKF_dpYQ" TargetMode="External"/><Relationship Id="rId4" Type="http://schemas.openxmlformats.org/officeDocument/2006/relationships/hyperlink" Target="https://www.youtube.com/watch?v=BAh2XTi2a_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iy8DaMDIXH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youtu.be/WXt1HL-2e_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trackwrestling.com/s/article/Enter-Match-Results-Onlin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hyperlink" Target="http://www.nwcaonlin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C4587"/>
                </a:solidFill>
              </a:rPr>
              <a:t>Kicking Off Your Season</a:t>
            </a:r>
            <a:endParaRPr b="1" dirty="0">
              <a:solidFill>
                <a:srgbClr val="1C4587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" sz="1979" i="1" dirty="0">
                <a:solidFill>
                  <a:srgbClr val="CC0000"/>
                </a:solidFill>
              </a:rPr>
              <a:t>Provided by the MHSA</a:t>
            </a:r>
            <a:r>
              <a:rPr kumimoji="0" lang="en" sz="1800" b="0" i="0" u="none" strike="noStrike" kern="0" cap="none" spc="0" normalizeH="0" baseline="0" noProof="0" dirty="0">
                <a:ln>
                  <a:noFill/>
                </a:ln>
                <a:solidFill>
                  <a:srgbClr val="A61C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</a:t>
            </a:r>
            <a:r>
              <a:rPr lang="en" sz="1979" i="1" dirty="0">
                <a:solidFill>
                  <a:srgbClr val="CC0000"/>
                </a:solidFill>
              </a:rPr>
              <a:t>the NWCA, &amp; FloSports</a:t>
            </a:r>
            <a:endParaRPr sz="1979" i="1" dirty="0">
              <a:solidFill>
                <a:srgbClr val="CC0000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52050" y="4314125"/>
            <a:ext cx="4160650" cy="74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94323" y="3465198"/>
            <a:ext cx="1348450" cy="1594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2005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C4587"/>
                </a:solidFill>
              </a:rPr>
              <a:t>IMPORTANT DATES IN THE MHSA SEASON</a:t>
            </a:r>
            <a:endParaRPr b="1" dirty="0">
              <a:solidFill>
                <a:srgbClr val="1C4587"/>
              </a:solidFill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25" dirty="0">
                <a:solidFill>
                  <a:srgbClr val="A61C00"/>
                </a:solidFill>
              </a:rPr>
              <a:t>First assessment date: </a:t>
            </a:r>
            <a:r>
              <a:rPr lang="en" sz="3525" dirty="0">
                <a:solidFill>
                  <a:srgbClr val="1C4587"/>
                </a:solidFill>
              </a:rPr>
              <a:t>November 22, 2025</a:t>
            </a:r>
            <a:endParaRPr sz="3525"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525" dirty="0">
                <a:solidFill>
                  <a:srgbClr val="A61C00"/>
                </a:solidFill>
              </a:rPr>
              <a:t>Last assessment date: </a:t>
            </a:r>
            <a:r>
              <a:rPr lang="en" sz="3525" dirty="0">
                <a:solidFill>
                  <a:srgbClr val="1C4587"/>
                </a:solidFill>
              </a:rPr>
              <a:t>January 31, 2026</a:t>
            </a:r>
            <a:endParaRPr sz="3525"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525" dirty="0">
                <a:solidFill>
                  <a:srgbClr val="A61C00"/>
                </a:solidFill>
              </a:rPr>
              <a:t>Minimum wrestling weight deadline: </a:t>
            </a:r>
            <a:r>
              <a:rPr lang="en" sz="3525" dirty="0">
                <a:solidFill>
                  <a:srgbClr val="1C4587"/>
                </a:solidFill>
              </a:rPr>
              <a:t>Decmeber 23, 2025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525" dirty="0">
                <a:solidFill>
                  <a:srgbClr val="A61C00"/>
                </a:solidFill>
              </a:rPr>
              <a:t>Minimum wrestling weight lock date (if applicable): </a:t>
            </a:r>
            <a:r>
              <a:rPr lang="en" sz="3525" dirty="0">
                <a:solidFill>
                  <a:srgbClr val="1C4587"/>
                </a:solidFill>
              </a:rPr>
              <a:t>February 22, 2026</a:t>
            </a:r>
            <a:endParaRPr sz="3525"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525" dirty="0">
                <a:solidFill>
                  <a:srgbClr val="A61C00"/>
                </a:solidFill>
              </a:rPr>
              <a:t>Growth allowance date:</a:t>
            </a:r>
            <a:r>
              <a:rPr lang="en" sz="3525" dirty="0">
                <a:solidFill>
                  <a:srgbClr val="1C4587"/>
                </a:solidFill>
              </a:rPr>
              <a:t> January 1, 2026 (2-lbs)</a:t>
            </a:r>
            <a:endParaRPr sz="3525"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1C4587"/>
                </a:solidFill>
              </a:rPr>
              <a:t>KICKING OFF YOUR SEASON: YOUR ROSTER	</a:t>
            </a:r>
            <a:endParaRPr b="1">
              <a:solidFill>
                <a:srgbClr val="1C4587"/>
              </a:solidFill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-You will be sent your login directly from TrackWrestling. These logins go out once the gives the team list to TrackWrestling.</a:t>
            </a:r>
            <a:endParaRPr dirty="0">
              <a:solidFill>
                <a:srgbClr val="A61C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-Always start with importing your roster from last season</a:t>
            </a:r>
            <a:endParaRPr dirty="0">
              <a:solidFill>
                <a:srgbClr val="A61C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	-Video Link: </a:t>
            </a:r>
            <a:r>
              <a:rPr lang="en" u="sng" dirty="0">
                <a:solidFill>
                  <a:srgbClr val="1C4587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Import Your Roster from last season</a:t>
            </a:r>
            <a:endParaRPr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-Then add new additions</a:t>
            </a:r>
            <a:endParaRPr dirty="0">
              <a:solidFill>
                <a:srgbClr val="A61C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	-Video Link: </a:t>
            </a:r>
            <a:r>
              <a:rPr lang="en" u="sng" dirty="0">
                <a:solidFill>
                  <a:srgbClr val="1C4587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Adding New Wrestlers to your Roster</a:t>
            </a:r>
            <a:endParaRPr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br>
              <a:rPr lang="en" dirty="0">
                <a:solidFill>
                  <a:srgbClr val="A61C00"/>
                </a:solidFill>
              </a:rPr>
            </a:br>
            <a:r>
              <a:rPr lang="en" dirty="0">
                <a:solidFill>
                  <a:srgbClr val="A61C00"/>
                </a:solidFill>
              </a:rPr>
              <a:t>Rosters must be completed by January 31, 2026.</a:t>
            </a:r>
            <a:endParaRPr dirty="0">
              <a:solidFill>
                <a:srgbClr val="A61C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1C4587"/>
                </a:solidFill>
              </a:rPr>
              <a:t>KICKING OFF YOUR SEASON: ASSESSMENTS</a:t>
            </a:r>
            <a:endParaRPr b="1">
              <a:solidFill>
                <a:srgbClr val="1C4587"/>
              </a:solidFill>
            </a:endParaRPr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Assessor Practice Transactions: </a:t>
            </a:r>
            <a:r>
              <a:rPr lang="en" u="sng" dirty="0">
                <a:solidFill>
                  <a:srgbClr val="1C4587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Video</a:t>
            </a:r>
            <a:endParaRPr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Approving or Denying Weight Assessments: </a:t>
            </a:r>
            <a:r>
              <a:rPr lang="en" u="sng" dirty="0">
                <a:solidFill>
                  <a:srgbClr val="1C4587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Video</a:t>
            </a:r>
            <a:endParaRPr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Viewing a wrestler’s Alpha Master: </a:t>
            </a:r>
            <a:r>
              <a:rPr lang="en" u="sng" dirty="0">
                <a:solidFill>
                  <a:srgbClr val="1C4587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Video</a:t>
            </a:r>
            <a:endParaRPr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rgbClr val="A61C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rgbClr val="A61C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1C4587"/>
                </a:solidFill>
              </a:rPr>
              <a:t>KICKING OFF YOUR SEASON: YOUR SCHEDULE	</a:t>
            </a:r>
            <a:endParaRPr b="1">
              <a:solidFill>
                <a:srgbClr val="1C4587"/>
              </a:solidFill>
            </a:endParaRPr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To Add a Dual Meet: </a:t>
            </a:r>
            <a:r>
              <a:rPr lang="en" u="sng" dirty="0">
                <a:solidFill>
                  <a:srgbClr val="1C4587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Video</a:t>
            </a:r>
            <a:endParaRPr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To Add an Individual Tournament: </a:t>
            </a:r>
            <a:r>
              <a:rPr lang="en" u="sng" dirty="0">
                <a:solidFill>
                  <a:srgbClr val="1C4587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Video</a:t>
            </a:r>
            <a:endParaRPr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To Add a Multi-Dual Event: </a:t>
            </a:r>
            <a:r>
              <a:rPr lang="en" u="sng" dirty="0">
                <a:solidFill>
                  <a:srgbClr val="1C4587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Video</a:t>
            </a:r>
            <a:br>
              <a:rPr lang="en" dirty="0">
                <a:solidFill>
                  <a:srgbClr val="A61C00"/>
                </a:solidFill>
              </a:rPr>
            </a:br>
            <a:endParaRPr dirty="0">
              <a:solidFill>
                <a:srgbClr val="A61C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-Please note: Once you add a team to an event, it shows up on their schedule to “accept.” You can accept events versus adding a second one to avoid duplicate events and results.</a:t>
            </a:r>
            <a:br>
              <a:rPr lang="en" dirty="0">
                <a:solidFill>
                  <a:srgbClr val="A61C00"/>
                </a:solidFill>
              </a:rPr>
            </a:br>
            <a:endParaRPr dirty="0">
              <a:solidFill>
                <a:srgbClr val="A61C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1C4587"/>
                </a:solidFill>
              </a:rPr>
              <a:t>KICKING OFF YOUR SEASON: WEIGH-INS	</a:t>
            </a:r>
            <a:endParaRPr b="1">
              <a:solidFill>
                <a:srgbClr val="1C4587"/>
              </a:solidFill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Creating a Weigh-In Sheet: </a:t>
            </a:r>
            <a:r>
              <a:rPr lang="en" u="sng" dirty="0">
                <a:solidFill>
                  <a:srgbClr val="1C4587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Video</a:t>
            </a:r>
            <a:endParaRPr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61C00"/>
                </a:solidFill>
              </a:rPr>
              <a:t>Entering and Committing Weights: </a:t>
            </a:r>
            <a:r>
              <a:rPr lang="en" u="sng" dirty="0">
                <a:solidFill>
                  <a:srgbClr val="1C4587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Video</a:t>
            </a:r>
            <a:endParaRPr dirty="0">
              <a:solidFill>
                <a:srgbClr val="1C458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rgbClr val="A61C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/>
          <p:nvPr/>
        </p:nvSpPr>
        <p:spPr>
          <a:xfrm>
            <a:off x="265949" y="1122625"/>
            <a:ext cx="8240275" cy="5277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C4587"/>
                </a:solidFill>
              </a:rPr>
              <a:t>KICKING OFF YOUR SEASON: YOUR BENEFITS	</a:t>
            </a:r>
            <a:endParaRPr b="1" dirty="0">
              <a:solidFill>
                <a:srgbClr val="1C4587"/>
              </a:solidFill>
            </a:endParaRPr>
          </a:p>
        </p:txBody>
      </p:sp>
      <p:sp>
        <p:nvSpPr>
          <p:cNvPr id="94" name="Google Shape;94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89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A61C00"/>
                </a:solidFill>
              </a:rPr>
              <a:t>-LIVE Dual Meet scoring is FREE on TrackWrestling: </a:t>
            </a:r>
            <a:r>
              <a:rPr lang="en" sz="2000" b="1" u="sng" dirty="0">
                <a:solidFill>
                  <a:srgbClr val="1C4587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Video</a:t>
            </a:r>
            <a:br>
              <a:rPr lang="en" sz="3921" dirty="0">
                <a:solidFill>
                  <a:srgbClr val="A61C00"/>
                </a:solidFill>
              </a:rPr>
            </a:br>
            <a:br>
              <a:rPr lang="en" sz="3921" dirty="0">
                <a:solidFill>
                  <a:srgbClr val="A61C00"/>
                </a:solidFill>
              </a:rPr>
            </a:br>
            <a:r>
              <a:rPr lang="en" sz="1900" b="1" dirty="0">
                <a:solidFill>
                  <a:srgbClr val="A61C00"/>
                </a:solidFill>
              </a:rPr>
              <a:t>-All OPC Subscribers are also </a:t>
            </a:r>
            <a:br>
              <a:rPr lang="en" sz="1900" b="1" dirty="0">
                <a:solidFill>
                  <a:srgbClr val="A61C00"/>
                </a:solidFill>
              </a:rPr>
            </a:br>
            <a:r>
              <a:rPr lang="en" sz="1900" b="1" dirty="0">
                <a:solidFill>
                  <a:srgbClr val="A61C00"/>
                </a:solidFill>
              </a:rPr>
              <a:t>NWCA Members! </a:t>
            </a:r>
            <a:br>
              <a:rPr lang="en" sz="1900" b="1" dirty="0">
                <a:solidFill>
                  <a:srgbClr val="A61C00"/>
                </a:solidFill>
              </a:rPr>
            </a:br>
            <a:r>
              <a:rPr lang="en" sz="1900" b="1" dirty="0">
                <a:solidFill>
                  <a:srgbClr val="A61C00"/>
                </a:solidFill>
              </a:rPr>
              <a:t>	-Please go to </a:t>
            </a:r>
            <a:br>
              <a:rPr lang="en" sz="1900" b="1" dirty="0">
                <a:solidFill>
                  <a:srgbClr val="A61C00"/>
                </a:solidFill>
              </a:rPr>
            </a:br>
            <a:r>
              <a:rPr lang="en" sz="1900" b="1" dirty="0">
                <a:solidFill>
                  <a:srgbClr val="A61C00"/>
                </a:solidFill>
              </a:rPr>
              <a:t>	</a:t>
            </a:r>
            <a:r>
              <a:rPr lang="en" sz="1900" b="1" u="sng" dirty="0">
                <a:solidFill>
                  <a:srgbClr val="1C4587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NWCAonline.com</a:t>
            </a:r>
            <a:r>
              <a:rPr lang="en" sz="1900" b="1" dirty="0">
                <a:solidFill>
                  <a:srgbClr val="A61C00"/>
                </a:solidFill>
              </a:rPr>
              <a:t>, </a:t>
            </a:r>
            <a:br>
              <a:rPr lang="en" sz="1900" b="1" dirty="0">
                <a:solidFill>
                  <a:srgbClr val="A61C00"/>
                </a:solidFill>
              </a:rPr>
            </a:br>
            <a:r>
              <a:rPr lang="en" sz="1900" b="1" dirty="0">
                <a:solidFill>
                  <a:srgbClr val="A61C00"/>
                </a:solidFill>
              </a:rPr>
              <a:t>	navigate to MEMBERSHIP </a:t>
            </a:r>
            <a:br>
              <a:rPr lang="en" sz="1900" b="1" dirty="0">
                <a:solidFill>
                  <a:srgbClr val="A61C00"/>
                </a:solidFill>
              </a:rPr>
            </a:br>
            <a:r>
              <a:rPr lang="en" sz="1900" b="1" dirty="0">
                <a:solidFill>
                  <a:srgbClr val="A61C00"/>
                </a:solidFill>
              </a:rPr>
              <a:t>	in the top right and explore </a:t>
            </a:r>
            <a:br>
              <a:rPr lang="en" sz="1900" b="1" dirty="0">
                <a:solidFill>
                  <a:srgbClr val="A61C00"/>
                </a:solidFill>
              </a:rPr>
            </a:br>
            <a:r>
              <a:rPr lang="en" sz="1900" b="1" dirty="0">
                <a:solidFill>
                  <a:srgbClr val="A61C00"/>
                </a:solidFill>
              </a:rPr>
              <a:t>	our members-only portal.</a:t>
            </a:r>
            <a:endParaRPr sz="1900" b="1" dirty="0">
              <a:solidFill>
                <a:srgbClr val="A61C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>
              <a:solidFill>
                <a:srgbClr val="A61C00"/>
              </a:solidFill>
            </a:endParaRPr>
          </a:p>
        </p:txBody>
      </p:sp>
      <p:pic>
        <p:nvPicPr>
          <p:cNvPr id="95" name="Google Shape;95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11151" y="1949613"/>
            <a:ext cx="4190049" cy="2974949"/>
          </a:xfrm>
          <a:prstGeom prst="rect">
            <a:avLst/>
          </a:prstGeom>
          <a:noFill/>
          <a:ln w="9525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96" name="Google Shape;96;p19"/>
          <p:cNvSpPr txBox="1"/>
          <p:nvPr/>
        </p:nvSpPr>
        <p:spPr>
          <a:xfrm>
            <a:off x="194650" y="4300400"/>
            <a:ext cx="43773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621" b="1">
                <a:solidFill>
                  <a:srgbClr val="1C4587"/>
                </a:solidFill>
              </a:rPr>
              <a:t>GOOD LUCK this season!</a:t>
            </a:r>
            <a:endParaRPr sz="200">
              <a:solidFill>
                <a:srgbClr val="1C458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dc9b52-6c06-4881-9ee3-050748a1ff96">
      <Terms xmlns="http://schemas.microsoft.com/office/infopath/2007/PartnerControls"/>
    </lcf76f155ced4ddcb4097134ff3c332f>
    <TaxCatchAll xmlns="22e05874-196c-488c-bb49-0f513efe6a4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D6D527E6110D499E1ADA1B6C26A16E" ma:contentTypeVersion="13" ma:contentTypeDescription="Create a new document." ma:contentTypeScope="" ma:versionID="27f2458bc311c302c4f56fa8f8b47d7e">
  <xsd:schema xmlns:xsd="http://www.w3.org/2001/XMLSchema" xmlns:xs="http://www.w3.org/2001/XMLSchema" xmlns:p="http://schemas.microsoft.com/office/2006/metadata/properties" xmlns:ns2="4edc9b52-6c06-4881-9ee3-050748a1ff96" xmlns:ns3="22e05874-196c-488c-bb49-0f513efe6a42" targetNamespace="http://schemas.microsoft.com/office/2006/metadata/properties" ma:root="true" ma:fieldsID="f1bb157450ad83b1c7112620b7780a03" ns2:_="" ns3:_="">
    <xsd:import namespace="4edc9b52-6c06-4881-9ee3-050748a1ff96"/>
    <xsd:import namespace="22e05874-196c-488c-bb49-0f513efe6a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dc9b52-6c06-4881-9ee3-050748a1ff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6dd44e0-e9e5-490b-8aa6-880468cce2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e05874-196c-488c-bb49-0f513efe6a4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1a1eeea-6099-4bab-b16f-c7ec454473b4}" ma:internalName="TaxCatchAll" ma:showField="CatchAllData" ma:web="22e05874-196c-488c-bb49-0f513efe6a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6CFA4C-CAAE-4C91-A6BE-6177928BE9CE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ff2fd589-0fd9-458c-b4f6-a4a7fdc85d60"/>
    <ds:schemaRef ds:uri="http://schemas.microsoft.com/office/2006/metadata/properties"/>
    <ds:schemaRef ds:uri="4edc9b52-6c06-4881-9ee3-050748a1ff96"/>
    <ds:schemaRef ds:uri="22e05874-196c-488c-bb49-0f513efe6a42"/>
  </ds:schemaRefs>
</ds:datastoreItem>
</file>

<file path=customXml/itemProps2.xml><?xml version="1.0" encoding="utf-8"?>
<ds:datastoreItem xmlns:ds="http://schemas.openxmlformats.org/officeDocument/2006/customXml" ds:itemID="{F2F6B215-F5F9-4651-B293-56EF4AA6D1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dc9b52-6c06-4881-9ee3-050748a1ff96"/>
    <ds:schemaRef ds:uri="22e05874-196c-488c-bb49-0f513efe6a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885E78-3A84-48E0-95FE-5D698E9C8D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350</Words>
  <Application>Microsoft Office PowerPoint</Application>
  <PresentationFormat>On-screen Show (16:9)</PresentationFormat>
  <Paragraphs>30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Simple Dark</vt:lpstr>
      <vt:lpstr>Kicking Off Your Season</vt:lpstr>
      <vt:lpstr>IMPORTANT DATES IN THE MHSA SEASON</vt:lpstr>
      <vt:lpstr>KICKING OFF YOUR SEASON: YOUR ROSTER </vt:lpstr>
      <vt:lpstr>KICKING OFF YOUR SEASON: ASSESSMENTS</vt:lpstr>
      <vt:lpstr>KICKING OFF YOUR SEASON: YOUR SCHEDULE </vt:lpstr>
      <vt:lpstr>KICKING OFF YOUR SEASON: WEIGH-INS </vt:lpstr>
      <vt:lpstr>KICKING OFF YOUR SEASON: YOUR BENEFITS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Kicking Off Your Season</dc:title>
  <dc:creator>Scott Wilson</dc:creator>
  <cp:lastModifiedBy>Scott Wilson</cp:lastModifiedBy>
  <cp:revision>5</cp:revision>
  <dcterms:modified xsi:type="dcterms:W3CDTF">2025-08-26T18:23:18Z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0x010100FFD6D527E6110D499E1ADA1B6C26A16E</vt:lpwstr>
  </property>
  <property fmtid="{D5CDD505-2E9C-101B-9397-08002B2CF9AE}" pid="3" name="Order">
    <vt:r8>139800</vt:r8>
  </property>
  <property fmtid="{D5CDD505-2E9C-101B-9397-08002B2CF9AE}" pid="4" name="MediaServiceImageTags">
    <vt:lpwstr/>
  </property>
</Properties>
</file>