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notesSlides/notesSlide11.xml" ContentType="application/vnd.openxmlformats-officedocument.presentationml.notesSlide+xml"/>
  <Override PartName="/ppt/slideLayouts/slideLayout4.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notesSlides/notesSlide3.xml" ContentType="application/vnd.openxmlformats-officedocument.presentationml.notesSlide+xml"/>
  <Override PartName="/ppt/slides/slide5.xml" ContentType="application/vnd.openxmlformats-officedocument.presentationml.slide+xml"/>
  <Override PartName="/ppt/viewProps.xml" ContentType="application/vnd.openxmlformats-officedocument.presentationml.viewProps+xml"/>
  <Override PartName="/ppt/notesSlides/notesSlide1.xml" ContentType="application/vnd.openxmlformats-officedocument.presentationml.notesSlide+xml"/>
  <Override PartName="/ppt/slides/slide7.xml" ContentType="application/vnd.openxmlformats-officedocument.presentationml.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1.xml" ContentType="application/vnd.openxmlformats-officedocument.presentationml.slide+xml"/>
  <Override PartName="/ppt/presProps.xml" ContentType="application/vnd.openxmlformats-officedocument.presentationml.presProps+xml"/>
  <Override PartName="/ppt/presentation.xml" ContentType="application/vnd.openxmlformats-officedocument.presentationml.presentation.main+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87" r:id="rId14"/>
    <p:sldId id="290" r:id="rId15"/>
    <p:sldId id="288" r:id="rId16"/>
    <p:sldId id="289"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EA1F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27"/>
  </p:normalViewPr>
  <p:slideViewPr>
    <p:cSldViewPr snapToGrid="0">
      <p:cViewPr varScale="1">
        <p:scale>
          <a:sx n="113" d="100"/>
          <a:sy n="113" d="100"/>
        </p:scale>
        <p:origin x="138"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3D9ACF-C1A8-4C6B-AC00-355DFE7A72F1}" type="datetimeFigureOut">
              <a:rPr lang="en-US" smtClean="0"/>
              <a:t>1/17/2026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8C3CD-7859-4A9C-A582-6D95F776B367}" type="slidenum">
              <a:rPr lang="en-US" smtClean="0"/>
              <a:t>‹#›</a:t>
            </a:fld>
            <a:endParaRPr lang="en-US"/>
          </a:p>
        </p:txBody>
      </p:sp>
    </p:spTree>
    <p:extLst>
      <p:ext uri="{BB962C8B-B14F-4D97-AF65-F5344CB8AC3E}">
        <p14:creationId xmlns:p14="http://schemas.microsoft.com/office/powerpoint/2010/main" val="1439005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11</a:t>
            </a:fld>
            <a:endParaRPr lang="en-US" altLang="en-US"/>
          </a:p>
        </p:txBody>
      </p:sp>
    </p:spTree>
    <p:extLst>
      <p:ext uri="{BB962C8B-B14F-4D97-AF65-F5344CB8AC3E}">
        <p14:creationId xmlns:p14="http://schemas.microsoft.com/office/powerpoint/2010/main" val="2977705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12</a:t>
            </a:fld>
            <a:endParaRPr lang="en-US" altLang="en-US"/>
          </a:p>
        </p:txBody>
      </p:sp>
    </p:spTree>
    <p:extLst>
      <p:ext uri="{BB962C8B-B14F-4D97-AF65-F5344CB8AC3E}">
        <p14:creationId xmlns:p14="http://schemas.microsoft.com/office/powerpoint/2010/main" val="596992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13</a:t>
            </a:fld>
            <a:endParaRPr lang="en-US" altLang="en-US"/>
          </a:p>
        </p:txBody>
      </p:sp>
    </p:spTree>
    <p:extLst>
      <p:ext uri="{BB962C8B-B14F-4D97-AF65-F5344CB8AC3E}">
        <p14:creationId xmlns:p14="http://schemas.microsoft.com/office/powerpoint/2010/main" val="2835853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86CAF-A0B5-11D8-6F6B-A70FAFCD6CFB}"/>
            </a:ext>
          </a:extLst>
        </p:cNvPr>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CD9E3A8C-099D-155F-6154-40CE4FA8E4B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1256D423-8951-D47F-6E94-E719127CA2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134D59CF-F05F-1515-54FB-C31199ADB4E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14</a:t>
            </a:fld>
            <a:endParaRPr lang="en-US" altLang="en-US"/>
          </a:p>
        </p:txBody>
      </p:sp>
    </p:spTree>
    <p:extLst>
      <p:ext uri="{BB962C8B-B14F-4D97-AF65-F5344CB8AC3E}">
        <p14:creationId xmlns:p14="http://schemas.microsoft.com/office/powerpoint/2010/main" val="18916009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15</a:t>
            </a:fld>
            <a:endParaRPr lang="en-US" altLang="en-US"/>
          </a:p>
        </p:txBody>
      </p:sp>
    </p:spTree>
    <p:extLst>
      <p:ext uri="{BB962C8B-B14F-4D97-AF65-F5344CB8AC3E}">
        <p14:creationId xmlns:p14="http://schemas.microsoft.com/office/powerpoint/2010/main" val="33566513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16</a:t>
            </a:fld>
            <a:endParaRPr lang="en-US" altLang="en-US"/>
          </a:p>
        </p:txBody>
      </p:sp>
    </p:spTree>
    <p:extLst>
      <p:ext uri="{BB962C8B-B14F-4D97-AF65-F5344CB8AC3E}">
        <p14:creationId xmlns:p14="http://schemas.microsoft.com/office/powerpoint/2010/main" val="2716649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3</a:t>
            </a:fld>
            <a:endParaRPr lang="en-US" altLang="en-US"/>
          </a:p>
        </p:txBody>
      </p:sp>
    </p:spTree>
    <p:extLst>
      <p:ext uri="{BB962C8B-B14F-4D97-AF65-F5344CB8AC3E}">
        <p14:creationId xmlns:p14="http://schemas.microsoft.com/office/powerpoint/2010/main" val="2034294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4</a:t>
            </a:fld>
            <a:endParaRPr lang="en-US" altLang="en-US"/>
          </a:p>
        </p:txBody>
      </p:sp>
    </p:spTree>
    <p:extLst>
      <p:ext uri="{BB962C8B-B14F-4D97-AF65-F5344CB8AC3E}">
        <p14:creationId xmlns:p14="http://schemas.microsoft.com/office/powerpoint/2010/main" val="37633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5</a:t>
            </a:fld>
            <a:endParaRPr lang="en-US" altLang="en-US"/>
          </a:p>
        </p:txBody>
      </p:sp>
    </p:spTree>
    <p:extLst>
      <p:ext uri="{BB962C8B-B14F-4D97-AF65-F5344CB8AC3E}">
        <p14:creationId xmlns:p14="http://schemas.microsoft.com/office/powerpoint/2010/main" val="3125296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6</a:t>
            </a:fld>
            <a:endParaRPr lang="en-US" altLang="en-US"/>
          </a:p>
        </p:txBody>
      </p:sp>
    </p:spTree>
    <p:extLst>
      <p:ext uri="{BB962C8B-B14F-4D97-AF65-F5344CB8AC3E}">
        <p14:creationId xmlns:p14="http://schemas.microsoft.com/office/powerpoint/2010/main" val="493554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7</a:t>
            </a:fld>
            <a:endParaRPr lang="en-US" altLang="en-US"/>
          </a:p>
        </p:txBody>
      </p:sp>
    </p:spTree>
    <p:extLst>
      <p:ext uri="{BB962C8B-B14F-4D97-AF65-F5344CB8AC3E}">
        <p14:creationId xmlns:p14="http://schemas.microsoft.com/office/powerpoint/2010/main" val="3372797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8</a:t>
            </a:fld>
            <a:endParaRPr lang="en-US" altLang="en-US"/>
          </a:p>
        </p:txBody>
      </p:sp>
    </p:spTree>
    <p:extLst>
      <p:ext uri="{BB962C8B-B14F-4D97-AF65-F5344CB8AC3E}">
        <p14:creationId xmlns:p14="http://schemas.microsoft.com/office/powerpoint/2010/main" val="412596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9</a:t>
            </a:fld>
            <a:endParaRPr lang="en-US" altLang="en-US"/>
          </a:p>
        </p:txBody>
      </p:sp>
    </p:spTree>
    <p:extLst>
      <p:ext uri="{BB962C8B-B14F-4D97-AF65-F5344CB8AC3E}">
        <p14:creationId xmlns:p14="http://schemas.microsoft.com/office/powerpoint/2010/main" val="3666979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10</a:t>
            </a:fld>
            <a:endParaRPr lang="en-US" altLang="en-US"/>
          </a:p>
        </p:txBody>
      </p:sp>
    </p:spTree>
    <p:extLst>
      <p:ext uri="{BB962C8B-B14F-4D97-AF65-F5344CB8AC3E}">
        <p14:creationId xmlns:p14="http://schemas.microsoft.com/office/powerpoint/2010/main" val="23120205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75BC-54FC-1888-65CD-4E49DE16813A}"/>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rgbClr val="00205B"/>
                </a:solidFill>
                <a:latin typeface="Calibri" panose="020F0502020204030204" pitchFamily="34" charset="0"/>
                <a:cs typeface="Calibri" panose="020F0502020204030204" pitchFamily="34" charset="0"/>
              </a:defRPr>
            </a:lvl1pPr>
          </a:lstStyle>
          <a:p>
            <a:r>
              <a:rPr lang="en-US" dirty="0"/>
              <a:t>Title Goes Here</a:t>
            </a:r>
          </a:p>
        </p:txBody>
      </p:sp>
      <p:sp>
        <p:nvSpPr>
          <p:cNvPr id="3" name="Subtitle 2">
            <a:extLst>
              <a:ext uri="{FF2B5EF4-FFF2-40B4-BE49-F238E27FC236}">
                <a16:creationId xmlns:a16="http://schemas.microsoft.com/office/drawing/2014/main" id="{33B4D7E5-FB41-BB9D-0594-364C04A183F0}"/>
              </a:ext>
            </a:extLst>
          </p:cNvPr>
          <p:cNvSpPr>
            <a:spLocks noGrp="1"/>
          </p:cNvSpPr>
          <p:nvPr>
            <p:ph type="subTitle" idx="1" hasCustomPrompt="1"/>
          </p:nvPr>
        </p:nvSpPr>
        <p:spPr>
          <a:xfrm>
            <a:off x="1524000" y="3960384"/>
            <a:ext cx="9144000" cy="1229454"/>
          </a:xfrm>
        </p:spPr>
        <p:txBody>
          <a:bodyPr/>
          <a:lstStyle>
            <a:lvl1pPr marL="0" indent="0" algn="ctr">
              <a:buNone/>
              <a:defRPr sz="2400">
                <a:solidFill>
                  <a:srgbClr val="00205B"/>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Goes Here</a:t>
            </a:r>
          </a:p>
        </p:txBody>
      </p:sp>
      <p:pic>
        <p:nvPicPr>
          <p:cNvPr id="11" name="Picture 10" descr="A logo of a sports team&#10;&#10;Description automatically generated">
            <a:extLst>
              <a:ext uri="{FF2B5EF4-FFF2-40B4-BE49-F238E27FC236}">
                <a16:creationId xmlns:a16="http://schemas.microsoft.com/office/drawing/2014/main" id="{F409EAE2-48D8-9DAB-1857-7E4A6FCB762A}"/>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32511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Section Header Goes Here</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84575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descr="A logo of a sports team&#10;&#10;Description automatically generated">
            <a:extLst>
              <a:ext uri="{FF2B5EF4-FFF2-40B4-BE49-F238E27FC236}">
                <a16:creationId xmlns:a16="http://schemas.microsoft.com/office/drawing/2014/main" id="{7F0AB666-4752-C2F4-27EC-6EA73B9B50E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2" name="Title 1">
            <a:extLst>
              <a:ext uri="{FF2B5EF4-FFF2-40B4-BE49-F238E27FC236}">
                <a16:creationId xmlns:a16="http://schemas.microsoft.com/office/drawing/2014/main" id="{F5770398-58AE-2C07-5184-8CF567788572}"/>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3" name="Content Placeholder 2">
            <a:extLst>
              <a:ext uri="{FF2B5EF4-FFF2-40B4-BE49-F238E27FC236}">
                <a16:creationId xmlns:a16="http://schemas.microsoft.com/office/drawing/2014/main" id="{EF6AD69C-AD6B-AA0A-FA45-A66168DB43A0}"/>
              </a:ext>
            </a:extLst>
          </p:cNvPr>
          <p:cNvSpPr>
            <a:spLocks noGrp="1"/>
          </p:cNvSpPr>
          <p:nvPr>
            <p:ph idx="1"/>
          </p:nvPr>
        </p:nvSpPr>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1">
            <a:extLst>
              <a:ext uri="{FF2B5EF4-FFF2-40B4-BE49-F238E27FC236}">
                <a16:creationId xmlns:a16="http://schemas.microsoft.com/office/drawing/2014/main" id="{24A536FC-BF6A-1082-AB0C-0ADFDE0E2185}"/>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02823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descr="A logo of a sports team&#10;&#10;Description automatically generated">
            <a:extLst>
              <a:ext uri="{FF2B5EF4-FFF2-40B4-BE49-F238E27FC236}">
                <a16:creationId xmlns:a16="http://schemas.microsoft.com/office/drawing/2014/main" id="{EA52A828-67E6-CAF8-B055-AB4AB2ED8430}"/>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B0E4F40-2354-06A7-38DD-06CEFEAF1550}"/>
              </a:ext>
            </a:extLst>
          </p:cNvPr>
          <p:cNvSpPr>
            <a:spLocks noGrp="1"/>
          </p:cNvSpPr>
          <p:nvPr>
            <p:ph sz="half" idx="2"/>
          </p:nvPr>
        </p:nvSpPr>
        <p:spPr>
          <a:xfrm>
            <a:off x="6172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10" name="Slide Number Placeholder 11">
            <a:extLst>
              <a:ext uri="{FF2B5EF4-FFF2-40B4-BE49-F238E27FC236}">
                <a16:creationId xmlns:a16="http://schemas.microsoft.com/office/drawing/2014/main" id="{1815227B-C98D-C0F3-E979-A984773D5333}"/>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259986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7" name="Picture Placeholder 6">
            <a:extLst>
              <a:ext uri="{FF2B5EF4-FFF2-40B4-BE49-F238E27FC236}">
                <a16:creationId xmlns:a16="http://schemas.microsoft.com/office/drawing/2014/main" id="{217AB054-83AF-8D8A-5488-3D2749EE6052}"/>
              </a:ext>
            </a:extLst>
          </p:cNvPr>
          <p:cNvSpPr>
            <a:spLocks noGrp="1"/>
          </p:cNvSpPr>
          <p:nvPr>
            <p:ph type="pic" sz="quarter" idx="10"/>
          </p:nvPr>
        </p:nvSpPr>
        <p:spPr>
          <a:xfrm>
            <a:off x="6172202" y="1825625"/>
            <a:ext cx="5181599" cy="3660775"/>
          </a:xfrm>
        </p:spPr>
        <p:txBody>
          <a:bodyPr/>
          <a:lstStyle>
            <a:lvl1pPr marL="0" indent="0">
              <a:buNone/>
              <a:defRPr/>
            </a:lvl1pPr>
          </a:lstStyle>
          <a:p>
            <a:endParaRPr lang="en-US" dirty="0"/>
          </a:p>
        </p:txBody>
      </p:sp>
      <p:sp>
        <p:nvSpPr>
          <p:cNvPr id="12" name="Slide Number Placeholder 11">
            <a:extLst>
              <a:ext uri="{FF2B5EF4-FFF2-40B4-BE49-F238E27FC236}">
                <a16:creationId xmlns:a16="http://schemas.microsoft.com/office/drawing/2014/main" id="{CAD7A39E-2D5A-78AA-4013-BEC4886BB37F}"/>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83D38202-0CE2-93C9-78D7-7CA2F7ACDE1E}"/>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69718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50E8CACC-1DDF-2FF4-479B-9AF3997EF9C8}"/>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2CC3A2C0-74B3-1607-3658-40114F73F6B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349995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Thank You</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TextBox 2">
            <a:extLst>
              <a:ext uri="{FF2B5EF4-FFF2-40B4-BE49-F238E27FC236}">
                <a16:creationId xmlns:a16="http://schemas.microsoft.com/office/drawing/2014/main" id="{BB307A56-2718-EEBF-D1A6-36F894F93C15}"/>
              </a:ext>
            </a:extLst>
          </p:cNvPr>
          <p:cNvSpPr txBox="1">
            <a:spLocks/>
          </p:cNvSpPr>
          <p:nvPr userDrawn="1"/>
        </p:nvSpPr>
        <p:spPr>
          <a:xfrm>
            <a:off x="831850" y="2940908"/>
            <a:ext cx="8200939" cy="338554"/>
          </a:xfrm>
          <a:prstGeom prst="rect">
            <a:avLst/>
          </a:prstGeom>
          <a:noFill/>
        </p:spPr>
        <p:txBody>
          <a:bodyPr wrap="square" rtlCol="0">
            <a:spAutoFit/>
          </a:bodyPr>
          <a:lstStyle/>
          <a:p>
            <a:pPr lvl="0"/>
            <a:r>
              <a:rPr lang="en-US" sz="1600" b="1" dirty="0">
                <a:solidFill>
                  <a:srgbClr val="00205B"/>
                </a:solidFill>
                <a:latin typeface="Calibri" panose="020F0502020204030204" pitchFamily="34" charset="0"/>
                <a:cs typeface="Calibri" panose="020F0502020204030204" pitchFamily="34" charset="0"/>
              </a:rPr>
              <a:t>National Federation of State High School Associations</a:t>
            </a:r>
            <a:endParaRPr lang="en-US" sz="1600" dirty="0">
              <a:solidFill>
                <a:srgbClr val="00205B"/>
              </a:solidFill>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24C605D-C615-53A0-C816-0C04C7A330F0}"/>
              </a:ext>
            </a:extLst>
          </p:cNvPr>
          <p:cNvPicPr>
            <a:picLocks noChangeAspect="1"/>
          </p:cNvPicPr>
          <p:nvPr userDrawn="1"/>
        </p:nvPicPr>
        <p:blipFill>
          <a:blip r:embed="rId4"/>
          <a:stretch>
            <a:fillRect/>
          </a:stretch>
        </p:blipFill>
        <p:spPr>
          <a:xfrm>
            <a:off x="1237231" y="3652703"/>
            <a:ext cx="260856" cy="260856"/>
          </a:xfrm>
          <a:prstGeom prst="rect">
            <a:avLst/>
          </a:prstGeom>
        </p:spPr>
      </p:pic>
      <p:pic>
        <p:nvPicPr>
          <p:cNvPr id="9" name="Picture 8">
            <a:extLst>
              <a:ext uri="{FF2B5EF4-FFF2-40B4-BE49-F238E27FC236}">
                <a16:creationId xmlns:a16="http://schemas.microsoft.com/office/drawing/2014/main" id="{B42A2163-3026-9CC8-9E4D-C707F7D56235}"/>
              </a:ext>
            </a:extLst>
          </p:cNvPr>
          <p:cNvPicPr>
            <a:picLocks noChangeAspect="1"/>
          </p:cNvPicPr>
          <p:nvPr userDrawn="1"/>
        </p:nvPicPr>
        <p:blipFill>
          <a:blip r:embed="rId5"/>
          <a:stretch>
            <a:fillRect/>
          </a:stretch>
        </p:blipFill>
        <p:spPr>
          <a:xfrm>
            <a:off x="931341" y="3652703"/>
            <a:ext cx="260856" cy="260856"/>
          </a:xfrm>
          <a:prstGeom prst="rect">
            <a:avLst/>
          </a:prstGeom>
        </p:spPr>
      </p:pic>
      <p:pic>
        <p:nvPicPr>
          <p:cNvPr id="10" name="Picture 9">
            <a:extLst>
              <a:ext uri="{FF2B5EF4-FFF2-40B4-BE49-F238E27FC236}">
                <a16:creationId xmlns:a16="http://schemas.microsoft.com/office/drawing/2014/main" id="{DBBD938B-4575-FAD8-78BE-4DC4629CCDE7}"/>
              </a:ext>
            </a:extLst>
          </p:cNvPr>
          <p:cNvPicPr>
            <a:picLocks noChangeAspect="1"/>
          </p:cNvPicPr>
          <p:nvPr userDrawn="1"/>
        </p:nvPicPr>
        <p:blipFill>
          <a:blip r:embed="rId6"/>
          <a:stretch>
            <a:fillRect/>
          </a:stretch>
        </p:blipFill>
        <p:spPr>
          <a:xfrm>
            <a:off x="2799885" y="3652703"/>
            <a:ext cx="260856" cy="260856"/>
          </a:xfrm>
          <a:prstGeom prst="rect">
            <a:avLst/>
          </a:prstGeom>
        </p:spPr>
      </p:pic>
      <p:sp>
        <p:nvSpPr>
          <p:cNvPr id="19" name="TextBox 18">
            <a:extLst>
              <a:ext uri="{FF2B5EF4-FFF2-40B4-BE49-F238E27FC236}">
                <a16:creationId xmlns:a16="http://schemas.microsoft.com/office/drawing/2014/main" id="{12B705B1-FACF-E86D-1769-013B8451DF9A}"/>
              </a:ext>
            </a:extLst>
          </p:cNvPr>
          <p:cNvSpPr txBox="1">
            <a:spLocks/>
          </p:cNvSpPr>
          <p:nvPr userDrawn="1"/>
        </p:nvSpPr>
        <p:spPr>
          <a:xfrm>
            <a:off x="831850" y="3613854"/>
            <a:ext cx="8200939" cy="338554"/>
          </a:xfrm>
          <a:prstGeom prst="rect">
            <a:avLst/>
          </a:prstGeom>
          <a:noFill/>
        </p:spPr>
        <p:txBody>
          <a:bodyPr wrap="square" rtlCol="0">
            <a:spAutoFit/>
          </a:bodyPr>
          <a:lstStyle/>
          <a:p>
            <a:pPr lvl="0"/>
            <a:r>
              <a:rPr lang="en-US" sz="1600" dirty="0">
                <a:solidFill>
                  <a:srgbClr val="00205B"/>
                </a:solidFill>
                <a:latin typeface="Calibri" panose="020F0502020204030204" pitchFamily="34" charset="0"/>
                <a:cs typeface="Calibri" panose="020F0502020204030204" pitchFamily="34" charset="0"/>
              </a:rPr>
              <a:t>              @</a:t>
            </a:r>
            <a:r>
              <a:rPr lang="en-US" sz="1600" dirty="0" err="1">
                <a:solidFill>
                  <a:srgbClr val="00205B"/>
                </a:solidFill>
                <a:latin typeface="Calibri" panose="020F0502020204030204" pitchFamily="34" charset="0"/>
                <a:cs typeface="Calibri" panose="020F0502020204030204" pitchFamily="34" charset="0"/>
              </a:rPr>
              <a:t>NFHS_org</a:t>
            </a:r>
            <a:r>
              <a:rPr lang="en-US" sz="1600" dirty="0">
                <a:solidFill>
                  <a:srgbClr val="00205B"/>
                </a:solidFill>
                <a:latin typeface="Calibri" panose="020F0502020204030204" pitchFamily="34" charset="0"/>
                <a:cs typeface="Calibri" panose="020F0502020204030204" pitchFamily="34" charset="0"/>
              </a:rPr>
              <a:t>            @NFHS1920</a:t>
            </a:r>
          </a:p>
        </p:txBody>
      </p:sp>
    </p:spTree>
    <p:extLst>
      <p:ext uri="{BB962C8B-B14F-4D97-AF65-F5344CB8AC3E}">
        <p14:creationId xmlns:p14="http://schemas.microsoft.com/office/powerpoint/2010/main" val="905166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59D7-C629-99D5-E5E6-C1F8133D4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8A588-CC38-9DAA-DD30-66D45B7B4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E522-F825-B856-E8E5-41511A366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7600CC-5870-3A48-916C-A06D7BC60A64}" type="datetimeFigureOut">
              <a:rPr lang="en-US" smtClean="0"/>
              <a:t>1/17/2026</a:t>
            </a:fld>
            <a:endParaRPr lang="en-US"/>
          </a:p>
        </p:txBody>
      </p:sp>
      <p:sp>
        <p:nvSpPr>
          <p:cNvPr id="5" name="Footer Placeholder 4">
            <a:extLst>
              <a:ext uri="{FF2B5EF4-FFF2-40B4-BE49-F238E27FC236}">
                <a16:creationId xmlns:a16="http://schemas.microsoft.com/office/drawing/2014/main" id="{D3CAF983-59E2-C2D4-3DA6-D9B1BBA51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F1BFF0-BF3B-C0DA-5CCD-ACE9829FF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4E3598-2D5C-024F-9D1E-B79FF9982580}" type="slidenum">
              <a:rPr lang="en-US" smtClean="0"/>
              <a:t>‹#›</a:t>
            </a:fld>
            <a:endParaRPr lang="en-US"/>
          </a:p>
        </p:txBody>
      </p:sp>
    </p:spTree>
    <p:extLst>
      <p:ext uri="{BB962C8B-B14F-4D97-AF65-F5344CB8AC3E}">
        <p14:creationId xmlns:p14="http://schemas.microsoft.com/office/powerpoint/2010/main" val="32801806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9" r:id="rId3"/>
    <p:sldLayoutId id="2147483670" r:id="rId4"/>
    <p:sldLayoutId id="2147483671" r:id="rId5"/>
    <p:sldLayoutId id="2147483672" r:id="rId6"/>
    <p:sldLayoutId id="2147483673"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01C00-8A58-2643-8B86-A02C5A11B69B}"/>
              </a:ext>
            </a:extLst>
          </p:cNvPr>
          <p:cNvSpPr>
            <a:spLocks noGrp="1"/>
          </p:cNvSpPr>
          <p:nvPr>
            <p:ph type="ctrTitle"/>
          </p:nvPr>
        </p:nvSpPr>
        <p:spPr/>
        <p:txBody>
          <a:bodyPr>
            <a:normAutofit/>
          </a:bodyPr>
          <a:lstStyle/>
          <a:p>
            <a:r>
              <a:rPr lang="en-US" dirty="0"/>
              <a:t>2025-26 NFHS Softball</a:t>
            </a:r>
          </a:p>
        </p:txBody>
      </p:sp>
      <p:sp>
        <p:nvSpPr>
          <p:cNvPr id="5" name="Subtitle 4">
            <a:extLst>
              <a:ext uri="{FF2B5EF4-FFF2-40B4-BE49-F238E27FC236}">
                <a16:creationId xmlns:a16="http://schemas.microsoft.com/office/drawing/2014/main" id="{F854DE37-6995-A5D3-35F2-4CCCDD38E43E}"/>
              </a:ext>
            </a:extLst>
          </p:cNvPr>
          <p:cNvSpPr>
            <a:spLocks noGrp="1"/>
          </p:cNvSpPr>
          <p:nvPr>
            <p:ph type="subTitle" idx="1"/>
          </p:nvPr>
        </p:nvSpPr>
        <p:spPr/>
        <p:txBody>
          <a:bodyPr/>
          <a:lstStyle/>
          <a:p>
            <a:r>
              <a:rPr lang="en-US" dirty="0"/>
              <a:t>Batting</a:t>
            </a:r>
          </a:p>
        </p:txBody>
      </p:sp>
      <p:sp>
        <p:nvSpPr>
          <p:cNvPr id="2" name="TextBox 1">
            <a:extLst>
              <a:ext uri="{FF2B5EF4-FFF2-40B4-BE49-F238E27FC236}">
                <a16:creationId xmlns:a16="http://schemas.microsoft.com/office/drawing/2014/main" id="{C7AB3352-89C5-D806-2C0A-1E0FBB0BC697}"/>
              </a:ext>
            </a:extLst>
          </p:cNvPr>
          <p:cNvSpPr txBox="1"/>
          <p:nvPr/>
        </p:nvSpPr>
        <p:spPr>
          <a:xfrm>
            <a:off x="10602673" y="6482090"/>
            <a:ext cx="1362874" cy="261610"/>
          </a:xfrm>
          <a:prstGeom prst="rect">
            <a:avLst/>
          </a:prstGeom>
          <a:noFill/>
        </p:spPr>
        <p:txBody>
          <a:bodyPr wrap="none" rtlCol="0">
            <a:spAutoFit/>
          </a:bodyPr>
          <a:lstStyle/>
          <a:p>
            <a:r>
              <a:rPr lang="en-US" sz="1100" dirty="0"/>
              <a:t>Updated 1/05/2026</a:t>
            </a:r>
          </a:p>
        </p:txBody>
      </p:sp>
    </p:spTree>
    <p:extLst>
      <p:ext uri="{BB962C8B-B14F-4D97-AF65-F5344CB8AC3E}">
        <p14:creationId xmlns:p14="http://schemas.microsoft.com/office/powerpoint/2010/main" val="327865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7-4-8, 7-4-9, 7-4-10, 7-4-11 </a:t>
            </a:r>
            <a:r>
              <a:rPr lang="en-US" altLang="en-US" sz="4000" dirty="0"/>
              <a:t>Batter Is Out</a:t>
            </a:r>
            <a:endParaRPr lang="en-US" dirty="0"/>
          </a:p>
        </p:txBody>
      </p:sp>
      <p:sp>
        <p:nvSpPr>
          <p:cNvPr id="2" name="Content Placeholder 1">
            <a:extLst>
              <a:ext uri="{FF2B5EF4-FFF2-40B4-BE49-F238E27FC236}">
                <a16:creationId xmlns:a16="http://schemas.microsoft.com/office/drawing/2014/main" id="{D2EE31C9-DAEC-45E7-90D3-3343A6EBA152}"/>
              </a:ext>
            </a:extLst>
          </p:cNvPr>
          <p:cNvSpPr>
            <a:spLocks noGrp="1"/>
          </p:cNvSpPr>
          <p:nvPr>
            <p:ph idx="1"/>
          </p:nvPr>
        </p:nvSpPr>
        <p:spPr>
          <a:xfrm>
            <a:off x="952787" y="1614629"/>
            <a:ext cx="10401013" cy="4338637"/>
          </a:xfrm>
        </p:spPr>
        <p:txBody>
          <a:bodyPr>
            <a:normAutofit fontScale="92500" lnSpcReduction="10000"/>
          </a:bodyPr>
          <a:lstStyle/>
          <a:p>
            <a:pPr marL="457200" indent="-457200">
              <a:buFont typeface="+mj-lt"/>
              <a:buAutoNum type="arabicPeriod" startAt="8"/>
              <a:defRPr/>
            </a:pPr>
            <a:r>
              <a:rPr lang="en-US" altLang="en-US" sz="2400" dirty="0"/>
              <a:t>The batter hits the ball fair or foul while either foot is touching the ground completely outside the lines of the batter's box or while touching the plate.</a:t>
            </a:r>
          </a:p>
          <a:p>
            <a:pPr marL="457200" indent="-457200">
              <a:buFont typeface="+mj-lt"/>
              <a:buAutoNum type="arabicPeriod" startAt="8"/>
              <a:defRPr/>
            </a:pPr>
            <a:endParaRPr lang="en-US" altLang="en-US" sz="2400" b="1" dirty="0"/>
          </a:p>
          <a:p>
            <a:pPr marL="457200" indent="-457200">
              <a:buFont typeface="+mj-lt"/>
              <a:buAutoNum type="arabicPeriod" startAt="8"/>
              <a:defRPr/>
            </a:pPr>
            <a:r>
              <a:rPr lang="en-US" altLang="en-US" sz="2400" dirty="0"/>
              <a:t>(F.P.) A bunt on a third strike is foul.</a:t>
            </a:r>
          </a:p>
          <a:p>
            <a:pPr marL="457200" indent="-457200">
              <a:buFont typeface="+mj-lt"/>
              <a:buAutoNum type="arabicPeriod" startAt="8"/>
              <a:defRPr/>
            </a:pPr>
            <a:endParaRPr lang="en-US" sz="2400" dirty="0"/>
          </a:p>
          <a:p>
            <a:pPr marL="457200" indent="-457200">
              <a:buFont typeface="+mj-lt"/>
              <a:buAutoNum type="arabicPeriod" startAt="8"/>
              <a:defRPr/>
            </a:pPr>
            <a:r>
              <a:rPr lang="en-US" sz="2400" dirty="0"/>
              <a:t>(S.P.) The batter bunts or chops the ball downward.</a:t>
            </a:r>
          </a:p>
          <a:p>
            <a:pPr marL="457200" indent="-457200">
              <a:buFont typeface="+mj-lt"/>
              <a:buAutoNum type="arabicPeriod" startAt="8"/>
              <a:defRPr/>
            </a:pPr>
            <a:endParaRPr lang="en-US" sz="2400" dirty="0"/>
          </a:p>
          <a:p>
            <a:pPr marL="457200" indent="-457200">
              <a:buFont typeface="+mj-lt"/>
              <a:buAutoNum type="arabicPeriod" startAt="8"/>
              <a:tabLst>
                <a:tab pos="346075" algn="l"/>
              </a:tabLst>
              <a:defRPr/>
            </a:pPr>
            <a:r>
              <a:rPr lang="en-US" altLang="en-US" sz="2400" dirty="0"/>
              <a:t>When a spectator reaches into live ball territory and interferes with a fielder's opportunity to catch a fly ball.</a:t>
            </a:r>
            <a:r>
              <a:rPr lang="en-US" altLang="en-US" sz="2400" b="1" dirty="0"/>
              <a:t> </a:t>
            </a:r>
          </a:p>
          <a:p>
            <a:pPr>
              <a:defRPr/>
            </a:pPr>
            <a:endParaRPr lang="en-US" altLang="en-US" sz="2400" b="1" dirty="0"/>
          </a:p>
          <a:p>
            <a:pPr marL="0" indent="0">
              <a:buFontTx/>
              <a:buNone/>
              <a:defRPr/>
            </a:pPr>
            <a:r>
              <a:rPr lang="en-US" altLang="en-US" sz="2400" b="1" dirty="0"/>
              <a:t>PENALTY: </a:t>
            </a:r>
            <a:r>
              <a:rPr lang="en-US" altLang="en-US" sz="2400" dirty="0"/>
              <a:t>(Art. 8, 9, 10, 11) The ball is dead immediately. All runners must return to the base occupied at the time of the pitch.</a:t>
            </a:r>
          </a:p>
          <a:p>
            <a:pPr>
              <a:buFont typeface="+mj-lt"/>
              <a:buAutoNum type="arabicPeriod" startAt="9"/>
              <a:defRPr/>
            </a:pPr>
            <a:endParaRPr lang="en-US" sz="2000" dirty="0"/>
          </a:p>
        </p:txBody>
      </p:sp>
    </p:spTree>
    <p:extLst>
      <p:ext uri="{BB962C8B-B14F-4D97-AF65-F5344CB8AC3E}">
        <p14:creationId xmlns:p14="http://schemas.microsoft.com/office/powerpoint/2010/main" val="7086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7-4-12 </a:t>
            </a:r>
            <a:r>
              <a:rPr lang="en-US" altLang="en-US" sz="4000" dirty="0"/>
              <a:t>Batter is Out</a:t>
            </a:r>
            <a:endParaRPr lang="en-US" dirty="0"/>
          </a:p>
        </p:txBody>
      </p:sp>
      <p:sp>
        <p:nvSpPr>
          <p:cNvPr id="2" name="Content Placeholder 1">
            <a:extLst>
              <a:ext uri="{FF2B5EF4-FFF2-40B4-BE49-F238E27FC236}">
                <a16:creationId xmlns:a16="http://schemas.microsoft.com/office/drawing/2014/main" id="{9C301AB3-C35D-4D28-888C-F3E76502F20B}"/>
              </a:ext>
            </a:extLst>
          </p:cNvPr>
          <p:cNvSpPr>
            <a:spLocks noGrp="1"/>
          </p:cNvSpPr>
          <p:nvPr>
            <p:ph idx="1"/>
          </p:nvPr>
        </p:nvSpPr>
        <p:spPr>
          <a:xfrm>
            <a:off x="838200" y="1879767"/>
            <a:ext cx="10332563" cy="4351338"/>
          </a:xfrm>
        </p:spPr>
        <p:txBody>
          <a:bodyPr/>
          <a:lstStyle/>
          <a:p>
            <a:pPr marL="457200" indent="-457200">
              <a:buFont typeface="+mj-lt"/>
              <a:buAutoNum type="arabicPeriod" startAt="12"/>
              <a:tabLst>
                <a:tab pos="346075" algn="l"/>
              </a:tabLst>
              <a:defRPr/>
            </a:pPr>
            <a:r>
              <a:rPr lang="en-US" altLang="en-US" sz="2400" dirty="0"/>
              <a:t>Offensive team members (excluding a runner or retired runner) shall not interfere with a fair batted ball or foul fly ball.</a:t>
            </a:r>
          </a:p>
          <a:p>
            <a:pPr marL="0" indent="0">
              <a:buNone/>
              <a:defRPr/>
            </a:pPr>
            <a:endParaRPr lang="en-US" altLang="en-US" sz="2400" dirty="0"/>
          </a:p>
          <a:p>
            <a:pPr marL="0" indent="0">
              <a:buFontTx/>
              <a:buNone/>
              <a:defRPr/>
            </a:pPr>
            <a:r>
              <a:rPr lang="en-US" altLang="en-US" sz="2400" b="1" dirty="0"/>
              <a:t>PENALTY: </a:t>
            </a:r>
            <a:r>
              <a:rPr lang="en-US" altLang="en-US" sz="2400" dirty="0"/>
              <a:t>The ball is dead immediately and the batter is out. If, in the judgment of the umpire, the interference prevented a possible double play, the batter and runner closest to home shall be declared out. Other runners shall be returned to the last base touched at the time of the interference. (3-4-6, 7-5-4, 8-7-16)</a:t>
            </a:r>
            <a:endParaRPr lang="en-US" sz="2400" dirty="0"/>
          </a:p>
        </p:txBody>
      </p:sp>
    </p:spTree>
    <p:extLst>
      <p:ext uri="{BB962C8B-B14F-4D97-AF65-F5344CB8AC3E}">
        <p14:creationId xmlns:p14="http://schemas.microsoft.com/office/powerpoint/2010/main" val="1454639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7-4-13 </a:t>
            </a:r>
            <a:r>
              <a:rPr lang="en-US" altLang="en-US" sz="4000" dirty="0"/>
              <a:t>Batter is Out</a:t>
            </a:r>
            <a:endParaRPr lang="en-US" dirty="0"/>
          </a:p>
        </p:txBody>
      </p:sp>
      <p:sp>
        <p:nvSpPr>
          <p:cNvPr id="2" name="Rectangle 1">
            <a:extLst>
              <a:ext uri="{FF2B5EF4-FFF2-40B4-BE49-F238E27FC236}">
                <a16:creationId xmlns:a16="http://schemas.microsoft.com/office/drawing/2014/main" id="{6202C7BA-04A7-4C3E-81F1-04D154ADBFE1}"/>
              </a:ext>
            </a:extLst>
          </p:cNvPr>
          <p:cNvSpPr/>
          <p:nvPr/>
        </p:nvSpPr>
        <p:spPr>
          <a:xfrm>
            <a:off x="1177778" y="1790228"/>
            <a:ext cx="9776168" cy="3046988"/>
          </a:xfrm>
          <a:prstGeom prst="rect">
            <a:avLst/>
          </a:prstGeom>
        </p:spPr>
        <p:txBody>
          <a:bodyPr wrap="square">
            <a:spAutoFit/>
          </a:bodyPr>
          <a:lstStyle/>
          <a:p>
            <a:pPr marL="457200" indent="-457200">
              <a:buClrTx/>
              <a:buFont typeface="+mj-lt"/>
              <a:buAutoNum type="arabicPeriod" startAt="13"/>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After hitting or bunting a ball, the bat hits the ball a second time while the ball is on or over fair territory, or is on or over foul territory and, in the umpire's judgment, had a chance to become a fair ball.</a:t>
            </a:r>
          </a:p>
          <a:p>
            <a:pPr marL="0" indent="0">
              <a:buFont typeface="Wingdings" panose="05000000000000000000" pitchFamily="2" charset="2"/>
              <a:buNone/>
              <a:defRPr/>
            </a:pPr>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defRPr/>
            </a:pPr>
            <a:r>
              <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EXCEPTION: </a:t>
            </a: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the batter is in the batter's box and the bat is in the batter's hands when the second contact occurs, it is a foul ball regardless of whether the ball was on or over fair or foul territory unless, in the umpire's judgment, the batter intentionally hit the ball a second time.</a:t>
            </a:r>
            <a:endParaRPr 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8062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7-4-14 </a:t>
            </a:r>
            <a:r>
              <a:rPr lang="en-US" altLang="en-US" sz="4000" dirty="0"/>
              <a:t>Batter is Out</a:t>
            </a:r>
            <a:endParaRPr lang="en-US" dirty="0"/>
          </a:p>
        </p:txBody>
      </p:sp>
      <p:sp>
        <p:nvSpPr>
          <p:cNvPr id="2" name="Rectangle 1">
            <a:extLst>
              <a:ext uri="{FF2B5EF4-FFF2-40B4-BE49-F238E27FC236}">
                <a16:creationId xmlns:a16="http://schemas.microsoft.com/office/drawing/2014/main" id="{1E9E17BB-BC9B-4701-9A3B-CF9FAFA09BDA}"/>
              </a:ext>
            </a:extLst>
          </p:cNvPr>
          <p:cNvSpPr/>
          <p:nvPr/>
        </p:nvSpPr>
        <p:spPr>
          <a:xfrm>
            <a:off x="913827" y="1905506"/>
            <a:ext cx="9212036" cy="3046988"/>
          </a:xfrm>
          <a:prstGeom prst="rect">
            <a:avLst/>
          </a:prstGeom>
        </p:spPr>
        <p:txBody>
          <a:bodyPr wrap="square">
            <a:spAutoFit/>
          </a:bodyPr>
          <a:lstStyle/>
          <a:p>
            <a:pPr marL="457200" indent="-457200">
              <a:buClrTx/>
              <a:buFont typeface="+mj-lt"/>
              <a:buAutoNum type="arabicPeriod" startAt="14"/>
              <a:defRPr/>
            </a:pPr>
            <a:r>
              <a:rPr lang="en-US" altLang="en-US" sz="2400" dirty="0">
                <a:solidFill>
                  <a:schemeClr val="bg1">
                    <a:lumMod val="50000"/>
                  </a:schemeClr>
                </a:solidFill>
                <a:latin typeface="+mn-lt"/>
              </a:rPr>
              <a:t>The batter throws </a:t>
            </a:r>
            <a:r>
              <a:rPr lang="en-US" altLang="en-US" sz="2400" dirty="0">
                <a:solidFill>
                  <a:schemeClr val="bg1">
                    <a:lumMod val="50000"/>
                  </a:schemeClr>
                </a:solidFill>
              </a:rPr>
              <a:t>the</a:t>
            </a:r>
            <a:r>
              <a:rPr lang="en-US" altLang="en-US" sz="2400" dirty="0">
                <a:solidFill>
                  <a:schemeClr val="bg1">
                    <a:lumMod val="50000"/>
                  </a:schemeClr>
                </a:solidFill>
                <a:latin typeface="+mn-lt"/>
              </a:rPr>
              <a:t> bat and interferes with a defensive player attempting a play.</a:t>
            </a:r>
          </a:p>
          <a:p>
            <a:pPr marL="342900" indent="-342900">
              <a:buFont typeface="Arial" panose="020B0604020202020204" pitchFamily="34" charset="0"/>
              <a:buChar char="•"/>
              <a:defRPr/>
            </a:pPr>
            <a:endParaRPr lang="en-US" altLang="en-US" sz="2400" dirty="0">
              <a:solidFill>
                <a:schemeClr val="bg1">
                  <a:lumMod val="50000"/>
                </a:schemeClr>
              </a:solidFill>
              <a:latin typeface="+mn-lt"/>
            </a:endParaRPr>
          </a:p>
          <a:p>
            <a:pPr>
              <a:defRPr/>
            </a:pPr>
            <a:r>
              <a:rPr lang="en-US" altLang="en-US" sz="2400" b="1" dirty="0">
                <a:solidFill>
                  <a:schemeClr val="bg1">
                    <a:lumMod val="50000"/>
                  </a:schemeClr>
                </a:solidFill>
                <a:latin typeface="+mn-lt"/>
              </a:rPr>
              <a:t>NOTE: </a:t>
            </a:r>
            <a:r>
              <a:rPr lang="en-US" altLang="en-US" sz="2400" dirty="0">
                <a:solidFill>
                  <a:schemeClr val="bg1">
                    <a:lumMod val="50000"/>
                  </a:schemeClr>
                </a:solidFill>
                <a:latin typeface="+mn-lt"/>
              </a:rPr>
              <a:t>If the bat breaks and a portion is hit by the ball or hits a runner or fielder, no infraction has occurred.</a:t>
            </a:r>
          </a:p>
          <a:p>
            <a:pPr marL="342900" indent="-342900">
              <a:buFont typeface="Arial" panose="020B0604020202020204" pitchFamily="34" charset="0"/>
              <a:buChar char="•"/>
              <a:defRPr/>
            </a:pPr>
            <a:endParaRPr lang="en-US" altLang="en-US" sz="2400" dirty="0">
              <a:solidFill>
                <a:schemeClr val="bg1">
                  <a:lumMod val="50000"/>
                </a:schemeClr>
              </a:solidFill>
              <a:latin typeface="+mn-lt"/>
            </a:endParaRPr>
          </a:p>
          <a:p>
            <a:pPr>
              <a:defRPr/>
            </a:pPr>
            <a:r>
              <a:rPr lang="en-US" altLang="en-US" sz="2400" b="1" dirty="0">
                <a:solidFill>
                  <a:schemeClr val="bg1">
                    <a:lumMod val="50000"/>
                  </a:schemeClr>
                </a:solidFill>
                <a:latin typeface="+mn-lt"/>
              </a:rPr>
              <a:t>PENALTY: </a:t>
            </a:r>
            <a:r>
              <a:rPr lang="en-US" altLang="en-US" sz="2400" dirty="0">
                <a:solidFill>
                  <a:schemeClr val="bg1">
                    <a:lumMod val="50000"/>
                  </a:schemeClr>
                </a:solidFill>
                <a:latin typeface="+mn-lt"/>
              </a:rPr>
              <a:t>The ball is dead immediately. Runners must return to the last base touched at the time of the interference. (8-7-10)</a:t>
            </a:r>
            <a:endParaRPr lang="en-US" sz="2400" dirty="0">
              <a:solidFill>
                <a:schemeClr val="bg1">
                  <a:lumMod val="50000"/>
                </a:schemeClr>
              </a:solidFill>
              <a:latin typeface="+mn-lt"/>
            </a:endParaRPr>
          </a:p>
        </p:txBody>
      </p:sp>
    </p:spTree>
    <p:extLst>
      <p:ext uri="{BB962C8B-B14F-4D97-AF65-F5344CB8AC3E}">
        <p14:creationId xmlns:p14="http://schemas.microsoft.com/office/powerpoint/2010/main" val="1208454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26AED-24B7-3B32-FE78-3FC9AFA7A47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99800CC-13C9-0F48-F02D-DFB44F70D31C}"/>
              </a:ext>
            </a:extLst>
          </p:cNvPr>
          <p:cNvSpPr>
            <a:spLocks noGrp="1"/>
          </p:cNvSpPr>
          <p:nvPr>
            <p:ph type="title"/>
          </p:nvPr>
        </p:nvSpPr>
        <p:spPr/>
        <p:txBody>
          <a:bodyPr/>
          <a:lstStyle/>
          <a:p>
            <a:pPr>
              <a:defRPr/>
            </a:pPr>
            <a:r>
              <a:rPr lang="en-US" dirty="0"/>
              <a:t>Rule 7-4-15 </a:t>
            </a:r>
            <a:r>
              <a:rPr lang="en-US" altLang="en-US" sz="4000" dirty="0"/>
              <a:t>Batter is Out</a:t>
            </a:r>
            <a:endParaRPr lang="en-US" dirty="0"/>
          </a:p>
        </p:txBody>
      </p:sp>
      <p:sp>
        <p:nvSpPr>
          <p:cNvPr id="2" name="Rectangle 1">
            <a:extLst>
              <a:ext uri="{FF2B5EF4-FFF2-40B4-BE49-F238E27FC236}">
                <a16:creationId xmlns:a16="http://schemas.microsoft.com/office/drawing/2014/main" id="{1D176527-A397-C893-27D9-0D26BFB5A1F3}"/>
              </a:ext>
            </a:extLst>
          </p:cNvPr>
          <p:cNvSpPr/>
          <p:nvPr/>
        </p:nvSpPr>
        <p:spPr>
          <a:xfrm>
            <a:off x="644885" y="1304870"/>
            <a:ext cx="9888644" cy="4832092"/>
          </a:xfrm>
          <a:prstGeom prst="rect">
            <a:avLst/>
          </a:prstGeom>
        </p:spPr>
        <p:txBody>
          <a:bodyPr wrap="square">
            <a:spAutoFit/>
          </a:bodyPr>
          <a:lstStyle/>
          <a:p>
            <a:pPr marL="457200" indent="-457200">
              <a:buClrTx/>
              <a:buFont typeface="+mj-lt"/>
              <a:buAutoNum type="arabicPeriod" startAt="15"/>
              <a:defRPr/>
            </a:pPr>
            <a:r>
              <a:rPr lang="en-US" altLang="en-US" sz="2200" dirty="0">
                <a:solidFill>
                  <a:schemeClr val="bg1">
                    <a:lumMod val="50000"/>
                  </a:schemeClr>
                </a:solidFill>
                <a:latin typeface="+mn-lt"/>
              </a:rPr>
              <a:t>The batter enters the batter's box with a damaged bat that was previously removed from the game or is discovered having used a damaged bat that was previously removed from the game and the infraction is detected before the next legal or illegal pitch (only the umpire or defense may detect a damaged bat that was previously removed from the game).</a:t>
            </a:r>
          </a:p>
          <a:p>
            <a:pPr marL="342900" indent="-342900">
              <a:buFont typeface="Arial" panose="020B0604020202020204" pitchFamily="34" charset="0"/>
              <a:buChar char="•"/>
              <a:defRPr/>
            </a:pPr>
            <a:endParaRPr lang="en-US" altLang="en-US" sz="2200" dirty="0">
              <a:solidFill>
                <a:schemeClr val="bg1">
                  <a:lumMod val="50000"/>
                </a:schemeClr>
              </a:solidFill>
              <a:latin typeface="+mn-lt"/>
            </a:endParaRPr>
          </a:p>
          <a:p>
            <a:pPr>
              <a:defRPr/>
            </a:pPr>
            <a:r>
              <a:rPr lang="en-US" altLang="en-US" sz="2200" b="1" dirty="0">
                <a:solidFill>
                  <a:schemeClr val="bg1">
                    <a:lumMod val="50000"/>
                  </a:schemeClr>
                </a:solidFill>
                <a:latin typeface="+mn-lt"/>
              </a:rPr>
              <a:t>PENALTY: </a:t>
            </a:r>
            <a:r>
              <a:rPr lang="en-US" altLang="en-US" sz="2200" dirty="0">
                <a:solidFill>
                  <a:schemeClr val="bg1">
                    <a:lumMod val="50000"/>
                  </a:schemeClr>
                </a:solidFill>
                <a:latin typeface="+mn-lt"/>
              </a:rPr>
              <a:t>The ball is dead immediately. All runners not put out on the play must return to the base occupied at the time of the pitch. The batter and head coach are also restricted to the dugout for the remainder of the game.</a:t>
            </a:r>
          </a:p>
          <a:p>
            <a:pPr>
              <a:defRPr/>
            </a:pPr>
            <a:endParaRPr lang="en-US" altLang="en-US" sz="2200" dirty="0">
              <a:solidFill>
                <a:schemeClr val="bg1">
                  <a:lumMod val="50000"/>
                </a:schemeClr>
              </a:solidFill>
              <a:latin typeface="+mn-lt"/>
            </a:endParaRPr>
          </a:p>
          <a:p>
            <a:pPr>
              <a:defRPr/>
            </a:pPr>
            <a:r>
              <a:rPr lang="en-US" altLang="en-US" sz="2200" dirty="0">
                <a:solidFill>
                  <a:schemeClr val="bg1">
                    <a:lumMod val="50000"/>
                  </a:schemeClr>
                </a:solidFill>
                <a:latin typeface="+mn-lt"/>
              </a:rPr>
              <a:t>NOTE: Damaged bats are not illegal and, when initially detected, are removed from the game without penalty. This article assesses a penalty for a player who attempts to or uses a damaged bat that was previously removed from the game by an umpire.</a:t>
            </a:r>
            <a:endParaRPr lang="en-US" sz="2200" dirty="0">
              <a:solidFill>
                <a:schemeClr val="bg1">
                  <a:lumMod val="50000"/>
                </a:schemeClr>
              </a:solidFill>
              <a:latin typeface="+mn-lt"/>
            </a:endParaRPr>
          </a:p>
        </p:txBody>
      </p:sp>
    </p:spTree>
    <p:extLst>
      <p:ext uri="{BB962C8B-B14F-4D97-AF65-F5344CB8AC3E}">
        <p14:creationId xmlns:p14="http://schemas.microsoft.com/office/powerpoint/2010/main" val="1755254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7-5-1, 7-5-2, 7-5-3 </a:t>
            </a:r>
            <a:r>
              <a:rPr lang="en-US" altLang="en-US" sz="4000" dirty="0"/>
              <a:t>On-Deck Batter</a:t>
            </a:r>
            <a:endParaRPr lang="en-US" dirty="0"/>
          </a:p>
        </p:txBody>
      </p:sp>
      <p:sp>
        <p:nvSpPr>
          <p:cNvPr id="2" name="Rectangle 1">
            <a:extLst>
              <a:ext uri="{FF2B5EF4-FFF2-40B4-BE49-F238E27FC236}">
                <a16:creationId xmlns:a16="http://schemas.microsoft.com/office/drawing/2014/main" id="{DECAA062-71BD-4DCF-BA4B-9702A980537B}"/>
              </a:ext>
            </a:extLst>
          </p:cNvPr>
          <p:cNvSpPr/>
          <p:nvPr/>
        </p:nvSpPr>
        <p:spPr>
          <a:xfrm>
            <a:off x="1078974" y="1817667"/>
            <a:ext cx="9978667" cy="3416320"/>
          </a:xfrm>
          <a:prstGeom prst="rect">
            <a:avLst/>
          </a:prstGeom>
        </p:spPr>
        <p:txBody>
          <a:bodyPr wrap="square">
            <a:spAutoFit/>
          </a:bodyPr>
          <a:lstStyle/>
          <a:p>
            <a:pPr marL="457200" indent="-457200">
              <a:buClrTx/>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on-deck batter shall take a position within the lines of the on-deck circle closest to the batter’s dugout. </a:t>
            </a:r>
          </a:p>
          <a:p>
            <a:pPr marL="457200" indent="-457200">
              <a:buFont typeface="+mj-lt"/>
              <a:buAutoNum type="arabicPeriod"/>
              <a:defRPr/>
            </a:pPr>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ClrTx/>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on-deck batter may warm up with no more than two official softball bats, an approved warm-up bat or a combination not to exceed two bats.</a:t>
            </a:r>
          </a:p>
          <a:p>
            <a:pPr marL="457200" indent="-457200">
              <a:buFont typeface="+mj-lt"/>
              <a:buAutoNum type="arabicPeriod"/>
              <a:defRPr/>
            </a:pPr>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ClrTx/>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on-deck batter may leave the on-deck circle:</a:t>
            </a:r>
          </a:p>
          <a:p>
            <a:pPr marL="796925" lvl="1" indent="-457200">
              <a:buClrTx/>
              <a:buFont typeface="+mj-lt"/>
              <a:buAutoNum type="alphaLcPeriod"/>
              <a:tabLst>
                <a:tab pos="687388" algn="l"/>
              </a:tabLst>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the on-deck batter becomes a batter.</a:t>
            </a:r>
          </a:p>
          <a:p>
            <a:pPr marL="796925" lvl="1" indent="-457200">
              <a:buClrTx/>
              <a:buFont typeface="+mj-lt"/>
              <a:buAutoNum type="alphaLcPeriod"/>
              <a:tabLst>
                <a:tab pos="687388" algn="l"/>
              </a:tabLst>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directing a runner advancing from third base to home plate.</a:t>
            </a:r>
            <a:endParaRPr 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51439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7-5-4 </a:t>
            </a:r>
            <a:r>
              <a:rPr lang="en-US" altLang="en-US" sz="4000" dirty="0"/>
              <a:t>On-Deck Batter</a:t>
            </a:r>
            <a:endParaRPr lang="en-US" dirty="0"/>
          </a:p>
        </p:txBody>
      </p:sp>
      <p:sp>
        <p:nvSpPr>
          <p:cNvPr id="2" name="Rectangle 1">
            <a:extLst>
              <a:ext uri="{FF2B5EF4-FFF2-40B4-BE49-F238E27FC236}">
                <a16:creationId xmlns:a16="http://schemas.microsoft.com/office/drawing/2014/main" id="{DECAA062-71BD-4DCF-BA4B-9702A980537B}"/>
              </a:ext>
            </a:extLst>
          </p:cNvPr>
          <p:cNvSpPr/>
          <p:nvPr/>
        </p:nvSpPr>
        <p:spPr>
          <a:xfrm>
            <a:off x="974415" y="1848318"/>
            <a:ext cx="9372599" cy="4093428"/>
          </a:xfrm>
          <a:prstGeom prst="rect">
            <a:avLst/>
          </a:prstGeom>
        </p:spPr>
        <p:txBody>
          <a:bodyPr wrap="square">
            <a:spAutoFit/>
          </a:bodyPr>
          <a:lstStyle/>
          <a:p>
            <a:pPr marL="457200" indent="-457200">
              <a:buFont typeface="+mj-lt"/>
              <a:buAutoNum type="arabicPeriod" startAt="4"/>
              <a:defRPr/>
            </a:pPr>
            <a:r>
              <a:rPr lang="en-US" altLang="en-US" sz="2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on-deck batter shall not commit interference with the defensive team.</a:t>
            </a:r>
          </a:p>
          <a:p>
            <a:pPr marL="457200" indent="-457200">
              <a:buFontTx/>
              <a:buNone/>
              <a:defRPr/>
            </a:pPr>
            <a:endParaRPr lang="en-US" altLang="en-US" sz="2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FontTx/>
              <a:buNone/>
              <a:defRPr/>
            </a:pPr>
            <a:r>
              <a:rPr lang="en-US" altLang="en-US" sz="2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PENALTIES: (Art. 4) </a:t>
            </a:r>
          </a:p>
          <a:p>
            <a:pPr marL="457200" indent="-457200">
              <a:buFontTx/>
              <a:buNone/>
              <a:defRPr/>
            </a:pPr>
            <a:r>
              <a:rPr lang="en-US" altLang="en-US" sz="2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1. 	When the interference is with a thrown or pitched ball, the ball is dead and the runner closest to home is declared out. If no play is obvious, no player is out, but runners shall return to the last base touched at the time the ball is declared dead.</a:t>
            </a:r>
          </a:p>
          <a:p>
            <a:pPr marL="457200" indent="-457200">
              <a:buFontTx/>
              <a:buNone/>
              <a:defRPr/>
            </a:pPr>
            <a:r>
              <a:rPr lang="en-US" altLang="en-US" sz="2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2. 	When the interference is with a fair batted or foul fly ball, the batter is out. When, in the judgment of the umpire, the interference prevented a possible double play, the runner closest to home shall also be declared out. Other runners return to the last base touched at the time of the interference.</a:t>
            </a:r>
          </a:p>
          <a:p>
            <a:pPr lvl="1" indent="-285750">
              <a:buClrTx/>
              <a:buFont typeface="Tahoma" pitchFamily="34" charset="0"/>
              <a:buAutoNum type="alphaLcPeriod"/>
              <a:defRPr/>
            </a:pPr>
            <a:endParaRPr lang="en-US" dirty="0"/>
          </a:p>
        </p:txBody>
      </p:sp>
    </p:spTree>
    <p:extLst>
      <p:ext uri="{BB962C8B-B14F-4D97-AF65-F5344CB8AC3E}">
        <p14:creationId xmlns:p14="http://schemas.microsoft.com/office/powerpoint/2010/main" val="368052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94F3-A46D-AB12-8ED1-4A475F75A359}"/>
              </a:ext>
            </a:extLst>
          </p:cNvPr>
          <p:cNvSpPr>
            <a:spLocks noGrp="1"/>
          </p:cNvSpPr>
          <p:nvPr>
            <p:ph type="title"/>
          </p:nvPr>
        </p:nvSpPr>
        <p:spPr/>
        <p:txBody>
          <a:bodyPr/>
          <a:lstStyle/>
          <a:p>
            <a:endParaRPr lang="en-US" dirty="0"/>
          </a:p>
        </p:txBody>
      </p:sp>
      <p:sp>
        <p:nvSpPr>
          <p:cNvPr id="4" name="TextBox 3">
            <a:extLst>
              <a:ext uri="{FF2B5EF4-FFF2-40B4-BE49-F238E27FC236}">
                <a16:creationId xmlns:a16="http://schemas.microsoft.com/office/drawing/2014/main" id="{30D2895A-6B52-8B06-976A-9FD918E0438E}"/>
              </a:ext>
            </a:extLst>
          </p:cNvPr>
          <p:cNvSpPr txBox="1"/>
          <p:nvPr/>
        </p:nvSpPr>
        <p:spPr>
          <a:xfrm>
            <a:off x="831850" y="3259723"/>
            <a:ext cx="6098058" cy="338554"/>
          </a:xfrm>
          <a:prstGeom prst="rect">
            <a:avLst/>
          </a:prstGeom>
          <a:noFill/>
        </p:spPr>
        <p:txBody>
          <a:bodyPr wrap="square">
            <a:spAutoFit/>
          </a:bodyPr>
          <a:lstStyle/>
          <a:p>
            <a:pPr lvl="0"/>
            <a:r>
              <a:rPr lang="en-US" sz="1600" dirty="0">
                <a:solidFill>
                  <a:srgbClr val="00205B"/>
                </a:solidFill>
                <a:latin typeface="Calibri" panose="020F0502020204030204" pitchFamily="34" charset="0"/>
                <a:cs typeface="Calibri" panose="020F0502020204030204" pitchFamily="34" charset="0"/>
              </a:rPr>
              <a:t>NFHS.org		Phone # 317-822-5735    Email: Ssearcy@nfhs.org</a:t>
            </a:r>
          </a:p>
        </p:txBody>
      </p:sp>
    </p:spTree>
    <p:extLst>
      <p:ext uri="{BB962C8B-B14F-4D97-AF65-F5344CB8AC3E}">
        <p14:creationId xmlns:p14="http://schemas.microsoft.com/office/powerpoint/2010/main" val="1260236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873435" y="380282"/>
            <a:ext cx="10026650" cy="1204912"/>
          </a:xfrm>
        </p:spPr>
        <p:txBody>
          <a:bodyPr/>
          <a:lstStyle/>
          <a:p>
            <a:pPr>
              <a:defRPr/>
            </a:pPr>
            <a:r>
              <a:rPr lang="en-US" dirty="0"/>
              <a:t>Rule 7-2-1  Strikes, balls, and hits</a:t>
            </a:r>
          </a:p>
        </p:txBody>
      </p:sp>
      <p:sp>
        <p:nvSpPr>
          <p:cNvPr id="2" name="Rectangle 1">
            <a:extLst>
              <a:ext uri="{FF2B5EF4-FFF2-40B4-BE49-F238E27FC236}">
                <a16:creationId xmlns:a16="http://schemas.microsoft.com/office/drawing/2014/main" id="{AA85A882-1709-45F3-BF0E-C83A7376F21E}"/>
              </a:ext>
            </a:extLst>
          </p:cNvPr>
          <p:cNvSpPr/>
          <p:nvPr/>
        </p:nvSpPr>
        <p:spPr>
          <a:xfrm>
            <a:off x="873435" y="1698483"/>
            <a:ext cx="8631512" cy="4708981"/>
          </a:xfrm>
          <a:prstGeom prst="rect">
            <a:avLst/>
          </a:prstGeom>
        </p:spPr>
        <p:txBody>
          <a:bodyPr wrap="square">
            <a:spAutoFit/>
          </a:bodyPr>
          <a:lstStyle/>
          <a:p>
            <a:pPr marL="0" indent="0">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strike is charged to the batter when:</a:t>
            </a:r>
          </a:p>
          <a:p>
            <a:pPr marL="0" indent="0">
              <a:buFontTx/>
              <a:buNone/>
              <a:defRPr/>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 	a pitched ball enters any part of the strike zone in flight and the batter 	does not swing.</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b. 	a pitched ball is swung at and missed.</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c. 	a pitched ball becomes a foul when the batter has less than two strikes.</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d. 	a pitched ball becomes a foul tip (even on a third strike) or a foul from an 	attempted bunt (F.P.).</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e. 	a penalty strike is called because a batter delays. (7-3-1)</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f. 	a batted ball contacts the batter in the batter’s box (foul ball).</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g. 	a pitched ball contacts the batter while swinging at the ball or the batter 	is hit by the pitch that is in the strike zone (dead-ball strike).</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h. 	a pitched ball, in the umpire's judgment, is prevented from entering the 	strike zone by any actions of the batter (dead-ball strike).</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n-US" altLang="en-US" sz="2000" dirty="0" err="1">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a:t>
            </a: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when a member of the offensive team intentionally removes a line. </a:t>
            </a:r>
          </a:p>
        </p:txBody>
      </p:sp>
    </p:spTree>
    <p:extLst>
      <p:ext uri="{BB962C8B-B14F-4D97-AF65-F5344CB8AC3E}">
        <p14:creationId xmlns:p14="http://schemas.microsoft.com/office/powerpoint/2010/main" val="495610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7-2-2, 7-2-3 Strikes, balls, and hits</a:t>
            </a:r>
          </a:p>
        </p:txBody>
      </p:sp>
      <p:sp>
        <p:nvSpPr>
          <p:cNvPr id="2" name="Rectangle 1">
            <a:extLst>
              <a:ext uri="{FF2B5EF4-FFF2-40B4-BE49-F238E27FC236}">
                <a16:creationId xmlns:a16="http://schemas.microsoft.com/office/drawing/2014/main" id="{ACE8BAF3-9395-4C3B-B4AD-CB4E18348F72}"/>
              </a:ext>
            </a:extLst>
          </p:cNvPr>
          <p:cNvSpPr/>
          <p:nvPr/>
        </p:nvSpPr>
        <p:spPr>
          <a:xfrm>
            <a:off x="838200" y="2026496"/>
            <a:ext cx="10260873" cy="3754874"/>
          </a:xfrm>
          <a:prstGeom prst="rect">
            <a:avLst/>
          </a:prstGeom>
        </p:spPr>
        <p:txBody>
          <a:bodyPr wrap="square">
            <a:spAutoFit/>
          </a:bodyPr>
          <a:lstStyle/>
          <a:p>
            <a:pPr marL="457200" indent="-457200">
              <a:buClrTx/>
              <a:buFont typeface="+mj-lt"/>
              <a:buAutoNum type="arabicPeriod" startAt="2"/>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ball is credited to the batter when:</a:t>
            </a:r>
          </a:p>
          <a:p>
            <a:pPr marL="914400" lvl="1" indent="-457200">
              <a:buFont typeface="+mj-lt"/>
              <a:buAutoNum type="alphaLcPeriod"/>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pitch is not touched by the bat and is not a strike.</a:t>
            </a:r>
          </a:p>
          <a:p>
            <a:pPr marL="914400" lvl="1" indent="-457200">
              <a:buFont typeface="+mj-lt"/>
              <a:buAutoNum type="alphaLcPeriod"/>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there is an illegal pitch (6-1-1, 2).</a:t>
            </a:r>
          </a:p>
          <a:p>
            <a:pPr marL="914400" lvl="1" indent="-457200">
              <a:buFont typeface="+mj-lt"/>
              <a:buAutoNum type="alphaLcPeriod"/>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there is a penalty for delay by the catcher or pitcher. (6-2-3, 6-3-2)</a:t>
            </a:r>
          </a:p>
          <a:p>
            <a:pPr marL="0" indent="0">
              <a:buFont typeface="Wingdings" panose="05000000000000000000" pitchFamily="2" charset="2"/>
              <a:buNone/>
              <a:defRPr/>
            </a:pPr>
            <a:endPar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defRPr/>
            </a:pPr>
            <a:r>
              <a:rPr 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EFFECT: Any pitch that touches the plate shall be called a ball if the batter does not strike at it. </a:t>
            </a:r>
          </a:p>
          <a:p>
            <a:pPr marL="0" indent="0">
              <a:buFontTx/>
              <a:buNone/>
              <a:defRPr/>
            </a:pPr>
            <a:endParaRPr 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ClrTx/>
              <a:buFont typeface="+mj-lt"/>
              <a:buAutoNum type="arabicPeriod" startAt="3"/>
              <a:tabLst>
                <a:tab pos="346075" algn="l"/>
              </a:tabLst>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foul hit or fair hit, which may be a bunt in (F.P.), occurs when a pitch is touched by the bat of the batter who is in the box. (2-8, 2-19, 2-24)</a:t>
            </a:r>
          </a:p>
          <a:p>
            <a:pPr marL="346075" indent="-346075">
              <a:buFontTx/>
              <a:buNone/>
              <a:tabLst>
                <a:tab pos="346075" algn="l"/>
              </a:tabLst>
              <a:defRPr/>
            </a:pPr>
            <a:endParaRPr 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defRPr/>
            </a:pPr>
            <a:r>
              <a:rPr 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EXCEPTION: </a:t>
            </a: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Foul Tip.</a:t>
            </a:r>
          </a:p>
          <a:p>
            <a:pPr marL="401637" lvl="1" indent="0">
              <a:buFontTx/>
              <a:buNone/>
              <a:tabLst>
                <a:tab pos="346075" algn="l"/>
                <a:tab pos="690563" algn="l"/>
              </a:tabLst>
              <a:defRPr/>
            </a:pPr>
            <a:endParaRPr lang="en-US" altLang="en-US" dirty="0"/>
          </a:p>
        </p:txBody>
      </p:sp>
    </p:spTree>
    <p:extLst>
      <p:ext uri="{BB962C8B-B14F-4D97-AF65-F5344CB8AC3E}">
        <p14:creationId xmlns:p14="http://schemas.microsoft.com/office/powerpoint/2010/main" val="960643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7-3-1 Batting Infractions</a:t>
            </a:r>
          </a:p>
        </p:txBody>
      </p:sp>
      <p:sp>
        <p:nvSpPr>
          <p:cNvPr id="2" name="Rectangle 1">
            <a:extLst>
              <a:ext uri="{FF2B5EF4-FFF2-40B4-BE49-F238E27FC236}">
                <a16:creationId xmlns:a16="http://schemas.microsoft.com/office/drawing/2014/main" id="{39EF9707-DB2B-4359-A62A-0648FA9BD6DB}"/>
              </a:ext>
            </a:extLst>
          </p:cNvPr>
          <p:cNvSpPr/>
          <p:nvPr/>
        </p:nvSpPr>
        <p:spPr>
          <a:xfrm>
            <a:off x="838200" y="1900985"/>
            <a:ext cx="10247722" cy="2862322"/>
          </a:xfrm>
          <a:prstGeom prst="rect">
            <a:avLst/>
          </a:prstGeom>
        </p:spPr>
        <p:txBody>
          <a:bodyPr wrap="square">
            <a:spAutoFit/>
          </a:bodyPr>
          <a:lstStyle/>
          <a:p>
            <a:pPr marL="0" indent="0">
              <a:buFontTx/>
              <a:buNone/>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 shall not delay the game by failing to promptly take position with both feet completely inside the batter's box within 10 seconds after the ball is returned to the pitcher to prepare for the next pitch, or by stepping out of the box when the pitcher is in contact with the pitcher's plate.</a:t>
            </a:r>
          </a:p>
          <a:p>
            <a:pPr marL="0" indent="0">
              <a:buFontTx/>
              <a:buNone/>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a pitcher has brought the hands together, the batter leaves the box at the risk of having a strike called while being out of position. For failure of the batter to be ready within 10 seconds after the ball has been returned to the pitcher, the umpire shall call a strike. If it is the third strike, the umpire shall call time and declare the batter out.</a:t>
            </a:r>
          </a:p>
        </p:txBody>
      </p:sp>
    </p:spTree>
    <p:extLst>
      <p:ext uri="{BB962C8B-B14F-4D97-AF65-F5344CB8AC3E}">
        <p14:creationId xmlns:p14="http://schemas.microsoft.com/office/powerpoint/2010/main" val="1401152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7-3-1 Batting Infractions (Effects)</a:t>
            </a:r>
          </a:p>
        </p:txBody>
      </p:sp>
      <p:sp>
        <p:nvSpPr>
          <p:cNvPr id="2" name="Rectangle 1">
            <a:extLst>
              <a:ext uri="{FF2B5EF4-FFF2-40B4-BE49-F238E27FC236}">
                <a16:creationId xmlns:a16="http://schemas.microsoft.com/office/drawing/2014/main" id="{29C8841E-6129-46D4-A769-934D74A6A9AC}"/>
              </a:ext>
            </a:extLst>
          </p:cNvPr>
          <p:cNvSpPr/>
          <p:nvPr/>
        </p:nvSpPr>
        <p:spPr>
          <a:xfrm>
            <a:off x="941853" y="1962500"/>
            <a:ext cx="10026649" cy="3693319"/>
          </a:xfrm>
          <a:prstGeom prst="rect">
            <a:avLst/>
          </a:prstGeom>
        </p:spPr>
        <p:txBody>
          <a:bodyPr wrap="square">
            <a:spAutoFit/>
          </a:bodyPr>
          <a:lstStyle/>
          <a:p>
            <a:pPr marL="342900" indent="-342900">
              <a:buClrTx/>
              <a:buFontTx/>
              <a:buAutoNum type="arabicPeriod"/>
              <a:tabLst>
                <a:tab pos="346075" algn="l"/>
              </a:tabLst>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After entering the batter's box, the batter leaves it at the risk of being charged with delay. The batter may request time-out if the batter desires to step out for a valid reason and, if granted, the 10-second count will begin anew. The umpire is authorized to refuse to grant time-out if the batter repeatedly causes delay or if leaving the batter's box appears to be an attempt to distract the pitcher or to gain some other advantage.</a:t>
            </a:r>
          </a:p>
          <a:p>
            <a:pPr marL="0" indent="0">
              <a:buFont typeface="Wingdings" panose="05000000000000000000" pitchFamily="2" charset="2"/>
              <a:buNone/>
              <a:tabLst>
                <a:tab pos="346075" algn="l"/>
              </a:tabLst>
              <a:defRPr/>
            </a:pPr>
            <a:endPar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tabLst>
                <a:tab pos="346075" algn="l"/>
              </a:tabLst>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2. 	If the pitcher stops or hesitates in the delivery as a result of the batter stepping out of the box</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or holding up a hand to request time, it shall not be an illegal pitch. If a pitch is not</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delivered, a rule has been violated by both the batter and the pitcher.  The umpire shall call</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time, declare "no-pitch" and begin play anew. If the umpire judges the batter's action to be a</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deliberate attempt to create an illegal pitch, the umpire will penalize according to 3-5-9.</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However, if the batter steps out of the box or holds up a hand to request time and the</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pitcher legally delivers the ball, it shall be called a strike and the ball remains live. </a:t>
            </a:r>
          </a:p>
        </p:txBody>
      </p:sp>
    </p:spTree>
    <p:extLst>
      <p:ext uri="{BB962C8B-B14F-4D97-AF65-F5344CB8AC3E}">
        <p14:creationId xmlns:p14="http://schemas.microsoft.com/office/powerpoint/2010/main" val="1938135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7-3-2 Batting Infractions</a:t>
            </a:r>
          </a:p>
        </p:txBody>
      </p:sp>
      <p:sp>
        <p:nvSpPr>
          <p:cNvPr id="2" name="Rectangle 1">
            <a:extLst>
              <a:ext uri="{FF2B5EF4-FFF2-40B4-BE49-F238E27FC236}">
                <a16:creationId xmlns:a16="http://schemas.microsoft.com/office/drawing/2014/main" id="{FE2E7D4B-5EFF-485B-BDA8-EA22CBBE15AF}"/>
              </a:ext>
            </a:extLst>
          </p:cNvPr>
          <p:cNvSpPr/>
          <p:nvPr/>
        </p:nvSpPr>
        <p:spPr>
          <a:xfrm>
            <a:off x="838200" y="1991988"/>
            <a:ext cx="9457508" cy="2554545"/>
          </a:xfrm>
          <a:prstGeom prst="rect">
            <a:avLst/>
          </a:prstGeom>
        </p:spPr>
        <p:txBody>
          <a:bodyPr wrap="square">
            <a:spAutoFit/>
          </a:bodyPr>
          <a:lstStyle/>
          <a:p>
            <a:pPr marL="0" indent="0">
              <a:buFontTx/>
              <a:buNone/>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pitched ball that is not entirely within the batter's box, not swung at nor called a strike, touches the batter or clothing.  If no attempt to avoid being hit by the pitch is made, the batter will not be awarded first base unless it is ball four. (8-1-8)</a:t>
            </a:r>
          </a:p>
          <a:p>
            <a:pPr marL="0" indent="0">
              <a:buFontTx/>
              <a:buNone/>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the batter made no attempt to avoid the pitch which is not entirely in the batter's box or the batter obviously tried to get hit by the pitch, the ball is dead. The pitch is a ball or strike depending on its location and the batter remains at bat unless it is strike three or ball four. Base runners advance only if forced.</a:t>
            </a:r>
            <a:endPar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27064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7-4-1</a:t>
            </a:r>
            <a:r>
              <a:rPr lang="en-US" cap="none" dirty="0"/>
              <a:t>, 7-4-2, 7-4-3 Batter Is Out</a:t>
            </a:r>
            <a:endParaRPr lang="en-US" dirty="0"/>
          </a:p>
        </p:txBody>
      </p:sp>
      <p:sp>
        <p:nvSpPr>
          <p:cNvPr id="2" name="Rectangle 1">
            <a:extLst>
              <a:ext uri="{FF2B5EF4-FFF2-40B4-BE49-F238E27FC236}">
                <a16:creationId xmlns:a16="http://schemas.microsoft.com/office/drawing/2014/main" id="{EAD94DF3-0643-42A9-839C-44ABF1F103B6}"/>
              </a:ext>
            </a:extLst>
          </p:cNvPr>
          <p:cNvSpPr/>
          <p:nvPr/>
        </p:nvSpPr>
        <p:spPr>
          <a:xfrm>
            <a:off x="988903" y="1690688"/>
            <a:ext cx="10096081" cy="4524315"/>
          </a:xfrm>
          <a:prstGeom prst="rect">
            <a:avLst/>
          </a:prstGeom>
        </p:spPr>
        <p:txBody>
          <a:bodyPr wrap="square">
            <a:spAutoFit/>
          </a:bodyPr>
          <a:lstStyle/>
          <a:p>
            <a:pPr marL="342900" indent="-342900">
              <a:buClrTx/>
              <a:buFont typeface="+mj-lt"/>
              <a:buAutoNum type="arabicPeriod"/>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team is playing with one less than the starting number in the batting order and the missing batter’s turn to bat is reached.</a:t>
            </a:r>
          </a:p>
          <a:p>
            <a:pPr marL="342900" indent="-342900">
              <a:buClrTx/>
              <a:buFont typeface="+mj-lt"/>
              <a:buAutoNum type="arabicPeriod"/>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batter enters the batter's box with an illegal bat or is discovered having used an illegal bat and the infraction is detected before the next legal or illegal pitch (only the umpire or defense may detect an illegal bat).</a:t>
            </a: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p>
          <a:p>
            <a:pPr marL="0" indent="0">
              <a:buFont typeface="Wingdings" panose="05000000000000000000" pitchFamily="2" charset="2"/>
              <a:buNone/>
              <a:defRPr/>
            </a:pPr>
            <a:endPar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 typeface="Wingdings" panose="05000000000000000000" pitchFamily="2" charset="2"/>
              <a:buNone/>
              <a:defRPr/>
            </a:pP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ball is dead immediately. All runners not put out on the play must return to the base occupied at the time of the pitch. When the illegal bat is an altered or non-approved bat, the batter and head coach are also ejected. </a:t>
            </a:r>
          </a:p>
          <a:p>
            <a:pPr marL="0" indent="0">
              <a:buFont typeface="Wingdings" panose="05000000000000000000" pitchFamily="2" charset="2"/>
              <a:buNone/>
              <a:defRPr/>
            </a:pP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NOTE:</a:t>
            </a: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Damaged bats are not illegal and, when initially detected, are removed from the game without penalty. (7-4-15)</a:t>
            </a:r>
          </a:p>
          <a:p>
            <a:pPr marL="0" indent="0">
              <a:buFont typeface="Wingdings" panose="05000000000000000000" pitchFamily="2" charset="2"/>
              <a:buNone/>
              <a:defRPr/>
            </a:pPr>
            <a:endPar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indent="-342900">
              <a:buClrTx/>
              <a:buFont typeface="+mj-lt"/>
              <a:buAutoNum type="arabicPeriod" startAt="3"/>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batter disconcerts the pitcher by stepping out of the box on one side of home plate to the box on the other side while the pitcher is in position ready to pitch.</a:t>
            </a: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p>
          <a:p>
            <a:pPr marL="0" indent="0">
              <a:buFont typeface="Wingdings" panose="05000000000000000000" pitchFamily="2" charset="2"/>
              <a:buNone/>
              <a:defRPr/>
            </a:pPr>
            <a:endPar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 typeface="Wingdings" panose="05000000000000000000" pitchFamily="2" charset="2"/>
              <a:buNone/>
              <a:defRPr/>
            </a:pP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ball is dead immediately.</a:t>
            </a:r>
          </a:p>
        </p:txBody>
      </p:sp>
    </p:spTree>
    <p:extLst>
      <p:ext uri="{BB962C8B-B14F-4D97-AF65-F5344CB8AC3E}">
        <p14:creationId xmlns:p14="http://schemas.microsoft.com/office/powerpoint/2010/main" val="3961973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7-4-4</a:t>
            </a:r>
            <a:r>
              <a:rPr lang="en-US" cap="none" dirty="0"/>
              <a:t>, 7-4-5 Batter Is Out</a:t>
            </a:r>
            <a:endParaRPr lang="en-US" dirty="0"/>
          </a:p>
        </p:txBody>
      </p:sp>
      <p:sp>
        <p:nvSpPr>
          <p:cNvPr id="2" name="Rectangle 1">
            <a:extLst>
              <a:ext uri="{FF2B5EF4-FFF2-40B4-BE49-F238E27FC236}">
                <a16:creationId xmlns:a16="http://schemas.microsoft.com/office/drawing/2014/main" id="{5DED4C13-36D2-432D-8E11-93371E2583D0}"/>
              </a:ext>
            </a:extLst>
          </p:cNvPr>
          <p:cNvSpPr/>
          <p:nvPr/>
        </p:nvSpPr>
        <p:spPr>
          <a:xfrm>
            <a:off x="753001" y="1481526"/>
            <a:ext cx="10276115" cy="4893647"/>
          </a:xfrm>
          <a:prstGeom prst="rect">
            <a:avLst/>
          </a:prstGeom>
        </p:spPr>
        <p:txBody>
          <a:bodyPr wrap="square">
            <a:spAutoFit/>
          </a:bodyPr>
          <a:lstStyle/>
          <a:p>
            <a:pPr marL="457200" indent="-457200">
              <a:buClrTx/>
              <a:buFont typeface="+mj-lt"/>
              <a:buAutoNum type="arabicPeriod" startAt="4"/>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batter interferes with the catcher's fielding or throwing:</a:t>
            </a:r>
          </a:p>
          <a:p>
            <a:pPr marL="914400" lvl="1" indent="-457200">
              <a:buFont typeface="+mj-lt"/>
              <a:buAutoNum type="alphaL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By leaning over home plate.</a:t>
            </a:r>
          </a:p>
          <a:p>
            <a:pPr marL="914400" lvl="1" indent="-457200">
              <a:buFont typeface="+mj-lt"/>
              <a:buAutoNum type="alphaL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By stepping out of the batter's box.</a:t>
            </a:r>
          </a:p>
          <a:p>
            <a:pPr marL="914400" lvl="1" indent="-457200">
              <a:buFont typeface="+mj-lt"/>
              <a:buAutoNum type="alphaL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By making any movement which hinders:</a:t>
            </a:r>
          </a:p>
          <a:p>
            <a:pPr marL="1371600" lvl="2" indent="-457200">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Action at home after the pitch reaches the catcher.</a:t>
            </a:r>
          </a:p>
          <a:p>
            <a:pPr marL="1371600" lvl="2" indent="-457200">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catcher's attempt to play on a runner.</a:t>
            </a:r>
          </a:p>
          <a:p>
            <a:pPr marL="914400" lvl="1" indent="-457200">
              <a:buFont typeface="+mj-lt"/>
              <a:buAutoNum type="alphaL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By failing to make a reasonable effort to vacate congested area when there is a throw to home and there is time for the batter to move away.</a:t>
            </a:r>
            <a:r>
              <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p>
          <a:p>
            <a:pPr marL="342900" indent="-342900">
              <a:buFont typeface="Arial" panose="020B0604020202020204" pitchFamily="34" charset="0"/>
              <a:buChar char="•"/>
              <a:defRPr/>
            </a:pPr>
            <a:endPar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defRPr/>
            </a:pPr>
            <a:r>
              <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ball is dead immediately. Runners must return to the last base touched at the time of the interference. (8-7-10)</a:t>
            </a:r>
          </a:p>
          <a:p>
            <a:pPr marL="342900" indent="-342900">
              <a:buFont typeface="Arial" panose="020B0604020202020204" pitchFamily="34" charset="0"/>
              <a:buChar char="•"/>
              <a:defRPr/>
            </a:pPr>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ClrTx/>
              <a:buFont typeface="+mj-lt"/>
              <a:buAutoNum type="arabicPeriod" startAt="5"/>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third strike is caught. (7-2)</a:t>
            </a:r>
          </a:p>
        </p:txBody>
      </p:sp>
    </p:spTree>
    <p:extLst>
      <p:ext uri="{BB962C8B-B14F-4D97-AF65-F5344CB8AC3E}">
        <p14:creationId xmlns:p14="http://schemas.microsoft.com/office/powerpoint/2010/main" val="277732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7-4-6, 7-4-7  </a:t>
            </a:r>
            <a:r>
              <a:rPr lang="en-US" altLang="en-US" sz="4000" dirty="0"/>
              <a:t>Batter Is Out</a:t>
            </a:r>
            <a:br>
              <a:rPr lang="en-US" altLang="en-US" sz="4000" dirty="0"/>
            </a:br>
            <a:endParaRPr lang="en-US" dirty="0"/>
          </a:p>
        </p:txBody>
      </p:sp>
      <p:sp>
        <p:nvSpPr>
          <p:cNvPr id="2" name="Content Placeholder 1">
            <a:extLst>
              <a:ext uri="{FF2B5EF4-FFF2-40B4-BE49-F238E27FC236}">
                <a16:creationId xmlns:a16="http://schemas.microsoft.com/office/drawing/2014/main" id="{F7003174-1BF2-4BAA-9491-F56E897FB482}"/>
              </a:ext>
            </a:extLst>
          </p:cNvPr>
          <p:cNvSpPr>
            <a:spLocks noGrp="1"/>
          </p:cNvSpPr>
          <p:nvPr>
            <p:ph idx="1"/>
          </p:nvPr>
        </p:nvSpPr>
        <p:spPr>
          <a:xfrm>
            <a:off x="535978" y="1760538"/>
            <a:ext cx="10487706" cy="4338637"/>
          </a:xfrm>
        </p:spPr>
        <p:txBody>
          <a:bodyPr/>
          <a:lstStyle/>
          <a:p>
            <a:pPr marL="457200" indent="-457200">
              <a:buFont typeface="+mj-lt"/>
              <a:buAutoNum type="arabicPeriod" startAt="6"/>
              <a:defRPr/>
            </a:pPr>
            <a:r>
              <a:rPr lang="en-US" altLang="en-US" sz="2400" dirty="0"/>
              <a:t>(S.P.) A third strike is not caught in flight, or a foul ball on the third strike is not caught.</a:t>
            </a:r>
          </a:p>
          <a:p>
            <a:pPr marL="0" indent="0">
              <a:buNone/>
              <a:defRPr/>
            </a:pPr>
            <a:r>
              <a:rPr lang="en-US" altLang="en-US" sz="2400" b="1" dirty="0"/>
              <a:t>PENALTY</a:t>
            </a:r>
            <a:r>
              <a:rPr lang="en-US" altLang="en-US" sz="2400" dirty="0"/>
              <a:t>: The ball is dead immediately.</a:t>
            </a:r>
          </a:p>
          <a:p>
            <a:pPr>
              <a:buFont typeface="+mj-lt"/>
              <a:buAutoNum type="arabicPeriod" startAt="6"/>
              <a:defRPr/>
            </a:pPr>
            <a:endParaRPr lang="en-US" altLang="en-US" sz="2400" dirty="0"/>
          </a:p>
          <a:p>
            <a:pPr marL="457200" indent="-457200">
              <a:buFont typeface="+mj-lt"/>
              <a:buAutoNum type="arabicPeriod" startAt="7"/>
              <a:defRPr/>
            </a:pPr>
            <a:r>
              <a:rPr lang="en-US" altLang="en-US" sz="2400" dirty="0"/>
              <a:t>(F.P.) A third strike is not caught in flight, a runner occupies first base at the time of the pitch and there are less than two outs. (8-2-1)</a:t>
            </a:r>
          </a:p>
          <a:p>
            <a:pPr marL="0" indent="0">
              <a:buFontTx/>
              <a:buNone/>
              <a:defRPr/>
            </a:pPr>
            <a:endParaRPr lang="en-US" altLang="en-US" sz="2400" b="1" dirty="0"/>
          </a:p>
          <a:p>
            <a:pPr marL="0" indent="0">
              <a:buFontTx/>
              <a:buNone/>
              <a:defRPr/>
            </a:pPr>
            <a:r>
              <a:rPr lang="en-US" altLang="en-US" sz="2400" b="1" dirty="0"/>
              <a:t>NOTE: </a:t>
            </a:r>
            <a:r>
              <a:rPr lang="en-US" altLang="en-US" sz="2400" dirty="0"/>
              <a:t>(F.P.) If there are two outs or if no runner occupies first base, the batter is not out unless the third strike is caught. The batter is entitled to try to reach first base before being tagged out or thrown out.</a:t>
            </a:r>
          </a:p>
          <a:p>
            <a:endParaRPr lang="en-US" dirty="0"/>
          </a:p>
        </p:txBody>
      </p:sp>
    </p:spTree>
    <p:extLst>
      <p:ext uri="{BB962C8B-B14F-4D97-AF65-F5344CB8AC3E}">
        <p14:creationId xmlns:p14="http://schemas.microsoft.com/office/powerpoint/2010/main" val="122469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FD6D527E6110D499E1ADA1B6C26A16E" ma:contentTypeVersion="14" ma:contentTypeDescription="Create a new document." ma:contentTypeScope="" ma:versionID="70a8a5aca25ca6f5e78a360d468b600d">
  <xsd:schema xmlns:xsd="http://www.w3.org/2001/XMLSchema" xmlns:xs="http://www.w3.org/2001/XMLSchema" xmlns:p="http://schemas.microsoft.com/office/2006/metadata/properties" xmlns:ns2="4edc9b52-6c06-4881-9ee3-050748a1ff96" xmlns:ns3="22e05874-196c-488c-bb49-0f513efe6a42" targetNamespace="http://schemas.microsoft.com/office/2006/metadata/properties" ma:root="true" ma:fieldsID="847ecaf33d6edb35b0521ecc79260d2c" ns2:_="" ns3:_="">
    <xsd:import namespace="4edc9b52-6c06-4881-9ee3-050748a1ff96"/>
    <xsd:import namespace="22e05874-196c-488c-bb49-0f513efe6a4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dc9b52-6c06-4881-9ee3-050748a1ff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6dd44e0-e9e5-490b-8aa6-880468cce2f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e05874-196c-488c-bb49-0f513efe6a4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1a1eeea-6099-4bab-b16f-c7ec454473b4}" ma:internalName="TaxCatchAll" ma:showField="CatchAllData" ma:web="22e05874-196c-488c-bb49-0f513efe6a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edc9b52-6c06-4881-9ee3-050748a1ff96">
      <Terms xmlns="http://schemas.microsoft.com/office/infopath/2007/PartnerControls"/>
    </lcf76f155ced4ddcb4097134ff3c332f>
    <TaxCatchAll xmlns="22e05874-196c-488c-bb49-0f513efe6a42" xsi:nil="true"/>
  </documentManagement>
</p:properties>
</file>

<file path=customXml/itemProps1.xml><?xml version="1.0" encoding="utf-8"?>
<ds:datastoreItem xmlns:ds="http://schemas.openxmlformats.org/officeDocument/2006/customXml" ds:itemID="{AAD19D02-861B-4D9D-A44D-D360F4D365BA}"/>
</file>

<file path=customXml/itemProps2.xml><?xml version="1.0" encoding="utf-8"?>
<ds:datastoreItem xmlns:ds="http://schemas.openxmlformats.org/officeDocument/2006/customXml" ds:itemID="{2D9B7640-94E1-4427-AE77-6D80C98BC65A}"/>
</file>

<file path=customXml/itemProps3.xml><?xml version="1.0" encoding="utf-8"?>
<ds:datastoreItem xmlns:ds="http://schemas.openxmlformats.org/officeDocument/2006/customXml" ds:itemID="{9791F74D-7990-4A6B-B94A-D2416A2B53B4}"/>
</file>

<file path=docProps/app.xml><?xml version="1.0" encoding="utf-8"?>
<Properties xmlns="http://schemas.openxmlformats.org/officeDocument/2006/extended-properties" xmlns:vt="http://schemas.openxmlformats.org/officeDocument/2006/docPropsVTypes">
  <TotalTime>1735</TotalTime>
  <Words>2149</Words>
  <Application>Microsoft Office PowerPoint</Application>
  <PresentationFormat>Widescreen</PresentationFormat>
  <Paragraphs>142</Paragraphs>
  <Slides>17</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Calibri</vt:lpstr>
      <vt:lpstr>Tahoma</vt:lpstr>
      <vt:lpstr>Wingdings</vt:lpstr>
      <vt:lpstr>Office Theme</vt:lpstr>
      <vt:lpstr>2025-26 NFHS Softball</vt:lpstr>
      <vt:lpstr>Rule 7-2-1  Strikes, balls, and hits</vt:lpstr>
      <vt:lpstr>Rule 7-2-2, 7-2-3 Strikes, balls, and hits</vt:lpstr>
      <vt:lpstr>Rule 7-3-1 Batting Infractions</vt:lpstr>
      <vt:lpstr>Rule 7-3-1 Batting Infractions (Effects)</vt:lpstr>
      <vt:lpstr>Rule 7-3-2 Batting Infractions</vt:lpstr>
      <vt:lpstr>Rule 7-4-1, 7-4-2, 7-4-3 Batter Is Out</vt:lpstr>
      <vt:lpstr>Rule 7-4-4, 7-4-5 Batter Is Out</vt:lpstr>
      <vt:lpstr>Rule 7-4-6, 7-4-7  Batter Is Out </vt:lpstr>
      <vt:lpstr>Rule 7-4-8, 7-4-9, 7-4-10, 7-4-11 Batter Is Out</vt:lpstr>
      <vt:lpstr>Rule 7-4-12 Batter is Out</vt:lpstr>
      <vt:lpstr>Rule 7-4-13 Batter is Out</vt:lpstr>
      <vt:lpstr>Rule 7-4-14 Batter is Out</vt:lpstr>
      <vt:lpstr>Rule 7-4-15 Batter is Out</vt:lpstr>
      <vt:lpstr>Rule 7-5-1, 7-5-2, 7-5-3 On-Deck Batter</vt:lpstr>
      <vt:lpstr>Rule 7-5-4 On-Deck Batter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Davis</dc:creator>
  <cp:lastModifiedBy>Amy Bartels</cp:lastModifiedBy>
  <cp:revision>26</cp:revision>
  <dcterms:created xsi:type="dcterms:W3CDTF">2024-02-15T19:09:41Z</dcterms:created>
  <dcterms:modified xsi:type="dcterms:W3CDTF">2026-01-17T17:08:57Z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0x010100FFD6D527E6110D499E1ADA1B6C26A16E</vt:lpwstr>
  </property>
</Properties>
</file>