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notesSlides/notesSlide16.xml" ContentType="application/vnd.openxmlformats-officedocument.presentationml.notes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docProps/core.xml" ContentType="application/vnd.openxmlformats-package.core-properties+xml"/>
  <Override PartName="/ppt/slides/slide33.xml" ContentType="application/vnd.openxmlformats-officedocument.presentationml.slide+xml"/>
  <Override PartName="/ppt/slides/slide24.xml" ContentType="application/vnd.openxmlformats-officedocument.presentationml.slide+xml"/>
  <Override PartName="/ppt/viewProps.xml" ContentType="application/vnd.openxmlformats-officedocument.presentationml.viewProps+xml"/>
  <Override PartName="/ppt/notesSlides/notesSlide3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s/slide34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57" r:id="rId4"/>
    <p:sldId id="789" r:id="rId5"/>
    <p:sldId id="790" r:id="rId6"/>
    <p:sldId id="791" r:id="rId7"/>
    <p:sldId id="810" r:id="rId8"/>
    <p:sldId id="793" r:id="rId9"/>
    <p:sldId id="802" r:id="rId10"/>
    <p:sldId id="803" r:id="rId11"/>
    <p:sldId id="804" r:id="rId12"/>
    <p:sldId id="811" r:id="rId13"/>
    <p:sldId id="799" r:id="rId14"/>
    <p:sldId id="800" r:id="rId15"/>
    <p:sldId id="801" r:id="rId16"/>
    <p:sldId id="812" r:id="rId17"/>
    <p:sldId id="795" r:id="rId18"/>
    <p:sldId id="805" r:id="rId19"/>
    <p:sldId id="806" r:id="rId20"/>
    <p:sldId id="807" r:id="rId21"/>
    <p:sldId id="813" r:id="rId22"/>
    <p:sldId id="797" r:id="rId23"/>
    <p:sldId id="808" r:id="rId24"/>
    <p:sldId id="809" r:id="rId25"/>
    <p:sldId id="814" r:id="rId26"/>
    <p:sldId id="784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27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EA1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8" autoAdjust="0"/>
    <p:restoredTop sz="75545" autoAdjust="0"/>
  </p:normalViewPr>
  <p:slideViewPr>
    <p:cSldViewPr snapToGrid="0">
      <p:cViewPr varScale="1">
        <p:scale>
          <a:sx n="89" d="100"/>
          <a:sy n="89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62DA9-B966-43D2-AB5C-D4931152F27D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19F2D-52A1-4C6C-A993-7EF92DF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7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6CE19-52FC-412B-A3FC-C4B1E62DF8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46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6CE19-52FC-412B-A3FC-C4B1E62DF8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88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6CE19-52FC-412B-A3FC-C4B1E62DF8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8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B72B27-7D4D-4466-AAB0-1A0038627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67B-33F4-4779-A9B9-E2741F66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69A5919-F2C8-4726-A9FF-D9E67F41F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90BFD-B979-48E1-B9BD-9FF2F96ECF99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651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B72B27-7D4D-4466-AAB0-1A0038627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67B-33F4-4779-A9B9-E2741F66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69A5919-F2C8-4726-A9FF-D9E67F41F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90BFD-B979-48E1-B9BD-9FF2F96ECF99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471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B72B27-7D4D-4466-AAB0-1A0038627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67B-33F4-4779-A9B9-E2741F66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69A5919-F2C8-4726-A9FF-D9E67F41F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90BFD-B979-48E1-B9BD-9FF2F96ECF99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649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BA5F521-CE73-43AA-922A-F00ED92FDF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F3D76F-3DED-4468-9E15-4C69FE7BA8FA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E17AA6B-7421-4571-BAC5-B58BBD488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71E1772-0FA6-43D5-9E2E-71B4E0131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B72B27-7D4D-4466-AAB0-1A0038627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67B-33F4-4779-A9B9-E2741F66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69A5919-F2C8-4726-A9FF-D9E67F41F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90BFD-B979-48E1-B9BD-9FF2F96ECF99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942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F03793D-E7BF-4BCC-A9B0-394AE0E93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6D3561-6471-4FC5-A881-5E1B44F4814C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2E2FAD4-571B-4803-94B9-C5F4566E0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A3CF2D5-3187-4B34-BA8A-68548CA5C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This slide contains several “layers” of the lineup card that can only be seen when the slide show is being viewed.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B72B27-7D4D-4466-AAB0-1A0038627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67B-33F4-4779-A9B9-E2741F66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69A5919-F2C8-4726-A9FF-D9E67F41F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90BFD-B979-48E1-B9BD-9FF2F96ECF99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399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B72B27-7D4D-4466-AAB0-1A0038627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67B-33F4-4779-A9B9-E2741F66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69A5919-F2C8-4726-A9FF-D9E67F41F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90BFD-B979-48E1-B9BD-9FF2F96ECF99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17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6CE19-52FC-412B-A3FC-C4B1E62DF8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88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B72B27-7D4D-4466-AAB0-1A0038627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67B-33F4-4779-A9B9-E2741F66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69A5919-F2C8-4726-A9FF-D9E67F41F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90BFD-B979-48E1-B9BD-9FF2F96ECF99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146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F03793D-E7BF-4BCC-A9B0-394AE0E93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6D3561-6471-4FC5-A881-5E1B44F4814C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2E2FAD4-571B-4803-94B9-C5F4566E0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A3CF2D5-3187-4B34-BA8A-68548CA5C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This slide contains several “layers” of the lineup card that can only be seen when the slide show is being viewed.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19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B72B27-7D4D-4466-AAB0-1A0038627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67B-33F4-4779-A9B9-E2741F66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69A5919-F2C8-4726-A9FF-D9E67F41F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90BFD-B979-48E1-B9BD-9FF2F96ECF99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300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B72B27-7D4D-4466-AAB0-1A0038627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67B-33F4-4779-A9B9-E2741F66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69A5919-F2C8-4726-A9FF-D9E67F41F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90BFD-B979-48E1-B9BD-9FF2F96ECF99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760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F03793D-E7BF-4BCC-A9B0-394AE0E93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6D3561-6471-4FC5-A881-5E1B44F4814C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2E2FAD4-571B-4803-94B9-C5F4566E0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A3CF2D5-3187-4B34-BA8A-68548CA5C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This slide contains several “layers” of the lineup card that can only be seen when the slide show is being viewed.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90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B72B27-7D4D-4466-AAB0-1A0038627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67B-33F4-4779-A9B9-E2741F66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69A5919-F2C8-4726-A9FF-D9E67F41F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90BFD-B979-48E1-B9BD-9FF2F96ECF99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130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B72B27-7D4D-4466-AAB0-1A0038627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67B-33F4-4779-A9B9-E2741F66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69A5919-F2C8-4726-A9FF-D9E67F41F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90BFD-B979-48E1-B9BD-9FF2F96ECF99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221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F03793D-E7BF-4BCC-A9B0-394AE0E93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6D3561-6471-4FC5-A881-5E1B44F4814C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2E2FAD4-571B-4803-94B9-C5F4566E0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A3CF2D5-3187-4B34-BA8A-68548CA5C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This slide contains several “layers” of the lineup card that can only be seen when the slide show is being viewed.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27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B72B27-7D4D-4466-AAB0-1A0038627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67B-33F4-4779-A9B9-E2741F66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69A5919-F2C8-4726-A9FF-D9E67F41F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90BFD-B979-48E1-B9BD-9FF2F96ECF99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817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B72B27-7D4D-4466-AAB0-1A0038627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67B-33F4-4779-A9B9-E2741F66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69A5919-F2C8-4726-A9FF-D9E67F41F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90BFD-B979-48E1-B9BD-9FF2F96ECF99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93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6CE19-52FC-412B-A3FC-C4B1E62DF8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33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F03793D-E7BF-4BCC-A9B0-394AE0E93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6D3561-6471-4FC5-A881-5E1B44F4814C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2E2FAD4-571B-4803-94B9-C5F4566E0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A3CF2D5-3187-4B34-BA8A-68548CA5C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This slide contains several “layers” of the lineup card that can only be seen when the slide show is being viewed.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80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B72B27-7D4D-4466-AAB0-1A0038627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F667B-33F4-4779-A9B9-E2741F66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69A5919-F2C8-4726-A9FF-D9E67F41F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90BFD-B979-48E1-B9BD-9FF2F96ECF99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09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6CE19-52FC-412B-A3FC-C4B1E62DF8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6CE19-52FC-412B-A3FC-C4B1E62DF8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8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6CE19-52FC-412B-A3FC-C4B1E62DF8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23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6CE19-52FC-412B-A3FC-C4B1E62DF8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0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6CE19-52FC-412B-A3FC-C4B1E62DF8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5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6CE19-52FC-412B-A3FC-C4B1E62DF8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75BC-54FC-1888-65CD-4E49DE1681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80709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="1" i="0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4D7E5-FB41-BB9D-0594-364C04A183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60384"/>
            <a:ext cx="9144000" cy="122945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Goes Here</a:t>
            </a:r>
          </a:p>
        </p:txBody>
      </p:sp>
      <p:pic>
        <p:nvPicPr>
          <p:cNvPr id="11" name="Picture 10" descr="A logo of a sports team&#10;&#10;Description automatically generated">
            <a:extLst>
              <a:ext uri="{FF2B5EF4-FFF2-40B4-BE49-F238E27FC236}">
                <a16:creationId xmlns:a16="http://schemas.microsoft.com/office/drawing/2014/main" id="{F409EAE2-48D8-9DAB-1857-7E4A6FCB762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l="14037" t="14615" r="14674" b="16256"/>
          <a:stretch/>
        </p:blipFill>
        <p:spPr>
          <a:xfrm>
            <a:off x="9687697" y="5618556"/>
            <a:ext cx="2298357" cy="11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1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0864-8B5F-C930-C8ED-0AB1041C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41405"/>
            <a:ext cx="8200939" cy="2111332"/>
          </a:xfrm>
        </p:spPr>
        <p:txBody>
          <a:bodyPr anchor="ctr">
            <a:normAutofit/>
          </a:bodyPr>
          <a:lstStyle>
            <a:lvl1pPr>
              <a:defRPr sz="5400" b="1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7AE80EE2-00C0-8A0A-D515-AD3BA749856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l="14037" t="14615" r="14674" b="16256"/>
          <a:stretch/>
        </p:blipFill>
        <p:spPr>
          <a:xfrm>
            <a:off x="9687697" y="5618556"/>
            <a:ext cx="2298357" cy="11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5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sports team&#10;&#10;Description automatically generated">
            <a:extLst>
              <a:ext uri="{FF2B5EF4-FFF2-40B4-BE49-F238E27FC236}">
                <a16:creationId xmlns:a16="http://schemas.microsoft.com/office/drawing/2014/main" id="{7F0AB666-4752-C2F4-27EC-6EA73B9B50E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l="14037" t="14615" r="14674" b="16256"/>
          <a:stretch/>
        </p:blipFill>
        <p:spPr>
          <a:xfrm>
            <a:off x="9687697" y="5618556"/>
            <a:ext cx="2298357" cy="1103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70398-58AE-2C07-5184-8CF567788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Content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AD69C-AD6B-AA0A-FA45-A66168DB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24A536FC-BF6A-1082-AB0C-0ADFDE0E21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0935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4E3598-2D5C-024F-9D1E-B79FF9982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f a sports team&#10;&#10;Description automatically generated">
            <a:extLst>
              <a:ext uri="{FF2B5EF4-FFF2-40B4-BE49-F238E27FC236}">
                <a16:creationId xmlns:a16="http://schemas.microsoft.com/office/drawing/2014/main" id="{EA52A828-67E6-CAF8-B055-AB4AB2ED843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l="14037" t="14615" r="14674" b="16256"/>
          <a:stretch/>
        </p:blipFill>
        <p:spPr>
          <a:xfrm>
            <a:off x="9687697" y="5618556"/>
            <a:ext cx="2298357" cy="11035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B0FB-303E-A728-FC79-8E43CFBF7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E4F40-2354-06A7-38DD-06CEFEAF1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66E648-C1C5-D0F9-6BF2-0341C30A9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Content Title Goes Here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1815227B-C98D-C0F3-E979-A984773D53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0935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4E3598-2D5C-024F-9D1E-B79FF9982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6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B0FB-303E-A728-FC79-8E43CFBF7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66E648-C1C5-D0F9-6BF2-0341C30A9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1" cy="1325563"/>
          </a:xfrm>
        </p:spPr>
        <p:txBody>
          <a:bodyPr/>
          <a:lstStyle>
            <a:lvl1pPr>
              <a:defRPr b="1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Content Title Goes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7AB054-83AF-8D8A-5488-3D2749EE60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2" y="1825625"/>
            <a:ext cx="5181599" cy="3660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AD7A39E-2D5A-78AA-4013-BEC4886BB3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0935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4E3598-2D5C-024F-9D1E-B79FF99825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logo of a sports team&#10;&#10;Description automatically generated">
            <a:extLst>
              <a:ext uri="{FF2B5EF4-FFF2-40B4-BE49-F238E27FC236}">
                <a16:creationId xmlns:a16="http://schemas.microsoft.com/office/drawing/2014/main" id="{83D38202-0CE2-93C9-78D7-7CA2F7ACDE1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l="14037" t="14615" r="14674" b="16256"/>
          <a:stretch/>
        </p:blipFill>
        <p:spPr>
          <a:xfrm>
            <a:off x="9687697" y="5618556"/>
            <a:ext cx="2298357" cy="11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8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50E8CACC-1DDF-2FF4-479B-9AF3997EF9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0935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4E3598-2D5C-024F-9D1E-B79FF99825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logo of a sports team&#10;&#10;Description automatically generated">
            <a:extLst>
              <a:ext uri="{FF2B5EF4-FFF2-40B4-BE49-F238E27FC236}">
                <a16:creationId xmlns:a16="http://schemas.microsoft.com/office/drawing/2014/main" id="{2CC3A2C0-74B3-1607-3658-40114F73F6B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l="14037" t="14615" r="14674" b="16256"/>
          <a:stretch/>
        </p:blipFill>
        <p:spPr>
          <a:xfrm>
            <a:off x="9687697" y="5618556"/>
            <a:ext cx="2298357" cy="11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5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0864-8B5F-C930-C8ED-0AB1041C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41405"/>
            <a:ext cx="8200939" cy="2111332"/>
          </a:xfrm>
        </p:spPr>
        <p:txBody>
          <a:bodyPr anchor="ctr">
            <a:normAutofit/>
          </a:bodyPr>
          <a:lstStyle>
            <a:lvl1pPr>
              <a:defRPr sz="5400" b="1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7AE80EE2-00C0-8A0A-D515-AD3BA749856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l="14037" t="14615" r="14674" b="16256"/>
          <a:stretch/>
        </p:blipFill>
        <p:spPr>
          <a:xfrm>
            <a:off x="9687697" y="5618556"/>
            <a:ext cx="2298357" cy="11035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07A56-2718-EEBF-D1A6-36F894F93C15}"/>
              </a:ext>
            </a:extLst>
          </p:cNvPr>
          <p:cNvSpPr txBox="1">
            <a:spLocks/>
          </p:cNvSpPr>
          <p:nvPr userDrawn="1"/>
        </p:nvSpPr>
        <p:spPr>
          <a:xfrm>
            <a:off x="831850" y="2940908"/>
            <a:ext cx="8200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Federation of State High School Associations</a:t>
            </a:r>
            <a:endParaRPr lang="en-US" sz="1600" dirty="0">
              <a:solidFill>
                <a:srgbClr val="0020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C605D-C615-53A0-C816-0C04C7A330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7231" y="3652703"/>
            <a:ext cx="260856" cy="260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2A2163-3026-9CC8-9E4D-C707F7D562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341" y="3652703"/>
            <a:ext cx="260856" cy="260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BD938B-4575-FAD8-78BE-4DC4629CCD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99885" y="3652703"/>
            <a:ext cx="260856" cy="2608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B705B1-FACF-E86D-1769-013B8451DF9A}"/>
              </a:ext>
            </a:extLst>
          </p:cNvPr>
          <p:cNvSpPr txBox="1">
            <a:spLocks/>
          </p:cNvSpPr>
          <p:nvPr userDrawn="1"/>
        </p:nvSpPr>
        <p:spPr>
          <a:xfrm>
            <a:off x="831850" y="3613854"/>
            <a:ext cx="8200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@</a:t>
            </a:r>
            <a:r>
              <a:rPr lang="en-US" sz="1600" dirty="0" err="1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NFHS_org</a:t>
            </a:r>
            <a:r>
              <a:rPr lang="en-US" sz="1600" dirty="0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@NFHS1920</a:t>
            </a:r>
          </a:p>
        </p:txBody>
      </p:sp>
    </p:spTree>
    <p:extLst>
      <p:ext uri="{BB962C8B-B14F-4D97-AF65-F5344CB8AC3E}">
        <p14:creationId xmlns:p14="http://schemas.microsoft.com/office/powerpoint/2010/main" val="90516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por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, outdoor, sport, player&#10;&#10;Description automatically generated">
            <a:extLst>
              <a:ext uri="{FF2B5EF4-FFF2-40B4-BE49-F238E27FC236}">
                <a16:creationId xmlns:a16="http://schemas.microsoft.com/office/drawing/2014/main" id="{51FEB967-1B3B-43DE-A334-7D29B8F3B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5"/>
            <a:ext cx="12192000" cy="44085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7D9E9-DD30-40CF-B73C-3776F1E55E5B}"/>
              </a:ext>
            </a:extLst>
          </p:cNvPr>
          <p:cNvSpPr/>
          <p:nvPr/>
        </p:nvSpPr>
        <p:spPr>
          <a:xfrm>
            <a:off x="0" y="2809875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685B0-DD03-4184-AED9-FC1EC73FCC23}"/>
              </a:ext>
            </a:extLst>
          </p:cNvPr>
          <p:cNvSpPr/>
          <p:nvPr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A3322D-8868-48DB-8A24-01B729D2C467}"/>
              </a:ext>
            </a:extLst>
          </p:cNvPr>
          <p:cNvSpPr/>
          <p:nvPr/>
        </p:nvSpPr>
        <p:spPr>
          <a:xfrm rot="10800000">
            <a:off x="2233613" y="4416425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92ED0333-31E7-4224-820A-AE76A0614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4456113"/>
            <a:ext cx="3789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</a:rPr>
              <a:t>Take Part. Get Set For Life.®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9681A93F-7594-43BF-A07F-5C283561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646613"/>
            <a:ext cx="1830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>
                <a:solidFill>
                  <a:srgbClr val="00205B"/>
                </a:solidFill>
                <a:latin typeface="Calibri" panose="020F0502020204030204" pitchFamily="34" charset="0"/>
              </a:rPr>
              <a:t>National Federation of State </a:t>
            </a:r>
          </a:p>
          <a:p>
            <a:pPr algn="ctr" eaLnBrk="1" hangingPunct="1"/>
            <a:r>
              <a:rPr lang="en-US" altLang="en-US" sz="1100">
                <a:solidFill>
                  <a:srgbClr val="00205B"/>
                </a:solidFill>
                <a:latin typeface="Calibri" panose="020F0502020204030204" pitchFamily="34" charset="0"/>
              </a:rPr>
              <a:t>High School Associations</a:t>
            </a:r>
          </a:p>
        </p:txBody>
      </p:sp>
      <p:pic>
        <p:nvPicPr>
          <p:cNvPr id="9" name="Picture 23">
            <a:extLst>
              <a:ext uri="{FF2B5EF4-FFF2-40B4-BE49-F238E27FC236}">
                <a16:creationId xmlns:a16="http://schemas.microsoft.com/office/drawing/2014/main" id="{B322712E-14D9-46D4-904A-6142ECD2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183188"/>
            <a:ext cx="12350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1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259D7-C629-99D5-E5E6-C1F8133D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8A588-CC38-9DAA-DD30-66D45B7B4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AE522-F825-B856-E8E5-41511A366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AF983-59E2-C2D4-3DA6-D9B1BBA51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1BFF0-BF3B-C0DA-5CCD-ACE9829FF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4E3598-2D5C-024F-9D1E-B79FF998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8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601C00-8A58-2643-8B86-A02C5A11B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7277"/>
            <a:ext cx="9144000" cy="2387600"/>
          </a:xfrm>
        </p:spPr>
        <p:txBody>
          <a:bodyPr/>
          <a:lstStyle/>
          <a:p>
            <a:r>
              <a:rPr lang="en-US" dirty="0"/>
              <a:t>2025-26 NFHS Softball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54DE37-6995-A5D3-35F2-4CCCDD38E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1015"/>
            <a:ext cx="9144000" cy="1229454"/>
          </a:xfrm>
        </p:spPr>
        <p:txBody>
          <a:bodyPr>
            <a:normAutofit/>
          </a:bodyPr>
          <a:lstStyle/>
          <a:p>
            <a:r>
              <a:rPr lang="en-US" sz="3200" b="1" dirty="0"/>
              <a:t>STEPPING THROUGH THE DP/FLEX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92A86-AD9F-F01E-D20F-D1087C5624AA}"/>
              </a:ext>
            </a:extLst>
          </p:cNvPr>
          <p:cNvSpPr txBox="1"/>
          <p:nvPr/>
        </p:nvSpPr>
        <p:spPr>
          <a:xfrm>
            <a:off x="10668000" y="6489630"/>
            <a:ext cx="1362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Updated 1/05/2026</a:t>
            </a:r>
          </a:p>
        </p:txBody>
      </p:sp>
    </p:spTree>
    <p:extLst>
      <p:ext uri="{BB962C8B-B14F-4D97-AF65-F5344CB8AC3E}">
        <p14:creationId xmlns:p14="http://schemas.microsoft.com/office/powerpoint/2010/main" val="32786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Does DP’s job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55436" y="460756"/>
            <a:ext cx="3612728" cy="60152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43016" y="1937064"/>
            <a:ext cx="6445717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FLEX is doing both jobs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DP has left the game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Arrow up to show who is batting in the 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position</a:t>
            </a:r>
          </a:p>
          <a:p>
            <a:r>
              <a:rPr lang="en-US" dirty="0">
                <a:solidFill>
                  <a:schemeClr val="tx1"/>
                </a:solidFill>
              </a:rPr>
              <a:t>DP (Cooper) leaves the game (has no job) but has one reentry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4F52875F-A058-498C-9938-831F89BF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2400" y="2290763"/>
            <a:ext cx="11906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6E36AC29-8535-4181-BFBB-8955CC9AADCA}"/>
              </a:ext>
            </a:extLst>
          </p:cNvPr>
          <p:cNvSpPr>
            <a:spLocks/>
          </p:cNvSpPr>
          <p:nvPr/>
        </p:nvSpPr>
        <p:spPr bwMode="auto">
          <a:xfrm flipV="1">
            <a:off x="9682340" y="3204999"/>
            <a:ext cx="783533" cy="100015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27" h="21876">
                <a:moveTo>
                  <a:pt x="0" y="0"/>
                </a:moveTo>
                <a:cubicBezTo>
                  <a:pt x="48975" y="26563"/>
                  <a:pt x="-4171" y="-2604"/>
                  <a:pt x="39627" y="21876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E90B5744-CAAA-446A-9AA6-F1346FD0086C}"/>
              </a:ext>
            </a:extLst>
          </p:cNvPr>
          <p:cNvSpPr>
            <a:spLocks/>
          </p:cNvSpPr>
          <p:nvPr/>
        </p:nvSpPr>
        <p:spPr bwMode="auto">
          <a:xfrm flipV="1">
            <a:off x="8465185" y="3170315"/>
            <a:ext cx="300130" cy="138112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086DBA8-936F-4A82-8124-FD8CD87F1271}"/>
              </a:ext>
            </a:extLst>
          </p:cNvPr>
          <p:cNvSpPr>
            <a:spLocks/>
          </p:cNvSpPr>
          <p:nvPr/>
        </p:nvSpPr>
        <p:spPr bwMode="auto">
          <a:xfrm>
            <a:off x="10539751" y="3255007"/>
            <a:ext cx="361323" cy="1254125"/>
          </a:xfrm>
          <a:custGeom>
            <a:avLst/>
            <a:gdLst>
              <a:gd name="T0" fmla="*/ 2147483646 w 126"/>
              <a:gd name="T1" fmla="*/ 2147483646 h 288"/>
              <a:gd name="T2" fmla="*/ 2147483646 w 126"/>
              <a:gd name="T3" fmla="*/ 2147483646 h 288"/>
              <a:gd name="T4" fmla="*/ 2147483646 w 126"/>
              <a:gd name="T5" fmla="*/ 2147483646 h 288"/>
              <a:gd name="T6" fmla="*/ 2147483646 w 126"/>
              <a:gd name="T7" fmla="*/ 2147483646 h 288"/>
              <a:gd name="T8" fmla="*/ 0 w 126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288"/>
              <a:gd name="T17" fmla="*/ 126 w 12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288">
                <a:moveTo>
                  <a:pt x="48" y="288"/>
                </a:moveTo>
                <a:cubicBezTo>
                  <a:pt x="58" y="277"/>
                  <a:pt x="98" y="248"/>
                  <a:pt x="111" y="222"/>
                </a:cubicBezTo>
                <a:cubicBezTo>
                  <a:pt x="124" y="196"/>
                  <a:pt x="126" y="159"/>
                  <a:pt x="123" y="135"/>
                </a:cubicBezTo>
                <a:cubicBezTo>
                  <a:pt x="120" y="111"/>
                  <a:pt x="114" y="101"/>
                  <a:pt x="93" y="78"/>
                </a:cubicBezTo>
                <a:cubicBezTo>
                  <a:pt x="72" y="55"/>
                  <a:pt x="19" y="16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4F52875F-A058-498C-9938-831F89BF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2400" y="4338157"/>
            <a:ext cx="11906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9538447" y="3125071"/>
            <a:ext cx="1001304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8465185" y="3125071"/>
            <a:ext cx="391936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 rot="5400000">
            <a:off x="10106431" y="3688327"/>
            <a:ext cx="1278434" cy="411794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Does DP’s job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55436" y="460756"/>
            <a:ext cx="3612728" cy="60152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43016" y="1937064"/>
            <a:ext cx="6491177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DP reenters to run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Cooper uses their one reentry</a:t>
            </a:r>
          </a:p>
          <a:p>
            <a:r>
              <a:rPr lang="en-US" dirty="0">
                <a:solidFill>
                  <a:schemeClr val="tx1"/>
                </a:solidFill>
              </a:rPr>
              <a:t>FLEX (Green) returns to playing defense only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Arrow down to show FLEX is back to playing defense only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They never quit doing their job (playing defense) so they have never left the game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4F52875F-A058-498C-9938-831F89BF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2400" y="2290763"/>
            <a:ext cx="11906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6E36AC29-8535-4181-BFBB-8955CC9AADCA}"/>
              </a:ext>
            </a:extLst>
          </p:cNvPr>
          <p:cNvSpPr>
            <a:spLocks/>
          </p:cNvSpPr>
          <p:nvPr/>
        </p:nvSpPr>
        <p:spPr bwMode="auto">
          <a:xfrm flipV="1">
            <a:off x="9682340" y="3204999"/>
            <a:ext cx="783533" cy="100015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27" h="21876">
                <a:moveTo>
                  <a:pt x="0" y="0"/>
                </a:moveTo>
                <a:cubicBezTo>
                  <a:pt x="48975" y="26563"/>
                  <a:pt x="-4171" y="-2604"/>
                  <a:pt x="39627" y="21876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E90B5744-CAAA-446A-9AA6-F1346FD0086C}"/>
              </a:ext>
            </a:extLst>
          </p:cNvPr>
          <p:cNvSpPr>
            <a:spLocks/>
          </p:cNvSpPr>
          <p:nvPr/>
        </p:nvSpPr>
        <p:spPr bwMode="auto">
          <a:xfrm flipV="1">
            <a:off x="8465185" y="3170315"/>
            <a:ext cx="300130" cy="138112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086DBA8-936F-4A82-8124-FD8CD87F1271}"/>
              </a:ext>
            </a:extLst>
          </p:cNvPr>
          <p:cNvSpPr>
            <a:spLocks/>
          </p:cNvSpPr>
          <p:nvPr/>
        </p:nvSpPr>
        <p:spPr bwMode="auto">
          <a:xfrm>
            <a:off x="10539751" y="3255007"/>
            <a:ext cx="361323" cy="1254125"/>
          </a:xfrm>
          <a:custGeom>
            <a:avLst/>
            <a:gdLst>
              <a:gd name="T0" fmla="*/ 2147483646 w 126"/>
              <a:gd name="T1" fmla="*/ 2147483646 h 288"/>
              <a:gd name="T2" fmla="*/ 2147483646 w 126"/>
              <a:gd name="T3" fmla="*/ 2147483646 h 288"/>
              <a:gd name="T4" fmla="*/ 2147483646 w 126"/>
              <a:gd name="T5" fmla="*/ 2147483646 h 288"/>
              <a:gd name="T6" fmla="*/ 2147483646 w 126"/>
              <a:gd name="T7" fmla="*/ 2147483646 h 288"/>
              <a:gd name="T8" fmla="*/ 0 w 126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288"/>
              <a:gd name="T17" fmla="*/ 126 w 12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288">
                <a:moveTo>
                  <a:pt x="48" y="288"/>
                </a:moveTo>
                <a:cubicBezTo>
                  <a:pt x="58" y="277"/>
                  <a:pt x="98" y="248"/>
                  <a:pt x="111" y="222"/>
                </a:cubicBezTo>
                <a:cubicBezTo>
                  <a:pt x="124" y="196"/>
                  <a:pt x="126" y="159"/>
                  <a:pt x="123" y="135"/>
                </a:cubicBezTo>
                <a:cubicBezTo>
                  <a:pt x="120" y="111"/>
                  <a:pt x="114" y="101"/>
                  <a:pt x="93" y="78"/>
                </a:cubicBezTo>
                <a:cubicBezTo>
                  <a:pt x="72" y="55"/>
                  <a:pt x="19" y="16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4F52875F-A058-498C-9938-831F89BF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2400" y="4338157"/>
            <a:ext cx="11906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E186A037-1675-4DCD-BA3A-AB9AAD39DE94}"/>
              </a:ext>
            </a:extLst>
          </p:cNvPr>
          <p:cNvSpPr>
            <a:spLocks/>
          </p:cNvSpPr>
          <p:nvPr/>
        </p:nvSpPr>
        <p:spPr bwMode="auto">
          <a:xfrm>
            <a:off x="10683331" y="3212373"/>
            <a:ext cx="361323" cy="1296759"/>
          </a:xfrm>
          <a:custGeom>
            <a:avLst/>
            <a:gdLst>
              <a:gd name="T0" fmla="*/ 2147483646 w 126"/>
              <a:gd name="T1" fmla="*/ 2147483646 h 288"/>
              <a:gd name="T2" fmla="*/ 2147483646 w 126"/>
              <a:gd name="T3" fmla="*/ 2147483646 h 288"/>
              <a:gd name="T4" fmla="*/ 2147483646 w 126"/>
              <a:gd name="T5" fmla="*/ 2147483646 h 288"/>
              <a:gd name="T6" fmla="*/ 2147483646 w 126"/>
              <a:gd name="T7" fmla="*/ 2147483646 h 288"/>
              <a:gd name="T8" fmla="*/ 0 w 126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288"/>
              <a:gd name="T17" fmla="*/ 126 w 12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288">
                <a:moveTo>
                  <a:pt x="48" y="288"/>
                </a:moveTo>
                <a:cubicBezTo>
                  <a:pt x="58" y="277"/>
                  <a:pt x="98" y="248"/>
                  <a:pt x="111" y="222"/>
                </a:cubicBezTo>
                <a:cubicBezTo>
                  <a:pt x="124" y="196"/>
                  <a:pt x="126" y="159"/>
                  <a:pt x="123" y="135"/>
                </a:cubicBezTo>
                <a:cubicBezTo>
                  <a:pt x="120" y="111"/>
                  <a:pt x="114" y="101"/>
                  <a:pt x="93" y="78"/>
                </a:cubicBezTo>
                <a:cubicBezTo>
                  <a:pt x="72" y="55"/>
                  <a:pt x="19" y="16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C2A58B-729C-4922-82D6-F3D6E089B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896" y="3086971"/>
            <a:ext cx="428707" cy="304800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886A4F-757C-4964-A7FE-6CC0EDF17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4708" y="3102606"/>
            <a:ext cx="909638" cy="304800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9538447" y="3125071"/>
            <a:ext cx="1001304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8465185" y="3125071"/>
            <a:ext cx="391936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 rot="5400000">
            <a:off x="10270362" y="3657179"/>
            <a:ext cx="1384061" cy="319846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A79AC-B89B-DC1A-BD8C-B8C1168DB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244F4C-3995-0E56-7259-17D3C37E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Step 4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DP Can Do the FLEX’s Job</a:t>
            </a:r>
          </a:p>
        </p:txBody>
      </p:sp>
    </p:spTree>
    <p:extLst>
      <p:ext uri="{BB962C8B-B14F-4D97-AF65-F5344CB8AC3E}">
        <p14:creationId xmlns:p14="http://schemas.microsoft.com/office/powerpoint/2010/main" val="140601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CA7D-CE1E-477E-A515-EC60E62B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4 DP does FLEX’s job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ABCCFEB-262C-4707-9393-47F1189CA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4350" y="1596648"/>
            <a:ext cx="10833426" cy="433863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FLEX’s job is to play defense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If they no longer play defense they have left the game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If the DP plays defense instead of the FLEX, FLEX has left the game (9 active players) (3-2-6e)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Position is still available for starting FLEX to reenter or legal sub to enter</a:t>
            </a:r>
          </a:p>
          <a:p>
            <a:r>
              <a:rPr lang="en-US" sz="3200" dirty="0">
                <a:solidFill>
                  <a:schemeClr val="tx1"/>
                </a:solidFill>
              </a:rPr>
              <a:t>If a legal substitute enters the FLEX position (3-2-6f)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Starting FLEX (player) has left the game has one reentry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FLEX position remains or becomes active again (10 players)</a:t>
            </a:r>
          </a:p>
          <a:p>
            <a:pPr lvl="1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D9D80-4CAC-4163-AB25-77D2EBBC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30241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CA7D-CE1E-477E-A515-EC60E62B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would DP Do Flex’s job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ABCCFEB-262C-4707-9393-47F1189CA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3076" y="1989138"/>
            <a:ext cx="10885087" cy="433863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Coaches will start with DP/FLEX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DP is batting 7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and FLEX is </a:t>
            </a:r>
            <a:r>
              <a:rPr lang="en-US" sz="2800" dirty="0">
                <a:solidFill>
                  <a:schemeClr val="tx1"/>
                </a:solidFill>
              </a:rPr>
              <a:t>listed as F1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Once lineup is official they tell umpire at the plate meeting “my DP is playing defense for the FLEX and will be my pitcher” </a:t>
            </a:r>
          </a:p>
          <a:p>
            <a:r>
              <a:rPr lang="en-US" sz="3000" dirty="0">
                <a:solidFill>
                  <a:schemeClr val="tx1"/>
                </a:solidFill>
              </a:rPr>
              <a:t>Why do this?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DP is their starting pitcher and a good hitter, FLEX is 2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best pitcher but not a good hitter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If DP begins to struggle pitching later in the game coach can reenter the FLEX to pitch but keep their DP (the better hitter) batting the entire game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D9D80-4CAC-4163-AB25-77D2EBBC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157616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Does FLEX’s job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55436" y="460756"/>
            <a:ext cx="3612728" cy="60152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43017" y="1937064"/>
            <a:ext cx="6494304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DP is doing both jobs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Identify as F1 for courtesy runner eligibility</a:t>
            </a:r>
          </a:p>
          <a:p>
            <a:r>
              <a:rPr lang="en-US" dirty="0">
                <a:solidFill>
                  <a:schemeClr val="tx1"/>
                </a:solidFill>
              </a:rPr>
              <a:t>FLEX (Green) leaves the game (has no job) but has one reentry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4F52875F-A058-498C-9938-831F89BF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9683" y="3102053"/>
            <a:ext cx="260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6E36AC29-8535-4181-BFBB-8955CC9AADCA}"/>
              </a:ext>
            </a:extLst>
          </p:cNvPr>
          <p:cNvSpPr>
            <a:spLocks/>
          </p:cNvSpPr>
          <p:nvPr/>
        </p:nvSpPr>
        <p:spPr bwMode="auto">
          <a:xfrm flipV="1">
            <a:off x="9492322" y="4409117"/>
            <a:ext cx="783533" cy="100015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27" h="21876">
                <a:moveTo>
                  <a:pt x="0" y="0"/>
                </a:moveTo>
                <a:cubicBezTo>
                  <a:pt x="48975" y="26563"/>
                  <a:pt x="-4171" y="-2604"/>
                  <a:pt x="39627" y="21876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E90B5744-CAAA-446A-9AA6-F1346FD0086C}"/>
              </a:ext>
            </a:extLst>
          </p:cNvPr>
          <p:cNvSpPr>
            <a:spLocks/>
          </p:cNvSpPr>
          <p:nvPr/>
        </p:nvSpPr>
        <p:spPr bwMode="auto">
          <a:xfrm flipV="1">
            <a:off x="8422095" y="4404972"/>
            <a:ext cx="300130" cy="138112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E90B5744-CAAA-446A-9AA6-F1346FD0086C}"/>
              </a:ext>
            </a:extLst>
          </p:cNvPr>
          <p:cNvSpPr>
            <a:spLocks/>
          </p:cNvSpPr>
          <p:nvPr/>
        </p:nvSpPr>
        <p:spPr bwMode="auto">
          <a:xfrm flipV="1">
            <a:off x="11526295" y="4404972"/>
            <a:ext cx="300130" cy="138112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9482052" y="4314484"/>
            <a:ext cx="1001304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8408790" y="4314484"/>
            <a:ext cx="391936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11473484" y="4359728"/>
            <a:ext cx="391936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10992644" y="3164838"/>
            <a:ext cx="391936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B242A-93D8-0D28-E5F6-AE85BD3C0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D1E62-96A3-0A33-19B6-CB1AF669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Step 5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Positions Live Forever</a:t>
            </a:r>
          </a:p>
        </p:txBody>
      </p:sp>
    </p:spTree>
    <p:extLst>
      <p:ext uri="{BB962C8B-B14F-4D97-AF65-F5344CB8AC3E}">
        <p14:creationId xmlns:p14="http://schemas.microsoft.com/office/powerpoint/2010/main" val="2768750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CA7D-CE1E-477E-A515-EC60E62B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5 Positions Live Forever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ABCCFEB-262C-4707-9393-47F1189CA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3818" y="1690688"/>
            <a:ext cx="10833426" cy="433863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Step 1 mentioned a team has to start with DP/FLEX positions if they want to use them anytime during a game</a:t>
            </a:r>
          </a:p>
          <a:p>
            <a:r>
              <a:rPr lang="en-US" sz="2800" dirty="0">
                <a:solidFill>
                  <a:schemeClr val="tx1"/>
                </a:solidFill>
              </a:rPr>
              <a:t>Once you start with DP/FLEX those positions are available for the entire game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These positions can be active (10 players) or inactive (9 players)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An eligible sub can enter into these positions at any time</a:t>
            </a:r>
          </a:p>
          <a:p>
            <a:r>
              <a:rPr lang="en-US" sz="2800" dirty="0">
                <a:solidFill>
                  <a:schemeClr val="tx1"/>
                </a:solidFill>
              </a:rPr>
              <a:t>Players lose eligibility but positions live forever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Players have one reentry, once a player leaves the game for a second time they are done for the game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But their position can be filled by any eligible sub for the entire game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D9D80-4CAC-4163-AB25-77D2EBBC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36892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with FLEX doing </a:t>
            </a:r>
            <a:br>
              <a:rPr lang="en-US" dirty="0"/>
            </a:br>
            <a:r>
              <a:rPr lang="en-US" dirty="0"/>
              <a:t>DP’s job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54856" y="1950045"/>
            <a:ext cx="7023742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Later in game FLEX bats again in the 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position</a:t>
            </a:r>
          </a:p>
          <a:p>
            <a:r>
              <a:rPr lang="en-US" dirty="0">
                <a:solidFill>
                  <a:schemeClr val="tx1"/>
                </a:solidFill>
              </a:rPr>
              <a:t>DP leaves the game again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Cooper has left the game a second time and has no more eligibility for the game (done for the game)</a:t>
            </a:r>
          </a:p>
          <a:p>
            <a:r>
              <a:rPr lang="en-US" dirty="0">
                <a:solidFill>
                  <a:schemeClr val="tx1"/>
                </a:solidFill>
              </a:rPr>
              <a:t>FLEX bats again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Show arrow up to know who is batting in 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position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2731" y="525464"/>
            <a:ext cx="3558303" cy="5949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086DBA8-936F-4A82-8124-FD8CD87F1271}"/>
              </a:ext>
            </a:extLst>
          </p:cNvPr>
          <p:cNvSpPr>
            <a:spLocks/>
          </p:cNvSpPr>
          <p:nvPr/>
        </p:nvSpPr>
        <p:spPr bwMode="auto">
          <a:xfrm>
            <a:off x="10811982" y="3259770"/>
            <a:ext cx="361323" cy="1254125"/>
          </a:xfrm>
          <a:custGeom>
            <a:avLst/>
            <a:gdLst>
              <a:gd name="T0" fmla="*/ 2147483646 w 126"/>
              <a:gd name="T1" fmla="*/ 2147483646 h 288"/>
              <a:gd name="T2" fmla="*/ 2147483646 w 126"/>
              <a:gd name="T3" fmla="*/ 2147483646 h 288"/>
              <a:gd name="T4" fmla="*/ 2147483646 w 126"/>
              <a:gd name="T5" fmla="*/ 2147483646 h 288"/>
              <a:gd name="T6" fmla="*/ 2147483646 w 126"/>
              <a:gd name="T7" fmla="*/ 2147483646 h 288"/>
              <a:gd name="T8" fmla="*/ 0 w 126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288"/>
              <a:gd name="T17" fmla="*/ 126 w 12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288">
                <a:moveTo>
                  <a:pt x="48" y="288"/>
                </a:moveTo>
                <a:cubicBezTo>
                  <a:pt x="58" y="277"/>
                  <a:pt x="98" y="248"/>
                  <a:pt x="111" y="222"/>
                </a:cubicBezTo>
                <a:cubicBezTo>
                  <a:pt x="124" y="196"/>
                  <a:pt x="126" y="159"/>
                  <a:pt x="123" y="135"/>
                </a:cubicBezTo>
                <a:cubicBezTo>
                  <a:pt x="120" y="111"/>
                  <a:pt x="114" y="101"/>
                  <a:pt x="93" y="78"/>
                </a:cubicBezTo>
                <a:cubicBezTo>
                  <a:pt x="72" y="55"/>
                  <a:pt x="19" y="16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6E36AC29-8535-4181-BFBB-8955CC9AADCA}"/>
              </a:ext>
            </a:extLst>
          </p:cNvPr>
          <p:cNvSpPr>
            <a:spLocks/>
          </p:cNvSpPr>
          <p:nvPr/>
        </p:nvSpPr>
        <p:spPr bwMode="auto">
          <a:xfrm rot="1082045" flipV="1">
            <a:off x="9748081" y="3281597"/>
            <a:ext cx="783533" cy="100015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27" h="21876">
                <a:moveTo>
                  <a:pt x="0" y="0"/>
                </a:moveTo>
                <a:cubicBezTo>
                  <a:pt x="48975" y="26563"/>
                  <a:pt x="-4171" y="-2604"/>
                  <a:pt x="39627" y="21876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20">
            <a:extLst>
              <a:ext uri="{FF2B5EF4-FFF2-40B4-BE49-F238E27FC236}">
                <a16:creationId xmlns:a16="http://schemas.microsoft.com/office/drawing/2014/main" id="{E90B5744-CAAA-446A-9AA6-F1346FD0086C}"/>
              </a:ext>
            </a:extLst>
          </p:cNvPr>
          <p:cNvSpPr>
            <a:spLocks/>
          </p:cNvSpPr>
          <p:nvPr/>
        </p:nvSpPr>
        <p:spPr bwMode="auto">
          <a:xfrm rot="3020588" flipV="1">
            <a:off x="8476191" y="3253316"/>
            <a:ext cx="300130" cy="138112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9526545" y="3162770"/>
            <a:ext cx="1001304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8430288" y="3162770"/>
            <a:ext cx="391936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 rot="5400000">
            <a:off x="10388766" y="3694878"/>
            <a:ext cx="1384061" cy="319846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33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with FLEX doing </a:t>
            </a:r>
            <a:br>
              <a:rPr lang="en-US" dirty="0"/>
            </a:br>
            <a:r>
              <a:rPr lang="en-US" dirty="0"/>
              <a:t>DP’s job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54856" y="1950045"/>
            <a:ext cx="7138332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FLEX gets on base </a:t>
            </a:r>
          </a:p>
          <a:p>
            <a:r>
              <a:rPr lang="en-US" dirty="0">
                <a:solidFill>
                  <a:schemeClr val="tx1"/>
                </a:solidFill>
              </a:rPr>
              <a:t>Cooper cannot reenter </a:t>
            </a:r>
          </a:p>
          <a:p>
            <a:r>
              <a:rPr lang="en-US" dirty="0">
                <a:solidFill>
                  <a:schemeClr val="tx1"/>
                </a:solidFill>
              </a:rPr>
              <a:t>Any of the 4 substitutes are eligible to enter in the DP position</a:t>
            </a:r>
          </a:p>
          <a:p>
            <a:r>
              <a:rPr lang="en-US" dirty="0">
                <a:solidFill>
                  <a:schemeClr val="tx1"/>
                </a:solidFill>
              </a:rPr>
              <a:t>Coach says “Blue I want #10 to run for the FLEX”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VERY important that umpire gets clarity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Is #10 entering in the DP position and the FLEX is returning to playing defense only (Green is not leaving the game) 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Is #10 entering in the FLEX position playing offense and defense (Green leaves the game)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2731" y="525464"/>
            <a:ext cx="3558303" cy="5949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086DBA8-936F-4A82-8124-FD8CD87F1271}"/>
              </a:ext>
            </a:extLst>
          </p:cNvPr>
          <p:cNvSpPr>
            <a:spLocks/>
          </p:cNvSpPr>
          <p:nvPr/>
        </p:nvSpPr>
        <p:spPr bwMode="auto">
          <a:xfrm>
            <a:off x="10811982" y="3259770"/>
            <a:ext cx="361323" cy="1254125"/>
          </a:xfrm>
          <a:custGeom>
            <a:avLst/>
            <a:gdLst>
              <a:gd name="T0" fmla="*/ 2147483646 w 126"/>
              <a:gd name="T1" fmla="*/ 2147483646 h 288"/>
              <a:gd name="T2" fmla="*/ 2147483646 w 126"/>
              <a:gd name="T3" fmla="*/ 2147483646 h 288"/>
              <a:gd name="T4" fmla="*/ 2147483646 w 126"/>
              <a:gd name="T5" fmla="*/ 2147483646 h 288"/>
              <a:gd name="T6" fmla="*/ 2147483646 w 126"/>
              <a:gd name="T7" fmla="*/ 2147483646 h 288"/>
              <a:gd name="T8" fmla="*/ 0 w 126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288"/>
              <a:gd name="T17" fmla="*/ 126 w 12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288">
                <a:moveTo>
                  <a:pt x="48" y="288"/>
                </a:moveTo>
                <a:cubicBezTo>
                  <a:pt x="58" y="277"/>
                  <a:pt x="98" y="248"/>
                  <a:pt x="111" y="222"/>
                </a:cubicBezTo>
                <a:cubicBezTo>
                  <a:pt x="124" y="196"/>
                  <a:pt x="126" y="159"/>
                  <a:pt x="123" y="135"/>
                </a:cubicBezTo>
                <a:cubicBezTo>
                  <a:pt x="120" y="111"/>
                  <a:pt x="114" y="101"/>
                  <a:pt x="93" y="78"/>
                </a:cubicBezTo>
                <a:cubicBezTo>
                  <a:pt x="72" y="55"/>
                  <a:pt x="19" y="16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6E36AC29-8535-4181-BFBB-8955CC9AADCA}"/>
              </a:ext>
            </a:extLst>
          </p:cNvPr>
          <p:cNvSpPr>
            <a:spLocks/>
          </p:cNvSpPr>
          <p:nvPr/>
        </p:nvSpPr>
        <p:spPr bwMode="auto">
          <a:xfrm rot="1082045" flipV="1">
            <a:off x="9748081" y="3281597"/>
            <a:ext cx="783533" cy="100015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27" h="21876">
                <a:moveTo>
                  <a:pt x="0" y="0"/>
                </a:moveTo>
                <a:cubicBezTo>
                  <a:pt x="48975" y="26563"/>
                  <a:pt x="-4171" y="-2604"/>
                  <a:pt x="39627" y="21876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20">
            <a:extLst>
              <a:ext uri="{FF2B5EF4-FFF2-40B4-BE49-F238E27FC236}">
                <a16:creationId xmlns:a16="http://schemas.microsoft.com/office/drawing/2014/main" id="{E90B5744-CAAA-446A-9AA6-F1346FD0086C}"/>
              </a:ext>
            </a:extLst>
          </p:cNvPr>
          <p:cNvSpPr>
            <a:spLocks/>
          </p:cNvSpPr>
          <p:nvPr/>
        </p:nvSpPr>
        <p:spPr bwMode="auto">
          <a:xfrm rot="3020588" flipV="1">
            <a:off x="8476191" y="3253316"/>
            <a:ext cx="300130" cy="138112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8362730" y="5020145"/>
            <a:ext cx="3558303" cy="81868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4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CA7D-CE1E-477E-A515-EC60E62B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Understanding the DP/FLEX rule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ABCCFEB-262C-4707-9393-47F1189CA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3076" y="1989138"/>
            <a:ext cx="10885087" cy="4338637"/>
          </a:xfrm>
        </p:spPr>
        <p:txBody>
          <a:bodyPr/>
          <a:lstStyle/>
          <a:p>
            <a:pPr lvl="0"/>
            <a:r>
              <a:rPr lang="en-US" sz="3200" dirty="0">
                <a:solidFill>
                  <a:schemeClr val="tx1"/>
                </a:solidFill>
                <a:latin typeface="+mn-lt"/>
              </a:rPr>
              <a:t>DP/FLEX is often confusing to both coaches and umpires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This presentation steps through the DP/FLEX rules </a:t>
            </a:r>
            <a:endParaRPr lang="en-US" sz="2200" dirty="0">
              <a:solidFill>
                <a:schemeClr val="tx1"/>
              </a:solidFill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We will start at the beginning and step through the most questioned parts of the rule showing some common uses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+mn-lt"/>
              </a:rPr>
              <a:t>Each step builds on a previous step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D9D80-4CAC-4163-AB25-77D2EBBC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www.nfhs.org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with FLEX doing </a:t>
            </a:r>
            <a:br>
              <a:rPr lang="en-US" dirty="0"/>
            </a:br>
            <a:r>
              <a:rPr lang="en-US" dirty="0"/>
              <a:t>DP’s job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54856" y="1950045"/>
            <a:ext cx="7138332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Coach wants option 1 with #10 entering the DP position and the FLEX player going back to playing defense only</a:t>
            </a:r>
          </a:p>
          <a:p>
            <a:r>
              <a:rPr lang="en-US" dirty="0">
                <a:solidFill>
                  <a:schemeClr val="tx1"/>
                </a:solidFill>
              </a:rPr>
              <a:t>Show #10 Howell entering in the 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position in the lineup and arrow down to show FLEX going back to playing defense only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2731" y="525464"/>
            <a:ext cx="3558303" cy="5949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086DBA8-936F-4A82-8124-FD8CD87F1271}"/>
              </a:ext>
            </a:extLst>
          </p:cNvPr>
          <p:cNvSpPr>
            <a:spLocks/>
          </p:cNvSpPr>
          <p:nvPr/>
        </p:nvSpPr>
        <p:spPr bwMode="auto">
          <a:xfrm>
            <a:off x="10811982" y="3259770"/>
            <a:ext cx="361323" cy="1254125"/>
          </a:xfrm>
          <a:custGeom>
            <a:avLst/>
            <a:gdLst>
              <a:gd name="T0" fmla="*/ 2147483646 w 126"/>
              <a:gd name="T1" fmla="*/ 2147483646 h 288"/>
              <a:gd name="T2" fmla="*/ 2147483646 w 126"/>
              <a:gd name="T3" fmla="*/ 2147483646 h 288"/>
              <a:gd name="T4" fmla="*/ 2147483646 w 126"/>
              <a:gd name="T5" fmla="*/ 2147483646 h 288"/>
              <a:gd name="T6" fmla="*/ 2147483646 w 126"/>
              <a:gd name="T7" fmla="*/ 2147483646 h 288"/>
              <a:gd name="T8" fmla="*/ 0 w 126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288"/>
              <a:gd name="T17" fmla="*/ 126 w 12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288">
                <a:moveTo>
                  <a:pt x="48" y="288"/>
                </a:moveTo>
                <a:cubicBezTo>
                  <a:pt x="58" y="277"/>
                  <a:pt x="98" y="248"/>
                  <a:pt x="111" y="222"/>
                </a:cubicBezTo>
                <a:cubicBezTo>
                  <a:pt x="124" y="196"/>
                  <a:pt x="126" y="159"/>
                  <a:pt x="123" y="135"/>
                </a:cubicBezTo>
                <a:cubicBezTo>
                  <a:pt x="120" y="111"/>
                  <a:pt x="114" y="101"/>
                  <a:pt x="93" y="78"/>
                </a:cubicBezTo>
                <a:cubicBezTo>
                  <a:pt x="72" y="55"/>
                  <a:pt x="19" y="16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6E36AC29-8535-4181-BFBB-8955CC9AADCA}"/>
              </a:ext>
            </a:extLst>
          </p:cNvPr>
          <p:cNvSpPr>
            <a:spLocks/>
          </p:cNvSpPr>
          <p:nvPr/>
        </p:nvSpPr>
        <p:spPr bwMode="auto">
          <a:xfrm rot="1082045" flipV="1">
            <a:off x="9748081" y="3281597"/>
            <a:ext cx="783533" cy="100015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27" h="21876">
                <a:moveTo>
                  <a:pt x="0" y="0"/>
                </a:moveTo>
                <a:cubicBezTo>
                  <a:pt x="48975" y="26563"/>
                  <a:pt x="-4171" y="-2604"/>
                  <a:pt x="39627" y="21876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20">
            <a:extLst>
              <a:ext uri="{FF2B5EF4-FFF2-40B4-BE49-F238E27FC236}">
                <a16:creationId xmlns:a16="http://schemas.microsoft.com/office/drawing/2014/main" id="{E90B5744-CAAA-446A-9AA6-F1346FD0086C}"/>
              </a:ext>
            </a:extLst>
          </p:cNvPr>
          <p:cNvSpPr>
            <a:spLocks/>
          </p:cNvSpPr>
          <p:nvPr/>
        </p:nvSpPr>
        <p:spPr bwMode="auto">
          <a:xfrm rot="3020588" flipV="1">
            <a:off x="8476191" y="3253316"/>
            <a:ext cx="300130" cy="138112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E186A037-1675-4DCD-BA3A-AB9AAD39DE94}"/>
              </a:ext>
            </a:extLst>
          </p:cNvPr>
          <p:cNvSpPr>
            <a:spLocks/>
          </p:cNvSpPr>
          <p:nvPr/>
        </p:nvSpPr>
        <p:spPr bwMode="auto">
          <a:xfrm>
            <a:off x="10935744" y="3238452"/>
            <a:ext cx="361323" cy="1296759"/>
          </a:xfrm>
          <a:custGeom>
            <a:avLst/>
            <a:gdLst>
              <a:gd name="T0" fmla="*/ 2147483646 w 126"/>
              <a:gd name="T1" fmla="*/ 2147483646 h 288"/>
              <a:gd name="T2" fmla="*/ 2147483646 w 126"/>
              <a:gd name="T3" fmla="*/ 2147483646 h 288"/>
              <a:gd name="T4" fmla="*/ 2147483646 w 126"/>
              <a:gd name="T5" fmla="*/ 2147483646 h 288"/>
              <a:gd name="T6" fmla="*/ 2147483646 w 126"/>
              <a:gd name="T7" fmla="*/ 2147483646 h 288"/>
              <a:gd name="T8" fmla="*/ 0 w 126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288"/>
              <a:gd name="T17" fmla="*/ 126 w 12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288">
                <a:moveTo>
                  <a:pt x="48" y="288"/>
                </a:moveTo>
                <a:cubicBezTo>
                  <a:pt x="58" y="277"/>
                  <a:pt x="98" y="248"/>
                  <a:pt x="111" y="222"/>
                </a:cubicBezTo>
                <a:cubicBezTo>
                  <a:pt x="124" y="196"/>
                  <a:pt x="126" y="159"/>
                  <a:pt x="123" y="135"/>
                </a:cubicBezTo>
                <a:cubicBezTo>
                  <a:pt x="120" y="111"/>
                  <a:pt x="114" y="101"/>
                  <a:pt x="93" y="78"/>
                </a:cubicBezTo>
                <a:cubicBezTo>
                  <a:pt x="72" y="55"/>
                  <a:pt x="19" y="16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4F52875F-A058-498C-9938-831F89BF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209" y="3369262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4F52875F-A058-498C-9938-831F89BF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484" y="3361939"/>
            <a:ext cx="6479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Howell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9138543" y="3373467"/>
            <a:ext cx="1001304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8430288" y="3373467"/>
            <a:ext cx="391936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 rot="5400000">
            <a:off x="10543283" y="3694877"/>
            <a:ext cx="1384061" cy="319846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9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0B8BA-D2B6-B55A-91FF-794AC421D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EE1BF-D8DC-D367-F554-3A9B13EA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05" y="1083049"/>
            <a:ext cx="8200939" cy="21113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Step 6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DP Does Another Player’s Defensive Job</a:t>
            </a:r>
          </a:p>
        </p:txBody>
      </p:sp>
    </p:spTree>
    <p:extLst>
      <p:ext uri="{BB962C8B-B14F-4D97-AF65-F5344CB8AC3E}">
        <p14:creationId xmlns:p14="http://schemas.microsoft.com/office/powerpoint/2010/main" val="2070569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CA7D-CE1E-477E-A515-EC60E62B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6 Defensive job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ABCCFEB-262C-4707-9393-47F1189CA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4330" y="1556454"/>
            <a:ext cx="11224470" cy="4338637"/>
          </a:xfrm>
        </p:spPr>
        <p:txBody>
          <a:bodyPr/>
          <a:lstStyle/>
          <a:p>
            <a:r>
              <a:rPr lang="en-US" sz="2700" dirty="0">
                <a:solidFill>
                  <a:schemeClr val="tx1"/>
                </a:solidFill>
              </a:rPr>
              <a:t>Step 1 mentioned that most players have two “jobs”- playing offense and defense</a:t>
            </a:r>
          </a:p>
          <a:p>
            <a:r>
              <a:rPr lang="en-US" sz="2700" dirty="0">
                <a:solidFill>
                  <a:schemeClr val="tx1"/>
                </a:solidFill>
              </a:rPr>
              <a:t>Step 4 discussed the DP doing the FLEX’s job and the FLEX leaving the game</a:t>
            </a:r>
          </a:p>
          <a:p>
            <a:r>
              <a:rPr lang="en-US" sz="2700" dirty="0">
                <a:solidFill>
                  <a:schemeClr val="tx1"/>
                </a:solidFill>
              </a:rPr>
              <a:t>Instead of playing defense for the FLEX the DP could play defense for one of the other 8 batters in the lineup</a:t>
            </a:r>
          </a:p>
          <a:p>
            <a:pPr lvl="1"/>
            <a:r>
              <a:rPr lang="en-US" sz="2700" dirty="0">
                <a:solidFill>
                  <a:schemeClr val="tx1"/>
                </a:solidFill>
              </a:rPr>
              <a:t>In this case the other player still bats in their spot in the lineup and has not left the game(3-2-6e)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That player still has a “job” as they are still playing offense so they have not left the game</a:t>
            </a:r>
          </a:p>
          <a:p>
            <a:pPr lvl="1"/>
            <a:r>
              <a:rPr lang="en-US" sz="2700" dirty="0">
                <a:solidFill>
                  <a:schemeClr val="tx1"/>
                </a:solidFill>
              </a:rPr>
              <a:t>This allows the FLEX and DP to both play defense at the same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D9D80-4CAC-4163-AB25-77D2EBBC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41301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CA7D-CE1E-477E-A515-EC60E62B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would DP do someone else's defensive  job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ABCCFEB-262C-4707-9393-47F1189CA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401" y="1690688"/>
            <a:ext cx="10892399" cy="4436222"/>
          </a:xfrm>
        </p:spPr>
        <p:txBody>
          <a:bodyPr/>
          <a:lstStyle/>
          <a:p>
            <a:pPr lvl="0"/>
            <a:r>
              <a:rPr lang="en-US" sz="2500" dirty="0">
                <a:solidFill>
                  <a:schemeClr val="tx1"/>
                </a:solidFill>
              </a:rPr>
              <a:t>Two most common uses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A player is having a bad day and coach wants to talk with them to help regain their focus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A player gets a slight injury and needs treatment that is not able to be done in time to play defense but they do not want to remove them from the game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Ankle needs taped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Abrasion from slide needs bandaged </a:t>
            </a:r>
          </a:p>
          <a:p>
            <a:r>
              <a:rPr lang="en-US" sz="2500" dirty="0">
                <a:solidFill>
                  <a:schemeClr val="tx1"/>
                </a:solidFill>
              </a:rPr>
              <a:t>By definition this is not a substitute and does not have to be reported as no player is leaving the game 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It is good preventative umpiring to ask coaches to report when DP plays defense as it helps eliminate confusion if asked by the other team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D9D80-4CAC-4163-AB25-77D2EBBC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27844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Does Able’s Defensive job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55436" y="460756"/>
            <a:ext cx="3612728" cy="60152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84729" y="1937064"/>
            <a:ext cx="7052592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DP is doing two jobs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Batting in the 7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positon in the lineup and playing F4 on defense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Mark as F4 if desired to ensure there is not a question about unreported entry</a:t>
            </a:r>
          </a:p>
          <a:p>
            <a:r>
              <a:rPr lang="en-US" dirty="0">
                <a:solidFill>
                  <a:schemeClr val="tx1"/>
                </a:solidFill>
              </a:rPr>
              <a:t>Able will continue to bat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and has not left the game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They still have a job on offense so they have not left the game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4F52875F-A058-498C-9938-831F89BF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9683" y="3102053"/>
            <a:ext cx="260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E90B5744-CAAA-446A-9AA6-F1346FD0086C}"/>
              </a:ext>
            </a:extLst>
          </p:cNvPr>
          <p:cNvSpPr>
            <a:spLocks/>
          </p:cNvSpPr>
          <p:nvPr/>
        </p:nvSpPr>
        <p:spPr bwMode="auto">
          <a:xfrm flipV="1">
            <a:off x="11517969" y="1145733"/>
            <a:ext cx="300130" cy="138112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11018235" y="3123648"/>
            <a:ext cx="391936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F75F9-14A1-4B27-A074-34330128F16C}"/>
              </a:ext>
            </a:extLst>
          </p:cNvPr>
          <p:cNvSpPr/>
          <p:nvPr/>
        </p:nvSpPr>
        <p:spPr>
          <a:xfrm>
            <a:off x="11472066" y="1135024"/>
            <a:ext cx="391936" cy="2286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42613-4AFF-DF9D-22C6-C8631039E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18FB8-B7D9-E91C-2137-D4EE83E1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Summary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Do You Still Have A Job?</a:t>
            </a:r>
          </a:p>
        </p:txBody>
      </p:sp>
    </p:spTree>
    <p:extLst>
      <p:ext uri="{BB962C8B-B14F-4D97-AF65-F5344CB8AC3E}">
        <p14:creationId xmlns:p14="http://schemas.microsoft.com/office/powerpoint/2010/main" val="493015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CA7D-CE1E-477E-A515-EC60E62B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 you have a job?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ABCCFEB-262C-4707-9393-47F1189CA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2447" y="1567107"/>
            <a:ext cx="10885087" cy="4338637"/>
          </a:xfrm>
        </p:spPr>
        <p:txBody>
          <a:bodyPr>
            <a:normAutofit lnSpcReduction="10000"/>
          </a:bodyPr>
          <a:lstStyle/>
          <a:p>
            <a:r>
              <a:rPr lang="en-US" altLang="en-US" sz="2200" dirty="0">
                <a:solidFill>
                  <a:schemeClr val="tx1"/>
                </a:solidFill>
              </a:rPr>
              <a:t>If you do not have a job to do you have left the game</a:t>
            </a:r>
          </a:p>
          <a:p>
            <a:r>
              <a:rPr lang="en-US" altLang="en-US" sz="2200" dirty="0">
                <a:solidFill>
                  <a:schemeClr val="tx1"/>
                </a:solidFill>
              </a:rPr>
              <a:t>DP’s job is to play offense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If they continue to play offense they have not left the game</a:t>
            </a:r>
          </a:p>
          <a:p>
            <a:r>
              <a:rPr lang="en-US" altLang="en-US" sz="2200" dirty="0">
                <a:solidFill>
                  <a:schemeClr val="tx1"/>
                </a:solidFill>
              </a:rPr>
              <a:t>FLEX’s job is to play defense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If they continue to play defense they have not left the game</a:t>
            </a:r>
          </a:p>
          <a:p>
            <a:r>
              <a:rPr lang="en-US" altLang="en-US" sz="2200" dirty="0">
                <a:solidFill>
                  <a:schemeClr val="tx1"/>
                </a:solidFill>
              </a:rPr>
              <a:t>FLEX can play offense but only in the DP’s position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When this happens the DP lost their job so they have left the game</a:t>
            </a:r>
          </a:p>
          <a:p>
            <a:r>
              <a:rPr lang="en-US" altLang="en-US" sz="2200" dirty="0">
                <a:solidFill>
                  <a:schemeClr val="tx1"/>
                </a:solidFill>
              </a:rPr>
              <a:t>DP can also play defense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If they play defense for the FLEX the FLEX has left the game (they have no job)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If they play defense for one of the other 8 batters in the lineup that player still has an offensive job to do and has not left the game</a:t>
            </a:r>
          </a:p>
          <a:p>
            <a:r>
              <a:rPr lang="en-US" altLang="en-US" sz="2200" dirty="0">
                <a:solidFill>
                  <a:schemeClr val="tx1"/>
                </a:solidFill>
              </a:rPr>
              <a:t>Positions (jobs) are available for the entire game (jobs can be filled by others)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D9D80-4CAC-4163-AB25-77D2EBBC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5463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F2E42-E02B-4D87-BDE4-6237AAC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Easy reminders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AA062-71BD-4DCF-BA4B-9702A980537B}"/>
              </a:ext>
            </a:extLst>
          </p:cNvPr>
          <p:cNvSpPr/>
          <p:nvPr/>
        </p:nvSpPr>
        <p:spPr>
          <a:xfrm>
            <a:off x="1371600" y="1885644"/>
            <a:ext cx="102755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The DP </a:t>
            </a:r>
            <a:r>
              <a:rPr lang="en-US" altLang="en-US" sz="32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can never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be on defense only: </a:t>
            </a:r>
          </a:p>
          <a:p>
            <a:pPr marL="1028700" lvl="1" indent="-460375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If they don’t play offense (</a:t>
            </a:r>
            <a:r>
              <a:rPr lang="en-US" altLang="en-US" sz="3200" dirty="0">
                <a:cs typeface="Times New Roman" panose="02020603050405020304" pitchFamily="18" charset="0"/>
              </a:rPr>
              <a:t>Their job is to play offense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 they have left the game</a:t>
            </a:r>
          </a:p>
          <a:p>
            <a:pPr marL="1028700" lvl="1" indent="-460375" eaLnBrk="1" hangingPunct="1"/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  <a:p>
            <a:pPr marL="519113" indent="-519113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The FLEX </a:t>
            </a:r>
            <a:r>
              <a:rPr lang="en-US" altLang="en-US" sz="32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can never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be on offense only: </a:t>
            </a:r>
          </a:p>
          <a:p>
            <a:pPr marL="1028700" lvl="1" indent="-460375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If they don’t play defense (Their job is to play defense) they have left the game</a:t>
            </a:r>
          </a:p>
        </p:txBody>
      </p:sp>
    </p:spTree>
    <p:extLst>
      <p:ext uri="{BB962C8B-B14F-4D97-AF65-F5344CB8AC3E}">
        <p14:creationId xmlns:p14="http://schemas.microsoft.com/office/powerpoint/2010/main" val="125143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F2E42-E02B-4D87-BDE4-6237AAC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Easy reminders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AA062-71BD-4DCF-BA4B-9702A980537B}"/>
              </a:ext>
            </a:extLst>
          </p:cNvPr>
          <p:cNvSpPr/>
          <p:nvPr/>
        </p:nvSpPr>
        <p:spPr>
          <a:xfrm>
            <a:off x="1223010" y="1885644"/>
            <a:ext cx="106070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The DP and the FLEX </a:t>
            </a:r>
            <a:r>
              <a:rPr lang="en-US" altLang="en-US" sz="32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can never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be on offense at the same time:</a:t>
            </a:r>
          </a:p>
          <a:p>
            <a:pPr marL="1028700" lvl="1" indent="-460375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They are tied together and only one player can play offense in their (DP’s) position in the lineup </a:t>
            </a:r>
          </a:p>
          <a:p>
            <a:pPr marL="568325" lvl="1" eaLnBrk="1" hangingPunct="1"/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The DP and the FLEX </a:t>
            </a:r>
            <a:r>
              <a:rPr lang="en-US" altLang="en-US" sz="32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play defense at the same time;  </a:t>
            </a:r>
          </a:p>
          <a:p>
            <a:pPr marL="1028700" lvl="1" indent="-460375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FLEX can keep using their mitt and the DP can use someone else's</a:t>
            </a:r>
          </a:p>
        </p:txBody>
      </p:sp>
    </p:spTree>
    <p:extLst>
      <p:ext uri="{BB962C8B-B14F-4D97-AF65-F5344CB8AC3E}">
        <p14:creationId xmlns:p14="http://schemas.microsoft.com/office/powerpoint/2010/main" val="6895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F2E42-E02B-4D87-BDE4-6237AAC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AA062-71BD-4DCF-BA4B-9702A980537B}"/>
              </a:ext>
            </a:extLst>
          </p:cNvPr>
          <p:cNvSpPr/>
          <p:nvPr/>
        </p:nvSpPr>
        <p:spPr>
          <a:xfrm>
            <a:off x="1720487" y="2077526"/>
            <a:ext cx="9372599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000" b="1" dirty="0">
                <a:latin typeface="+mn-lt"/>
              </a:rPr>
              <a:t>DP/FLEX RULE 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4000" b="1" dirty="0">
              <a:latin typeface="+mn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4000" b="1" dirty="0">
                <a:latin typeface="+mn-lt"/>
              </a:rPr>
              <a:t>SAMPLE EXERCISES</a:t>
            </a:r>
          </a:p>
          <a:p>
            <a:pPr>
              <a:buFont typeface="Wingdings" pitchFamily="2" charset="2"/>
              <a:buNone/>
              <a:defRPr/>
            </a:pPr>
            <a:endParaRPr lang="en-US" sz="1050" dirty="0"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endParaRPr lang="en-US" sz="1050" dirty="0"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endParaRPr lang="en-US" sz="1050" dirty="0"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05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FD16B0-6669-21B2-4767-A346BD34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Step 1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Know Your Job</a:t>
            </a:r>
          </a:p>
        </p:txBody>
      </p:sp>
    </p:spTree>
    <p:extLst>
      <p:ext uri="{BB962C8B-B14F-4D97-AF65-F5344CB8AC3E}">
        <p14:creationId xmlns:p14="http://schemas.microsoft.com/office/powerpoint/2010/main" val="3726056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40B5437-90D3-4EA9-91B8-51F7B50BB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cs typeface="Times New Roman" panose="02020603050405020304" pitchFamily="18" charset="0"/>
              </a:rPr>
              <a:t>SAMPLE LINEUP CARD</a:t>
            </a:r>
            <a:br>
              <a:rPr lang="en-US" altLang="en-US" sz="4000">
                <a:cs typeface="Times New Roman" panose="02020603050405020304" pitchFamily="18" charset="0"/>
              </a:rPr>
            </a:br>
            <a:endParaRPr lang="en-US" altLang="en-US" sz="4000">
              <a:cs typeface="Times New Roman" panose="02020603050405020304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2873FF2-4103-485A-A8EA-43CDB4C706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5908" y="2160395"/>
            <a:ext cx="4956174" cy="5176838"/>
          </a:xfrm>
        </p:spPr>
        <p:txBody>
          <a:bodyPr/>
          <a:lstStyle/>
          <a:p>
            <a:pPr indent="0">
              <a:lnSpc>
                <a:spcPct val="90000"/>
              </a:lnSpc>
              <a:buNone/>
            </a:pPr>
            <a:r>
              <a:rPr lang="en-US" altLang="en-US" sz="4400" dirty="0">
                <a:solidFill>
                  <a:schemeClr val="tx1"/>
                </a:solidFill>
                <a:cs typeface="Times New Roman" panose="02020603050405020304" pitchFamily="18" charset="0"/>
              </a:rPr>
              <a:t>All samples will use this lineup card and progress through a series of substitutions</a:t>
            </a:r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FA4C9983-0A43-47A5-858A-6A88F327C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417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36869" name="Picture 9">
            <a:extLst>
              <a:ext uri="{FF2B5EF4-FFF2-40B4-BE49-F238E27FC236}">
                <a16:creationId xmlns:a16="http://schemas.microsoft.com/office/drawing/2014/main" id="{960D0229-898D-415E-8E7C-6809571D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517" y="417513"/>
            <a:ext cx="3720441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757274-B1B5-494D-8ECD-04AF62FC0EE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78606" y="2008166"/>
            <a:ext cx="1278383" cy="70990"/>
          </a:xfrm>
          <a:prstGeom prst="rect">
            <a:avLst/>
          </a:prstGeom>
        </p:spPr>
      </p:pic>
      <p:pic>
        <p:nvPicPr>
          <p:cNvPr id="8" name="Picture 7" descr="A picture containing baseball, game, cup&#10;&#10;Description automatically generated">
            <a:extLst>
              <a:ext uri="{FF2B5EF4-FFF2-40B4-BE49-F238E27FC236}">
                <a16:creationId xmlns:a16="http://schemas.microsoft.com/office/drawing/2014/main" id="{9AE7BBDF-AA31-4E7A-AC43-159DCCD9D3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53" y="4334510"/>
            <a:ext cx="317373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0922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F2E42-E02B-4D87-BDE4-6237AAC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Sample exercise #1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AA062-71BD-4DCF-BA4B-9702A980537B}"/>
              </a:ext>
            </a:extLst>
          </p:cNvPr>
          <p:cNvSpPr/>
          <p:nvPr/>
        </p:nvSpPr>
        <p:spPr>
          <a:xfrm>
            <a:off x="1720487" y="2077526"/>
            <a:ext cx="93725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Jones (DP) bats and gets on base safely</a:t>
            </a:r>
          </a:p>
          <a:p>
            <a:endParaRPr lang="en-US" altLang="en-US" sz="1000" dirty="0">
              <a:latin typeface="+mn-lt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The offensive coach asks for time to make a change</a:t>
            </a:r>
          </a:p>
          <a:p>
            <a:endParaRPr lang="en-US" altLang="en-US" sz="1000" dirty="0">
              <a:latin typeface="+mn-lt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“Green will run for Jones"</a:t>
            </a:r>
          </a:p>
        </p:txBody>
      </p:sp>
    </p:spTree>
    <p:extLst>
      <p:ext uri="{BB962C8B-B14F-4D97-AF65-F5344CB8AC3E}">
        <p14:creationId xmlns:p14="http://schemas.microsoft.com/office/powerpoint/2010/main" val="2313173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>
            <a:extLst>
              <a:ext uri="{FF2B5EF4-FFF2-40B4-BE49-F238E27FC236}">
                <a16:creationId xmlns:a16="http://schemas.microsoft.com/office/drawing/2014/main" id="{A30E32AB-D482-4E7F-B89D-3B01F65E6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44" y="418294"/>
            <a:ext cx="3707606" cy="611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>
            <a:extLst>
              <a:ext uri="{FF2B5EF4-FFF2-40B4-BE49-F238E27FC236}">
                <a16:creationId xmlns:a16="http://schemas.microsoft.com/office/drawing/2014/main" id="{57DED495-B608-410E-9925-E5115C793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cs typeface="Times New Roman" panose="02020603050405020304" pitchFamily="18" charset="0"/>
              </a:rPr>
              <a:t>SAMPLE EXERCISE #1</a:t>
            </a:r>
            <a:br>
              <a:rPr lang="en-US" altLang="en-US" sz="4000">
                <a:cs typeface="Times New Roman" panose="02020603050405020304" pitchFamily="18" charset="0"/>
              </a:rPr>
            </a:br>
            <a:endParaRPr lang="en-US" altLang="en-US" sz="4000">
              <a:cs typeface="Times New Roman" panose="02020603050405020304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D0193BD-B6A8-4E95-9638-B47380CA02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7971" y="2143125"/>
            <a:ext cx="3736975" cy="5176838"/>
          </a:xfrm>
        </p:spPr>
        <p:txBody>
          <a:bodyPr/>
          <a:lstStyle/>
          <a:p>
            <a:pPr indent="0">
              <a:buNone/>
            </a:pPr>
            <a:r>
              <a:rPr lang="en-US" altLang="en-US" sz="4800" dirty="0">
                <a:solidFill>
                  <a:schemeClr val="tx1"/>
                </a:solidFill>
                <a:cs typeface="Times New Roman" panose="02020603050405020304" pitchFamily="18" charset="0"/>
              </a:rPr>
              <a:t>Green (FLEX) running for Jones (DP)</a:t>
            </a:r>
          </a:p>
        </p:txBody>
      </p:sp>
      <p:sp>
        <p:nvSpPr>
          <p:cNvPr id="40965" name="Text Box 6">
            <a:extLst>
              <a:ext uri="{FF2B5EF4-FFF2-40B4-BE49-F238E27FC236}">
                <a16:creationId xmlns:a16="http://schemas.microsoft.com/office/drawing/2014/main" id="{56403FDC-F1A6-48CF-AD19-04DFE2FB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56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986B301-081C-4F94-B0A8-692A8BF32C02}"/>
              </a:ext>
            </a:extLst>
          </p:cNvPr>
          <p:cNvSpPr>
            <a:spLocks/>
          </p:cNvSpPr>
          <p:nvPr/>
        </p:nvSpPr>
        <p:spPr bwMode="auto">
          <a:xfrm>
            <a:off x="10010750" y="2033583"/>
            <a:ext cx="300131" cy="2473329"/>
          </a:xfrm>
          <a:custGeom>
            <a:avLst/>
            <a:gdLst>
              <a:gd name="T0" fmla="*/ 2147483646 w 126"/>
              <a:gd name="T1" fmla="*/ 2147483646 h 288"/>
              <a:gd name="T2" fmla="*/ 2147483646 w 126"/>
              <a:gd name="T3" fmla="*/ 2147483646 h 288"/>
              <a:gd name="T4" fmla="*/ 2147483646 w 126"/>
              <a:gd name="T5" fmla="*/ 2147483646 h 288"/>
              <a:gd name="T6" fmla="*/ 2147483646 w 126"/>
              <a:gd name="T7" fmla="*/ 2147483646 h 288"/>
              <a:gd name="T8" fmla="*/ 0 w 126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288"/>
              <a:gd name="T17" fmla="*/ 126 w 12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288">
                <a:moveTo>
                  <a:pt x="48" y="288"/>
                </a:moveTo>
                <a:cubicBezTo>
                  <a:pt x="58" y="277"/>
                  <a:pt x="98" y="248"/>
                  <a:pt x="111" y="222"/>
                </a:cubicBezTo>
                <a:cubicBezTo>
                  <a:pt x="124" y="196"/>
                  <a:pt x="126" y="159"/>
                  <a:pt x="123" y="135"/>
                </a:cubicBezTo>
                <a:cubicBezTo>
                  <a:pt x="120" y="111"/>
                  <a:pt x="114" y="101"/>
                  <a:pt x="93" y="78"/>
                </a:cubicBezTo>
                <a:cubicBezTo>
                  <a:pt x="72" y="55"/>
                  <a:pt x="19" y="16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20">
            <a:extLst>
              <a:ext uri="{FF2B5EF4-FFF2-40B4-BE49-F238E27FC236}">
                <a16:creationId xmlns:a16="http://schemas.microsoft.com/office/drawing/2014/main" id="{1A700260-76A0-4884-856F-33962A298A68}"/>
              </a:ext>
            </a:extLst>
          </p:cNvPr>
          <p:cNvSpPr>
            <a:spLocks/>
          </p:cNvSpPr>
          <p:nvPr/>
        </p:nvSpPr>
        <p:spPr bwMode="auto">
          <a:xfrm flipV="1">
            <a:off x="7910421" y="1970253"/>
            <a:ext cx="300130" cy="138112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48E9617F-9DB3-4867-8267-40DA821F0947}"/>
              </a:ext>
            </a:extLst>
          </p:cNvPr>
          <p:cNvSpPr>
            <a:spLocks/>
          </p:cNvSpPr>
          <p:nvPr/>
        </p:nvSpPr>
        <p:spPr bwMode="auto">
          <a:xfrm flipV="1">
            <a:off x="9170067" y="1987547"/>
            <a:ext cx="783533" cy="100015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27" h="21876">
                <a:moveTo>
                  <a:pt x="0" y="0"/>
                </a:moveTo>
                <a:cubicBezTo>
                  <a:pt x="48975" y="26563"/>
                  <a:pt x="-4171" y="-2604"/>
                  <a:pt x="39627" y="21876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56C928-B371-4F33-B21C-9F1833D5EB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8302" y="2037375"/>
            <a:ext cx="1278383" cy="70990"/>
          </a:xfrm>
          <a:prstGeom prst="rect">
            <a:avLst/>
          </a:prstGeom>
        </p:spPr>
      </p:pic>
      <p:pic>
        <p:nvPicPr>
          <p:cNvPr id="14" name="Picture 13" descr="A picture containing baseball, game, cup&#10;&#10;Description automatically generated">
            <a:extLst>
              <a:ext uri="{FF2B5EF4-FFF2-40B4-BE49-F238E27FC236}">
                <a16:creationId xmlns:a16="http://schemas.microsoft.com/office/drawing/2014/main" id="{F378465F-9FF3-441D-AA92-A0DA88B466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53" y="4334510"/>
            <a:ext cx="317373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340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33333E-6 -3.33333E-6 L -0.03308 0.35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F2E42-E02B-4D87-BDE4-6237AAC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Sample exercise #1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AA062-71BD-4DCF-BA4B-9702A980537B}"/>
              </a:ext>
            </a:extLst>
          </p:cNvPr>
          <p:cNvSpPr/>
          <p:nvPr/>
        </p:nvSpPr>
        <p:spPr>
          <a:xfrm>
            <a:off x="1720487" y="2077526"/>
            <a:ext cx="93725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Note – </a:t>
            </a:r>
          </a:p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Jones has left the game (no longer playing offense), they still have one reentry.  Green is now playing offense and defense.</a:t>
            </a:r>
          </a:p>
        </p:txBody>
      </p:sp>
    </p:spTree>
    <p:extLst>
      <p:ext uri="{BB962C8B-B14F-4D97-AF65-F5344CB8AC3E}">
        <p14:creationId xmlns:p14="http://schemas.microsoft.com/office/powerpoint/2010/main" val="907895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F2E42-E02B-4D87-BDE4-6237AAC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Sample exercise #2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AA062-71BD-4DCF-BA4B-9702A980537B}"/>
              </a:ext>
            </a:extLst>
          </p:cNvPr>
          <p:cNvSpPr/>
          <p:nvPr/>
        </p:nvSpPr>
        <p:spPr>
          <a:xfrm>
            <a:off x="1668026" y="2164024"/>
            <a:ext cx="9857433" cy="314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4000" dirty="0">
                <a:latin typeface="+mn-lt"/>
                <a:cs typeface="Times New Roman" panose="02020603050405020304" pitchFamily="18" charset="0"/>
              </a:rPr>
              <a:t>Two innings later, Green singles to left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1000" dirty="0">
              <a:latin typeface="+mn-lt"/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4000" dirty="0">
                <a:latin typeface="+mn-lt"/>
                <a:cs typeface="Times New Roman" panose="02020603050405020304" pitchFamily="18" charset="0"/>
              </a:rPr>
              <a:t>The offensive coach asks for time to make a change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1050" dirty="0">
              <a:latin typeface="+mn-lt"/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4000" dirty="0">
                <a:latin typeface="+mn-lt"/>
                <a:cs typeface="Times New Roman" panose="02020603050405020304" pitchFamily="18" charset="0"/>
              </a:rPr>
              <a:t>"Smith is running for Green and Green will still be playing right field”</a:t>
            </a:r>
          </a:p>
        </p:txBody>
      </p:sp>
    </p:spTree>
    <p:extLst>
      <p:ext uri="{BB962C8B-B14F-4D97-AF65-F5344CB8AC3E}">
        <p14:creationId xmlns:p14="http://schemas.microsoft.com/office/powerpoint/2010/main" val="27938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F2E42-E02B-4D87-BDE4-6237AAC8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63" y="-12644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/>
              <a:t>Sample exercise #2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AA062-71BD-4DCF-BA4B-9702A980537B}"/>
              </a:ext>
            </a:extLst>
          </p:cNvPr>
          <p:cNvSpPr/>
          <p:nvPr/>
        </p:nvSpPr>
        <p:spPr>
          <a:xfrm>
            <a:off x="337957" y="782121"/>
            <a:ext cx="986387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Note –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This substitution is critical for the umpire to ensure they understand what the coach is requesting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Coach says “Smith is running for Green” at this point there are two options: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Smith is substituting for Green and is the new FLEX playing offense in the DP’s position in the lineup. Change is made and recorded in the 10</a:t>
            </a:r>
            <a:r>
              <a:rPr lang="en-US" altLang="en-US" sz="2600" baseline="30000" dirty="0">
                <a:latin typeface="+mn-lt"/>
                <a:cs typeface="Times New Roman" panose="02020603050405020304" pitchFamily="18" charset="0"/>
              </a:rPr>
              <a:t>th</a:t>
            </a: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 position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Smith is substituting for Jones and is the new DP, Green is going back to playing defense only.  Change is made and recorded in the 4</a:t>
            </a:r>
            <a:r>
              <a:rPr lang="en-US" altLang="en-US" sz="2600" baseline="30000" dirty="0">
                <a:latin typeface="+mn-lt"/>
                <a:cs typeface="Times New Roman" panose="02020603050405020304" pitchFamily="18" charset="0"/>
              </a:rPr>
              <a:t>th</a:t>
            </a: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 position.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By actively listening and understanding the second part of the coach's statement “Green will still be playing right field” we know the coach wants option 2. 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en-US" sz="26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57DED495-B608-410E-9925-E5115C793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altLang="en-US" sz="4000" dirty="0">
                <a:cs typeface="Times New Roman" panose="02020603050405020304" pitchFamily="18" charset="0"/>
              </a:rPr>
            </a:br>
            <a:r>
              <a:rPr lang="en-US" altLang="en-US" sz="4000" dirty="0">
                <a:cs typeface="Times New Roman" panose="02020603050405020304" pitchFamily="18" charset="0"/>
              </a:rPr>
              <a:t>SAMPLE EXERCISE #2</a:t>
            </a:r>
            <a:br>
              <a:rPr lang="en-US" altLang="en-US" sz="4000" dirty="0">
                <a:cs typeface="Times New Roman" panose="02020603050405020304" pitchFamily="18" charset="0"/>
              </a:rPr>
            </a:br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40965" name="Text Box 6">
            <a:extLst>
              <a:ext uri="{FF2B5EF4-FFF2-40B4-BE49-F238E27FC236}">
                <a16:creationId xmlns:a16="http://schemas.microsoft.com/office/drawing/2014/main" id="{56403FDC-F1A6-48CF-AD19-04DFE2FB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56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BF814-88E5-4CA2-8842-105424DB6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150" y="442912"/>
            <a:ext cx="3657600" cy="6086475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DC59471C-66AC-463E-930F-AC2BD395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844" y="1944391"/>
            <a:ext cx="5152327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cs typeface="Times New Roman" panose="02020603050405020304" pitchFamily="18" charset="0"/>
              </a:rPr>
              <a:t>Smith (sub) running for Green (FLEX) is recorded as a sub for Jones and becomes the new DP 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endParaRPr lang="en-US" altLang="en-US" sz="3600" dirty="0">
              <a:cs typeface="Times New Roman" panose="02020603050405020304" pitchFamily="18" charset="0"/>
            </a:endParaRP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cs typeface="Times New Roman" panose="02020603050405020304" pitchFamily="18" charset="0"/>
              </a:rPr>
              <a:t>Green remains in the game playing right field only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E7093F44-503E-4C9B-8250-56B9456E4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7326" y="2096854"/>
            <a:ext cx="554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t>Smith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BC3CE9FB-75D3-486E-9AF7-7E9540EA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800" y="2096854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" panose="02020603050405020304" pitchFamily="18" charset="0"/>
              </a:rPr>
              <a:t>6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57581873-31B3-4F56-86CC-98D92DFF5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3593" y="2096854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" panose="02020603050405020304" pitchFamily="18" charset="0"/>
              </a:rPr>
              <a:t>DP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18577DE-8631-4281-B517-04B5A32D9BE0}"/>
              </a:ext>
            </a:extLst>
          </p:cNvPr>
          <p:cNvSpPr>
            <a:spLocks/>
          </p:cNvSpPr>
          <p:nvPr/>
        </p:nvSpPr>
        <p:spPr bwMode="auto">
          <a:xfrm>
            <a:off x="10201199" y="2019719"/>
            <a:ext cx="261938" cy="2502039"/>
          </a:xfrm>
          <a:custGeom>
            <a:avLst/>
            <a:gdLst>
              <a:gd name="T0" fmla="*/ 2147483646 w 126"/>
              <a:gd name="T1" fmla="*/ 2147483646 h 288"/>
              <a:gd name="T2" fmla="*/ 2147483646 w 126"/>
              <a:gd name="T3" fmla="*/ 2147483646 h 288"/>
              <a:gd name="T4" fmla="*/ 2147483646 w 126"/>
              <a:gd name="T5" fmla="*/ 2147483646 h 288"/>
              <a:gd name="T6" fmla="*/ 2147483646 w 126"/>
              <a:gd name="T7" fmla="*/ 2147483646 h 288"/>
              <a:gd name="T8" fmla="*/ 0 w 126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288"/>
              <a:gd name="T17" fmla="*/ 126 w 12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288">
                <a:moveTo>
                  <a:pt x="48" y="288"/>
                </a:moveTo>
                <a:cubicBezTo>
                  <a:pt x="58" y="277"/>
                  <a:pt x="98" y="248"/>
                  <a:pt x="111" y="222"/>
                </a:cubicBezTo>
                <a:cubicBezTo>
                  <a:pt x="124" y="196"/>
                  <a:pt x="126" y="159"/>
                  <a:pt x="123" y="135"/>
                </a:cubicBezTo>
                <a:cubicBezTo>
                  <a:pt x="120" y="111"/>
                  <a:pt x="114" y="101"/>
                  <a:pt x="93" y="78"/>
                </a:cubicBezTo>
                <a:cubicBezTo>
                  <a:pt x="72" y="55"/>
                  <a:pt x="19" y="16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759A0630-B742-4366-8F57-F62DAB1B0836}"/>
              </a:ext>
            </a:extLst>
          </p:cNvPr>
          <p:cNvSpPr>
            <a:spLocks/>
          </p:cNvSpPr>
          <p:nvPr/>
        </p:nvSpPr>
        <p:spPr bwMode="auto">
          <a:xfrm>
            <a:off x="7935800" y="5580203"/>
            <a:ext cx="2057400" cy="46037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7" h="1">
                <a:moveTo>
                  <a:pt x="0" y="0"/>
                </a:moveTo>
                <a:lnTo>
                  <a:pt x="387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882201-64B5-4863-81B5-1E8B8E62A8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49659" y="4485705"/>
            <a:ext cx="1278383" cy="70990"/>
          </a:xfrm>
          <a:prstGeom prst="rect">
            <a:avLst/>
          </a:prstGeom>
        </p:spPr>
      </p:pic>
      <p:pic>
        <p:nvPicPr>
          <p:cNvPr id="22" name="Picture 21" descr="A picture containing baseball, game, cup&#10;&#10;Description automatically generated">
            <a:extLst>
              <a:ext uri="{FF2B5EF4-FFF2-40B4-BE49-F238E27FC236}">
                <a16:creationId xmlns:a16="http://schemas.microsoft.com/office/drawing/2014/main" id="{F206EDF6-3F87-4A5C-B2FB-638B7784C1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53" y="4334510"/>
            <a:ext cx="317373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4449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03515 -0.343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utoUpdateAnimBg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F2E42-E02B-4D87-BDE4-6237AAC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Sample exercise #2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088F53B-36E3-4473-AB0B-3D0694390C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0888" y="1843907"/>
            <a:ext cx="10405731" cy="5176838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Note – </a:t>
            </a:r>
          </a:p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Since Green will continue to play defense, Smith enters the game for the first time as the new DP</a:t>
            </a:r>
          </a:p>
          <a:p>
            <a:pPr>
              <a:spcBef>
                <a:spcPct val="0"/>
              </a:spcBef>
            </a:pPr>
            <a:endParaRPr lang="en-US" altLang="en-US" sz="1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Since Green (FLEX) is still playing defense they have NOT left the game (never quit doing their job using their mitt)</a:t>
            </a:r>
          </a:p>
        </p:txBody>
      </p:sp>
    </p:spTree>
    <p:extLst>
      <p:ext uri="{BB962C8B-B14F-4D97-AF65-F5344CB8AC3E}">
        <p14:creationId xmlns:p14="http://schemas.microsoft.com/office/powerpoint/2010/main" val="48046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F2E42-E02B-4D87-BDE4-6237AAC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Sample exercise #3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AA062-71BD-4DCF-BA4B-9702A980537B}"/>
              </a:ext>
            </a:extLst>
          </p:cNvPr>
          <p:cNvSpPr/>
          <p:nvPr/>
        </p:nvSpPr>
        <p:spPr>
          <a:xfrm>
            <a:off x="1720487" y="2077526"/>
            <a:ext cx="937259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en-US" sz="4000" dirty="0">
                <a:latin typeface="+mn-lt"/>
                <a:cs typeface="Times New Roman" panose="02020603050405020304" pitchFamily="18" charset="0"/>
              </a:rPr>
              <a:t>In the 4</a:t>
            </a:r>
            <a:r>
              <a:rPr lang="en-US" altLang="en-US" sz="4000" baseline="30000" dirty="0">
                <a:latin typeface="+mn-lt"/>
                <a:cs typeface="Times New Roman" panose="02020603050405020304" pitchFamily="18" charset="0"/>
              </a:rPr>
              <a:t>th</a:t>
            </a:r>
            <a:r>
              <a:rPr lang="en-US" altLang="en-US" sz="4000" dirty="0">
                <a:latin typeface="+mn-lt"/>
                <a:cs typeface="Times New Roman" panose="02020603050405020304" pitchFamily="18" charset="0"/>
              </a:rPr>
              <a:t> inning, the offensive coach asks for time to make another change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altLang="en-US" sz="4000" dirty="0">
              <a:latin typeface="+mn-lt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en-US" sz="4000" dirty="0">
                <a:latin typeface="+mn-lt"/>
                <a:cs typeface="Times New Roman" panose="02020603050405020304" pitchFamily="18" charset="0"/>
              </a:rPr>
              <a:t>“Jones to reenter and bat for Smith”</a:t>
            </a:r>
          </a:p>
          <a:p>
            <a:pPr marL="339725" indent="-339725">
              <a:buFontTx/>
              <a:buNone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40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57DED495-B608-410E-9925-E5115C793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altLang="en-US" sz="4000" dirty="0">
                <a:cs typeface="Times New Roman" panose="02020603050405020304" pitchFamily="18" charset="0"/>
              </a:rPr>
            </a:br>
            <a:r>
              <a:rPr lang="en-US" altLang="en-US" sz="4000" dirty="0">
                <a:cs typeface="Times New Roman" panose="02020603050405020304" pitchFamily="18" charset="0"/>
              </a:rPr>
              <a:t>SAMPLE EXERCISE #3</a:t>
            </a:r>
            <a:br>
              <a:rPr lang="en-US" altLang="en-US" sz="4000" dirty="0">
                <a:cs typeface="Times New Roman" panose="02020603050405020304" pitchFamily="18" charset="0"/>
              </a:rPr>
            </a:br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40965" name="Text Box 6">
            <a:extLst>
              <a:ext uri="{FF2B5EF4-FFF2-40B4-BE49-F238E27FC236}">
                <a16:creationId xmlns:a16="http://schemas.microsoft.com/office/drawing/2014/main" id="{56403FDC-F1A6-48CF-AD19-04DFE2FB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56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BF814-88E5-4CA2-8842-105424DB6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150" y="442912"/>
            <a:ext cx="3657600" cy="6086475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DC59471C-66AC-463E-930F-AC2BD395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601" y="2976126"/>
            <a:ext cx="5152327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Jones (starting DP) reenters for Smith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endParaRPr lang="en-US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E7093F44-503E-4C9B-8250-56B9456E4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7326" y="2096854"/>
            <a:ext cx="554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t>Smith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BC3CE9FB-75D3-486E-9AF7-7E9540EA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800" y="2096854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" panose="02020603050405020304" pitchFamily="18" charset="0"/>
              </a:rPr>
              <a:t>6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57581873-31B3-4F56-86CC-98D92DFF5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3593" y="2096854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" panose="02020603050405020304" pitchFamily="18" charset="0"/>
              </a:rPr>
              <a:t>DP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18577DE-8631-4281-B517-04B5A32D9BE0}"/>
              </a:ext>
            </a:extLst>
          </p:cNvPr>
          <p:cNvSpPr>
            <a:spLocks/>
          </p:cNvSpPr>
          <p:nvPr/>
        </p:nvSpPr>
        <p:spPr bwMode="auto">
          <a:xfrm>
            <a:off x="10201199" y="2019719"/>
            <a:ext cx="261938" cy="2502039"/>
          </a:xfrm>
          <a:custGeom>
            <a:avLst/>
            <a:gdLst>
              <a:gd name="T0" fmla="*/ 2147483646 w 126"/>
              <a:gd name="T1" fmla="*/ 2147483646 h 288"/>
              <a:gd name="T2" fmla="*/ 2147483646 w 126"/>
              <a:gd name="T3" fmla="*/ 2147483646 h 288"/>
              <a:gd name="T4" fmla="*/ 2147483646 w 126"/>
              <a:gd name="T5" fmla="*/ 2147483646 h 288"/>
              <a:gd name="T6" fmla="*/ 2147483646 w 126"/>
              <a:gd name="T7" fmla="*/ 2147483646 h 288"/>
              <a:gd name="T8" fmla="*/ 0 w 126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288"/>
              <a:gd name="T17" fmla="*/ 126 w 12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288">
                <a:moveTo>
                  <a:pt x="48" y="288"/>
                </a:moveTo>
                <a:cubicBezTo>
                  <a:pt x="58" y="277"/>
                  <a:pt x="98" y="248"/>
                  <a:pt x="111" y="222"/>
                </a:cubicBezTo>
                <a:cubicBezTo>
                  <a:pt x="124" y="196"/>
                  <a:pt x="126" y="159"/>
                  <a:pt x="123" y="135"/>
                </a:cubicBezTo>
                <a:cubicBezTo>
                  <a:pt x="120" y="111"/>
                  <a:pt x="114" y="101"/>
                  <a:pt x="93" y="78"/>
                </a:cubicBezTo>
                <a:cubicBezTo>
                  <a:pt x="72" y="55"/>
                  <a:pt x="19" y="16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759A0630-B742-4366-8F57-F62DAB1B0836}"/>
              </a:ext>
            </a:extLst>
          </p:cNvPr>
          <p:cNvSpPr>
            <a:spLocks/>
          </p:cNvSpPr>
          <p:nvPr/>
        </p:nvSpPr>
        <p:spPr bwMode="auto">
          <a:xfrm>
            <a:off x="7935800" y="5580203"/>
            <a:ext cx="2057400" cy="46037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7" h="1">
                <a:moveTo>
                  <a:pt x="0" y="0"/>
                </a:moveTo>
                <a:lnTo>
                  <a:pt x="387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882201-64B5-4863-81B5-1E8B8E62A8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5443" y="2096854"/>
            <a:ext cx="1278383" cy="70990"/>
          </a:xfrm>
          <a:prstGeom prst="rect">
            <a:avLst/>
          </a:prstGeom>
        </p:spPr>
      </p:pic>
      <p:pic>
        <p:nvPicPr>
          <p:cNvPr id="22" name="Picture 21" descr="A picture containing baseball, game, cup&#10;&#10;Description automatically generated">
            <a:extLst>
              <a:ext uri="{FF2B5EF4-FFF2-40B4-BE49-F238E27FC236}">
                <a16:creationId xmlns:a16="http://schemas.microsoft.com/office/drawing/2014/main" id="{F206EDF6-3F87-4A5C-B2FB-638B7784C1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53" y="4334510"/>
            <a:ext cx="317373" cy="373380"/>
          </a:xfrm>
          <a:prstGeom prst="rect">
            <a:avLst/>
          </a:prstGeom>
        </p:spPr>
      </p:pic>
      <p:sp>
        <p:nvSpPr>
          <p:cNvPr id="14" name="Freeform 20">
            <a:extLst>
              <a:ext uri="{FF2B5EF4-FFF2-40B4-BE49-F238E27FC236}">
                <a16:creationId xmlns:a16="http://schemas.microsoft.com/office/drawing/2014/main" id="{A6283B5D-E818-4E6B-83F8-B6753B76C0F3}"/>
              </a:ext>
            </a:extLst>
          </p:cNvPr>
          <p:cNvSpPr>
            <a:spLocks/>
          </p:cNvSpPr>
          <p:nvPr/>
        </p:nvSpPr>
        <p:spPr bwMode="auto">
          <a:xfrm flipV="1">
            <a:off x="7910421" y="2179803"/>
            <a:ext cx="300130" cy="138112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AF710304-A304-45D9-BD97-2669CC06A3E6}"/>
              </a:ext>
            </a:extLst>
          </p:cNvPr>
          <p:cNvSpPr>
            <a:spLocks/>
          </p:cNvSpPr>
          <p:nvPr/>
        </p:nvSpPr>
        <p:spPr bwMode="auto">
          <a:xfrm flipV="1">
            <a:off x="9170067" y="2197097"/>
            <a:ext cx="783533" cy="100015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27" h="21876">
                <a:moveTo>
                  <a:pt x="0" y="0"/>
                </a:moveTo>
                <a:cubicBezTo>
                  <a:pt x="48975" y="26563"/>
                  <a:pt x="-4171" y="-2604"/>
                  <a:pt x="39627" y="21876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B2AB1A-A2F5-452F-83D7-5C46969F0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615" y="1944391"/>
            <a:ext cx="783534" cy="205878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D908FF-BCE4-43CA-80AB-0E85FF7F4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507" y="1917700"/>
            <a:ext cx="388144" cy="262103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1394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utoUpdateAnimBg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CA7D-CE1E-477E-A515-EC60E62B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1 Positions and responsibilities 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ABCCFEB-262C-4707-9393-47F1189CA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3076" y="1989138"/>
            <a:ext cx="10885087" cy="433863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Normally starting players have two “jobs” 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latin typeface="+mn-lt"/>
              </a:rPr>
              <a:t>They play both offense and defense</a:t>
            </a:r>
          </a:p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DP/FLEX splits these “jobs” into two positions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DP in an offensive specialist (3-2-6a)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latin typeface="+mn-lt"/>
              </a:rPr>
              <a:t>FLEX is a defensive specialist (3-2-6b,e&amp;f)</a:t>
            </a:r>
          </a:p>
          <a:p>
            <a:r>
              <a:rPr lang="en-US" sz="3200" dirty="0">
                <a:solidFill>
                  <a:schemeClr val="tx1"/>
                </a:solidFill>
              </a:rPr>
              <a:t>Positions have to be declared and occupied at the start of the game (3-1-1)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latin typeface="+mn-lt"/>
              </a:rPr>
              <a:t>This is why if you are going to utilize the DP/FLEX it has to be a part of the starting lineup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D9D80-4CAC-4163-AB25-77D2EBBC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34124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F2E42-E02B-4D87-BDE4-6237AAC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Sample exercise #3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AA062-71BD-4DCF-BA4B-9702A980537B}"/>
              </a:ext>
            </a:extLst>
          </p:cNvPr>
          <p:cNvSpPr/>
          <p:nvPr/>
        </p:nvSpPr>
        <p:spPr>
          <a:xfrm>
            <a:off x="1720487" y="2077526"/>
            <a:ext cx="100266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+mn-lt"/>
                <a:cs typeface="Times New Roman" panose="02020603050405020304" pitchFamily="18" charset="0"/>
              </a:rPr>
              <a:t>Note –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en-US" sz="4000" dirty="0">
                <a:latin typeface="+mn-lt"/>
                <a:cs typeface="Times New Roman" panose="02020603050405020304" pitchFamily="18" charset="0"/>
              </a:rPr>
              <a:t>Jones has used their reentry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en-US" sz="4000" dirty="0">
                <a:latin typeface="+mn-lt"/>
                <a:cs typeface="Times New Roman" panose="02020603050405020304" pitchFamily="18" charset="0"/>
              </a:rPr>
              <a:t>Smith has left the game and has a reentry remaining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en-US" sz="4000" dirty="0">
                <a:latin typeface="+mn-lt"/>
                <a:cs typeface="Times New Roman" panose="02020603050405020304" pitchFamily="18" charset="0"/>
              </a:rPr>
              <a:t>This is no different than a substitution / reentry anywhere else in the lineup</a:t>
            </a:r>
          </a:p>
        </p:txBody>
      </p:sp>
    </p:spTree>
    <p:extLst>
      <p:ext uri="{BB962C8B-B14F-4D97-AF65-F5344CB8AC3E}">
        <p14:creationId xmlns:p14="http://schemas.microsoft.com/office/powerpoint/2010/main" val="6574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F2E42-E02B-4D87-BDE4-6237AAC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Sample exercise #4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AA062-71BD-4DCF-BA4B-9702A980537B}"/>
              </a:ext>
            </a:extLst>
          </p:cNvPr>
          <p:cNvSpPr/>
          <p:nvPr/>
        </p:nvSpPr>
        <p:spPr>
          <a:xfrm>
            <a:off x="1720487" y="2077526"/>
            <a:ext cx="9372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In the next half inning, the defensive coach asks for time to make another change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“Jones will play defense in center field for Thomas”</a:t>
            </a:r>
            <a:r>
              <a:rPr lang="en-US" altLang="en-US" sz="3600" dirty="0"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509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57DED495-B608-410E-9925-E5115C793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altLang="en-US" sz="4000" dirty="0">
                <a:cs typeface="Times New Roman" panose="02020603050405020304" pitchFamily="18" charset="0"/>
              </a:rPr>
            </a:br>
            <a:r>
              <a:rPr lang="en-US" altLang="en-US" sz="4000" dirty="0">
                <a:cs typeface="Times New Roman" panose="02020603050405020304" pitchFamily="18" charset="0"/>
              </a:rPr>
              <a:t>SAMPLE EXERCISE #4</a:t>
            </a:r>
            <a:br>
              <a:rPr lang="en-US" altLang="en-US" sz="4000" dirty="0">
                <a:cs typeface="Times New Roman" panose="02020603050405020304" pitchFamily="18" charset="0"/>
              </a:rPr>
            </a:br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40965" name="Text Box 6">
            <a:extLst>
              <a:ext uri="{FF2B5EF4-FFF2-40B4-BE49-F238E27FC236}">
                <a16:creationId xmlns:a16="http://schemas.microsoft.com/office/drawing/2014/main" id="{56403FDC-F1A6-48CF-AD19-04DFE2FB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56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BF814-88E5-4CA2-8842-105424DB6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150" y="442912"/>
            <a:ext cx="3657600" cy="6086475"/>
          </a:xfrm>
          <a:prstGeom prst="rect">
            <a:avLst/>
          </a:prstGeom>
        </p:spPr>
      </p:pic>
      <p:sp>
        <p:nvSpPr>
          <p:cNvPr id="16" name="Text Box 18">
            <a:extLst>
              <a:ext uri="{FF2B5EF4-FFF2-40B4-BE49-F238E27FC236}">
                <a16:creationId xmlns:a16="http://schemas.microsoft.com/office/drawing/2014/main" id="{E7093F44-503E-4C9B-8250-56B9456E4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7326" y="2096854"/>
            <a:ext cx="554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t>Smith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BC3CE9FB-75D3-486E-9AF7-7E9540EA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800" y="2096854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" panose="02020603050405020304" pitchFamily="18" charset="0"/>
              </a:rPr>
              <a:t>6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57581873-31B3-4F56-86CC-98D92DFF5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3593" y="2096854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" panose="02020603050405020304" pitchFamily="18" charset="0"/>
              </a:rPr>
              <a:t>DP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18577DE-8631-4281-B517-04B5A32D9BE0}"/>
              </a:ext>
            </a:extLst>
          </p:cNvPr>
          <p:cNvSpPr>
            <a:spLocks/>
          </p:cNvSpPr>
          <p:nvPr/>
        </p:nvSpPr>
        <p:spPr bwMode="auto">
          <a:xfrm>
            <a:off x="10201199" y="2019719"/>
            <a:ext cx="261938" cy="2502039"/>
          </a:xfrm>
          <a:custGeom>
            <a:avLst/>
            <a:gdLst>
              <a:gd name="T0" fmla="*/ 2147483646 w 126"/>
              <a:gd name="T1" fmla="*/ 2147483646 h 288"/>
              <a:gd name="T2" fmla="*/ 2147483646 w 126"/>
              <a:gd name="T3" fmla="*/ 2147483646 h 288"/>
              <a:gd name="T4" fmla="*/ 2147483646 w 126"/>
              <a:gd name="T5" fmla="*/ 2147483646 h 288"/>
              <a:gd name="T6" fmla="*/ 2147483646 w 126"/>
              <a:gd name="T7" fmla="*/ 2147483646 h 288"/>
              <a:gd name="T8" fmla="*/ 0 w 126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288"/>
              <a:gd name="T17" fmla="*/ 126 w 12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288">
                <a:moveTo>
                  <a:pt x="48" y="288"/>
                </a:moveTo>
                <a:cubicBezTo>
                  <a:pt x="58" y="277"/>
                  <a:pt x="98" y="248"/>
                  <a:pt x="111" y="222"/>
                </a:cubicBezTo>
                <a:cubicBezTo>
                  <a:pt x="124" y="196"/>
                  <a:pt x="126" y="159"/>
                  <a:pt x="123" y="135"/>
                </a:cubicBezTo>
                <a:cubicBezTo>
                  <a:pt x="120" y="111"/>
                  <a:pt x="114" y="101"/>
                  <a:pt x="93" y="78"/>
                </a:cubicBezTo>
                <a:cubicBezTo>
                  <a:pt x="72" y="55"/>
                  <a:pt x="19" y="16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759A0630-B742-4366-8F57-F62DAB1B0836}"/>
              </a:ext>
            </a:extLst>
          </p:cNvPr>
          <p:cNvSpPr>
            <a:spLocks/>
          </p:cNvSpPr>
          <p:nvPr/>
        </p:nvSpPr>
        <p:spPr bwMode="auto">
          <a:xfrm>
            <a:off x="7935800" y="5580203"/>
            <a:ext cx="2057400" cy="46037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7" h="1">
                <a:moveTo>
                  <a:pt x="0" y="0"/>
                </a:moveTo>
                <a:lnTo>
                  <a:pt x="387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882201-64B5-4863-81B5-1E8B8E62A8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5443" y="2096854"/>
            <a:ext cx="1278383" cy="70990"/>
          </a:xfrm>
          <a:prstGeom prst="rect">
            <a:avLst/>
          </a:prstGeom>
        </p:spPr>
      </p:pic>
      <p:pic>
        <p:nvPicPr>
          <p:cNvPr id="22" name="Picture 21" descr="A picture containing baseball, game, cup&#10;&#10;Description automatically generated">
            <a:extLst>
              <a:ext uri="{FF2B5EF4-FFF2-40B4-BE49-F238E27FC236}">
                <a16:creationId xmlns:a16="http://schemas.microsoft.com/office/drawing/2014/main" id="{F206EDF6-3F87-4A5C-B2FB-638B7784C1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53" y="4334510"/>
            <a:ext cx="317373" cy="373380"/>
          </a:xfrm>
          <a:prstGeom prst="rect">
            <a:avLst/>
          </a:prstGeom>
        </p:spPr>
      </p:pic>
      <p:sp>
        <p:nvSpPr>
          <p:cNvPr id="14" name="Freeform 20">
            <a:extLst>
              <a:ext uri="{FF2B5EF4-FFF2-40B4-BE49-F238E27FC236}">
                <a16:creationId xmlns:a16="http://schemas.microsoft.com/office/drawing/2014/main" id="{A6283B5D-E818-4E6B-83F8-B6753B76C0F3}"/>
              </a:ext>
            </a:extLst>
          </p:cNvPr>
          <p:cNvSpPr>
            <a:spLocks/>
          </p:cNvSpPr>
          <p:nvPr/>
        </p:nvSpPr>
        <p:spPr bwMode="auto">
          <a:xfrm flipV="1">
            <a:off x="7910421" y="2179803"/>
            <a:ext cx="300130" cy="138112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AF710304-A304-45D9-BD97-2669CC06A3E6}"/>
              </a:ext>
            </a:extLst>
          </p:cNvPr>
          <p:cNvSpPr>
            <a:spLocks/>
          </p:cNvSpPr>
          <p:nvPr/>
        </p:nvSpPr>
        <p:spPr bwMode="auto">
          <a:xfrm flipV="1">
            <a:off x="9170067" y="2197097"/>
            <a:ext cx="783533" cy="100015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27" h="21876">
                <a:moveTo>
                  <a:pt x="0" y="0"/>
                </a:moveTo>
                <a:cubicBezTo>
                  <a:pt x="48975" y="26563"/>
                  <a:pt x="-4171" y="-2604"/>
                  <a:pt x="39627" y="21876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B2AB1A-A2F5-452F-83D7-5C46969F0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615" y="1944391"/>
            <a:ext cx="783534" cy="205878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D908FF-BCE4-43CA-80AB-0E85FF7F4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507" y="1917700"/>
            <a:ext cx="388144" cy="262103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DFC0CA-DFCA-4125-913C-106E005505C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08" y="1556027"/>
            <a:ext cx="1076503" cy="164024"/>
          </a:xfrm>
          <a:prstGeom prst="rect">
            <a:avLst/>
          </a:prstGeom>
        </p:spPr>
      </p:pic>
      <p:pic>
        <p:nvPicPr>
          <p:cNvPr id="27" name="Picture 26" descr="A drawing of a face&#10;&#10;Description automatically generated">
            <a:extLst>
              <a:ext uri="{FF2B5EF4-FFF2-40B4-BE49-F238E27FC236}">
                <a16:creationId xmlns:a16="http://schemas.microsoft.com/office/drawing/2014/main" id="{0EF33B51-E0D1-44A2-B056-3F6A86022D3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47" y="1386486"/>
            <a:ext cx="407499" cy="503105"/>
          </a:xfrm>
          <a:prstGeom prst="rect">
            <a:avLst/>
          </a:prstGeom>
        </p:spPr>
      </p:pic>
      <p:sp>
        <p:nvSpPr>
          <p:cNvPr id="28" name="Freeform 20">
            <a:extLst>
              <a:ext uri="{FF2B5EF4-FFF2-40B4-BE49-F238E27FC236}">
                <a16:creationId xmlns:a16="http://schemas.microsoft.com/office/drawing/2014/main" id="{3138F06A-58DB-49E7-8D2D-7CD887ED12B2}"/>
              </a:ext>
            </a:extLst>
          </p:cNvPr>
          <p:cNvSpPr>
            <a:spLocks/>
          </p:cNvSpPr>
          <p:nvPr/>
        </p:nvSpPr>
        <p:spPr bwMode="auto">
          <a:xfrm flipV="1">
            <a:off x="11004028" y="1568982"/>
            <a:ext cx="300130" cy="138112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B54F5A0A-1759-4129-B5A4-0C5A05DF2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2167" y="1901553"/>
            <a:ext cx="2616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" panose="02020603050405020304" pitchFamily="18" charset="0"/>
              </a:rPr>
              <a:t>8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BB6D2A20-703A-4ADB-AE60-AF5D99B849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9825" y="2486025"/>
            <a:ext cx="3736975" cy="4122738"/>
          </a:xfrm>
        </p:spPr>
        <p:txBody>
          <a:bodyPr/>
          <a:lstStyle/>
          <a:p>
            <a:pPr indent="0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Jones (DP) to play defense in center field for Thomas</a:t>
            </a:r>
          </a:p>
          <a:p>
            <a:pPr indent="0">
              <a:spcBef>
                <a:spcPct val="0"/>
              </a:spcBef>
              <a:buFontTx/>
              <a:buNone/>
            </a:pPr>
            <a:endParaRPr lang="en-US" altLang="en-US" sz="4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2.59259E-6 L -0.01862 0.0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37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F2E42-E02B-4D87-BDE4-6237AAC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Sample exercise #4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AA062-71BD-4DCF-BA4B-9702A980537B}"/>
              </a:ext>
            </a:extLst>
          </p:cNvPr>
          <p:cNvSpPr/>
          <p:nvPr/>
        </p:nvSpPr>
        <p:spPr>
          <a:xfrm>
            <a:off x="1607275" y="2077526"/>
            <a:ext cx="1002665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Note –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Jones the DP is now playing offense (still doing their offensive job using their bat) and defense (using Thomas’ mitt)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Thomas still bats in the 3</a:t>
            </a:r>
            <a:r>
              <a:rPr lang="en-US" altLang="en-US" sz="3200" baseline="30000" dirty="0">
                <a:latin typeface="+mn-lt"/>
                <a:cs typeface="Times New Roman" panose="02020603050405020304" pitchFamily="18" charset="0"/>
              </a:rPr>
              <a:t>rd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position in the lineup is playing offense only (still has an offensive job using their bat) and has NOT left the game</a:t>
            </a:r>
          </a:p>
          <a:p>
            <a:pPr>
              <a:buFontTx/>
              <a:buNone/>
              <a:tabLst>
                <a:tab pos="233363" algn="l"/>
              </a:tabLst>
              <a:defRPr/>
            </a:pP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4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F2E42-E02B-4D87-BDE4-6237AAC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Sample exercise #5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AA062-71BD-4DCF-BA4B-9702A980537B}"/>
              </a:ext>
            </a:extLst>
          </p:cNvPr>
          <p:cNvSpPr/>
          <p:nvPr/>
        </p:nvSpPr>
        <p:spPr>
          <a:xfrm>
            <a:off x="1720487" y="2077526"/>
            <a:ext cx="93725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In the next inning, the defensive coach asks for time to make another change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“Thomas is going back to playing center field, Jones will play defense in right field for Green”</a:t>
            </a:r>
            <a:r>
              <a:rPr lang="en-US" altLang="en-US" sz="3200" dirty="0"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19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57DED495-B608-410E-9925-E5115C793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altLang="en-US" sz="4000" dirty="0">
                <a:cs typeface="Times New Roman" panose="02020603050405020304" pitchFamily="18" charset="0"/>
              </a:rPr>
            </a:br>
            <a:r>
              <a:rPr lang="en-US" altLang="en-US" sz="4000" dirty="0">
                <a:cs typeface="Times New Roman" panose="02020603050405020304" pitchFamily="18" charset="0"/>
              </a:rPr>
              <a:t>SAMPLE EXERCISE #5</a:t>
            </a:r>
            <a:br>
              <a:rPr lang="en-US" altLang="en-US" sz="4000" dirty="0">
                <a:cs typeface="Times New Roman" panose="02020603050405020304" pitchFamily="18" charset="0"/>
              </a:rPr>
            </a:br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40965" name="Text Box 6">
            <a:extLst>
              <a:ext uri="{FF2B5EF4-FFF2-40B4-BE49-F238E27FC236}">
                <a16:creationId xmlns:a16="http://schemas.microsoft.com/office/drawing/2014/main" id="{56403FDC-F1A6-48CF-AD19-04DFE2FB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56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BF814-88E5-4CA2-8842-105424DB6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150" y="442912"/>
            <a:ext cx="3657600" cy="6086475"/>
          </a:xfrm>
          <a:prstGeom prst="rect">
            <a:avLst/>
          </a:prstGeom>
        </p:spPr>
      </p:pic>
      <p:sp>
        <p:nvSpPr>
          <p:cNvPr id="16" name="Text Box 18">
            <a:extLst>
              <a:ext uri="{FF2B5EF4-FFF2-40B4-BE49-F238E27FC236}">
                <a16:creationId xmlns:a16="http://schemas.microsoft.com/office/drawing/2014/main" id="{E7093F44-503E-4C9B-8250-56B9456E4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7326" y="2096854"/>
            <a:ext cx="554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t>Smith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BC3CE9FB-75D3-486E-9AF7-7E9540EA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800" y="2096854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" panose="02020603050405020304" pitchFamily="18" charset="0"/>
              </a:rPr>
              <a:t>6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57581873-31B3-4F56-86CC-98D92DFF5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3593" y="2096854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" panose="02020603050405020304" pitchFamily="18" charset="0"/>
              </a:rPr>
              <a:t>DP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18577DE-8631-4281-B517-04B5A32D9BE0}"/>
              </a:ext>
            </a:extLst>
          </p:cNvPr>
          <p:cNvSpPr>
            <a:spLocks/>
          </p:cNvSpPr>
          <p:nvPr/>
        </p:nvSpPr>
        <p:spPr bwMode="auto">
          <a:xfrm>
            <a:off x="10201199" y="2019719"/>
            <a:ext cx="261938" cy="2502039"/>
          </a:xfrm>
          <a:custGeom>
            <a:avLst/>
            <a:gdLst>
              <a:gd name="T0" fmla="*/ 2147483646 w 126"/>
              <a:gd name="T1" fmla="*/ 2147483646 h 288"/>
              <a:gd name="T2" fmla="*/ 2147483646 w 126"/>
              <a:gd name="T3" fmla="*/ 2147483646 h 288"/>
              <a:gd name="T4" fmla="*/ 2147483646 w 126"/>
              <a:gd name="T5" fmla="*/ 2147483646 h 288"/>
              <a:gd name="T6" fmla="*/ 2147483646 w 126"/>
              <a:gd name="T7" fmla="*/ 2147483646 h 288"/>
              <a:gd name="T8" fmla="*/ 0 w 126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288"/>
              <a:gd name="T17" fmla="*/ 126 w 12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288">
                <a:moveTo>
                  <a:pt x="48" y="288"/>
                </a:moveTo>
                <a:cubicBezTo>
                  <a:pt x="58" y="277"/>
                  <a:pt x="98" y="248"/>
                  <a:pt x="111" y="222"/>
                </a:cubicBezTo>
                <a:cubicBezTo>
                  <a:pt x="124" y="196"/>
                  <a:pt x="126" y="159"/>
                  <a:pt x="123" y="135"/>
                </a:cubicBezTo>
                <a:cubicBezTo>
                  <a:pt x="120" y="111"/>
                  <a:pt x="114" y="101"/>
                  <a:pt x="93" y="78"/>
                </a:cubicBezTo>
                <a:cubicBezTo>
                  <a:pt x="72" y="55"/>
                  <a:pt x="19" y="16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759A0630-B742-4366-8F57-F62DAB1B0836}"/>
              </a:ext>
            </a:extLst>
          </p:cNvPr>
          <p:cNvSpPr>
            <a:spLocks/>
          </p:cNvSpPr>
          <p:nvPr/>
        </p:nvSpPr>
        <p:spPr bwMode="auto">
          <a:xfrm>
            <a:off x="7935800" y="5580203"/>
            <a:ext cx="2057400" cy="46037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7" h="1">
                <a:moveTo>
                  <a:pt x="0" y="0"/>
                </a:moveTo>
                <a:lnTo>
                  <a:pt x="387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882201-64B5-4863-81B5-1E8B8E62A8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5443" y="2096854"/>
            <a:ext cx="1278383" cy="70990"/>
          </a:xfrm>
          <a:prstGeom prst="rect">
            <a:avLst/>
          </a:prstGeom>
        </p:spPr>
      </p:pic>
      <p:pic>
        <p:nvPicPr>
          <p:cNvPr id="22" name="Picture 21" descr="A picture containing baseball, game, cup&#10;&#10;Description automatically generated">
            <a:extLst>
              <a:ext uri="{FF2B5EF4-FFF2-40B4-BE49-F238E27FC236}">
                <a16:creationId xmlns:a16="http://schemas.microsoft.com/office/drawing/2014/main" id="{F206EDF6-3F87-4A5C-B2FB-638B7784C1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53" y="4334510"/>
            <a:ext cx="317373" cy="373380"/>
          </a:xfrm>
          <a:prstGeom prst="rect">
            <a:avLst/>
          </a:prstGeom>
        </p:spPr>
      </p:pic>
      <p:sp>
        <p:nvSpPr>
          <p:cNvPr id="14" name="Freeform 20">
            <a:extLst>
              <a:ext uri="{FF2B5EF4-FFF2-40B4-BE49-F238E27FC236}">
                <a16:creationId xmlns:a16="http://schemas.microsoft.com/office/drawing/2014/main" id="{A6283B5D-E818-4E6B-83F8-B6753B76C0F3}"/>
              </a:ext>
            </a:extLst>
          </p:cNvPr>
          <p:cNvSpPr>
            <a:spLocks/>
          </p:cNvSpPr>
          <p:nvPr/>
        </p:nvSpPr>
        <p:spPr bwMode="auto">
          <a:xfrm flipV="1">
            <a:off x="7910421" y="2179803"/>
            <a:ext cx="300130" cy="138112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AF710304-A304-45D9-BD97-2669CC06A3E6}"/>
              </a:ext>
            </a:extLst>
          </p:cNvPr>
          <p:cNvSpPr>
            <a:spLocks/>
          </p:cNvSpPr>
          <p:nvPr/>
        </p:nvSpPr>
        <p:spPr bwMode="auto">
          <a:xfrm flipV="1">
            <a:off x="9170067" y="2197097"/>
            <a:ext cx="783533" cy="100015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27" h="21876">
                <a:moveTo>
                  <a:pt x="0" y="0"/>
                </a:moveTo>
                <a:cubicBezTo>
                  <a:pt x="48975" y="26563"/>
                  <a:pt x="-4171" y="-2604"/>
                  <a:pt x="39627" y="21876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B2AB1A-A2F5-452F-83D7-5C46969F0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615" y="1944391"/>
            <a:ext cx="783534" cy="205878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D908FF-BCE4-43CA-80AB-0E85FF7F4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507" y="1917700"/>
            <a:ext cx="388144" cy="262103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DFC0CA-DFCA-4125-913C-106E005505C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08" y="1556027"/>
            <a:ext cx="1076503" cy="164024"/>
          </a:xfrm>
          <a:prstGeom prst="rect">
            <a:avLst/>
          </a:prstGeom>
        </p:spPr>
      </p:pic>
      <p:pic>
        <p:nvPicPr>
          <p:cNvPr id="27" name="Picture 26" descr="A drawing of a face&#10;&#10;Description automatically generated">
            <a:extLst>
              <a:ext uri="{FF2B5EF4-FFF2-40B4-BE49-F238E27FC236}">
                <a16:creationId xmlns:a16="http://schemas.microsoft.com/office/drawing/2014/main" id="{0EF33B51-E0D1-44A2-B056-3F6A86022D3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00" y="1882951"/>
            <a:ext cx="407499" cy="503105"/>
          </a:xfrm>
          <a:prstGeom prst="rect">
            <a:avLst/>
          </a:prstGeom>
        </p:spPr>
      </p:pic>
      <p:sp>
        <p:nvSpPr>
          <p:cNvPr id="28" name="Freeform 20">
            <a:extLst>
              <a:ext uri="{FF2B5EF4-FFF2-40B4-BE49-F238E27FC236}">
                <a16:creationId xmlns:a16="http://schemas.microsoft.com/office/drawing/2014/main" id="{3138F06A-58DB-49E7-8D2D-7CD887ED12B2}"/>
              </a:ext>
            </a:extLst>
          </p:cNvPr>
          <p:cNvSpPr>
            <a:spLocks/>
          </p:cNvSpPr>
          <p:nvPr/>
        </p:nvSpPr>
        <p:spPr bwMode="auto">
          <a:xfrm flipV="1">
            <a:off x="11004028" y="1568982"/>
            <a:ext cx="300130" cy="138112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B54F5A0A-1759-4129-B5A4-0C5A05DF2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8429" y="1893745"/>
            <a:ext cx="2616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" panose="02020603050405020304" pitchFamily="18" charset="0"/>
              </a:rPr>
              <a:t>8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2F973437-D837-4E65-9214-E1612D4B1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9" y="2218615"/>
            <a:ext cx="5317408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>
              <a:buNone/>
            </a:pPr>
            <a:r>
              <a:rPr lang="en-US" altLang="en-US" sz="4000" dirty="0">
                <a:cs typeface="Times New Roman" panose="02020603050405020304" pitchFamily="18" charset="0"/>
              </a:rPr>
              <a:t>Thomas goes back to center field</a:t>
            </a:r>
          </a:p>
          <a:p>
            <a:pPr indent="0" eaLnBrk="1" hangingPunct="1">
              <a:buFontTx/>
              <a:buNone/>
            </a:pPr>
            <a:endParaRPr lang="en-US" altLang="en-US" sz="4000" dirty="0">
              <a:cs typeface="Times New Roman" panose="02020603050405020304" pitchFamily="18" charset="0"/>
            </a:endParaRPr>
          </a:p>
          <a:p>
            <a:pPr indent="0" eaLnBrk="1" hangingPunct="1">
              <a:buFontTx/>
              <a:buNone/>
            </a:pPr>
            <a:r>
              <a:rPr lang="en-US" altLang="en-US" sz="4000" dirty="0">
                <a:cs typeface="Times New Roman" panose="02020603050405020304" pitchFamily="18" charset="0"/>
              </a:rPr>
              <a:t>Jones (DP) to play defense in right field for Green (FLEX)</a:t>
            </a:r>
          </a:p>
          <a:p>
            <a:pPr indent="0" eaLnBrk="1" hangingPunct="1">
              <a:buFontTx/>
              <a:buNone/>
            </a:pPr>
            <a:endParaRPr lang="en-US" altLang="en-US" sz="4000" dirty="0">
              <a:cs typeface="Times New Roman" panose="02020603050405020304" pitchFamily="18" charset="0"/>
            </a:endParaRPr>
          </a:p>
          <a:p>
            <a:pPr indent="0" eaLnBrk="1" hangingPunct="1">
              <a:buFontTx/>
              <a:buNone/>
            </a:pPr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38AE7D14-AD7D-4EBF-853F-28FDDD755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0464" y="1499538"/>
            <a:ext cx="2616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" panose="02020603050405020304" pitchFamily="18" charset="0"/>
              </a:rPr>
              <a:t>8</a:t>
            </a:r>
          </a:p>
        </p:txBody>
      </p:sp>
      <p:sp>
        <p:nvSpPr>
          <p:cNvPr id="33" name="Freeform 20">
            <a:extLst>
              <a:ext uri="{FF2B5EF4-FFF2-40B4-BE49-F238E27FC236}">
                <a16:creationId xmlns:a16="http://schemas.microsoft.com/office/drawing/2014/main" id="{6644AF26-6106-4C79-B000-A78FC8E7CA28}"/>
              </a:ext>
            </a:extLst>
          </p:cNvPr>
          <p:cNvSpPr>
            <a:spLocks/>
          </p:cNvSpPr>
          <p:nvPr/>
        </p:nvSpPr>
        <p:spPr bwMode="auto">
          <a:xfrm flipV="1">
            <a:off x="7936614" y="4482470"/>
            <a:ext cx="226311" cy="100015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5633DED7-4C42-4356-A287-3D286A71637A}"/>
              </a:ext>
            </a:extLst>
          </p:cNvPr>
          <p:cNvSpPr>
            <a:spLocks/>
          </p:cNvSpPr>
          <p:nvPr/>
        </p:nvSpPr>
        <p:spPr bwMode="auto">
          <a:xfrm flipV="1">
            <a:off x="8948611" y="4468811"/>
            <a:ext cx="783533" cy="100015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386"/>
              <a:gd name="connsiteY0" fmla="*/ 0 h 27605"/>
              <a:gd name="connsiteX1" fmla="*/ 39386 w 39386"/>
              <a:gd name="connsiteY1" fmla="*/ 27605 h 27605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  <a:gd name="connsiteX0" fmla="*/ 0 w 39627"/>
              <a:gd name="connsiteY0" fmla="*/ 0 h 21876"/>
              <a:gd name="connsiteX1" fmla="*/ 39627 w 39627"/>
              <a:gd name="connsiteY1" fmla="*/ 21876 h 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27" h="21876">
                <a:moveTo>
                  <a:pt x="0" y="0"/>
                </a:moveTo>
                <a:cubicBezTo>
                  <a:pt x="48975" y="26563"/>
                  <a:pt x="-4171" y="-2604"/>
                  <a:pt x="39627" y="21876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72B238D6-9770-45F6-8B1F-5B84CE0C533C}"/>
              </a:ext>
            </a:extLst>
          </p:cNvPr>
          <p:cNvSpPr>
            <a:spLocks/>
          </p:cNvSpPr>
          <p:nvPr/>
        </p:nvSpPr>
        <p:spPr bwMode="auto">
          <a:xfrm flipV="1">
            <a:off x="10729913" y="1976438"/>
            <a:ext cx="116524" cy="120416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17">
            <a:extLst>
              <a:ext uri="{FF2B5EF4-FFF2-40B4-BE49-F238E27FC236}">
                <a16:creationId xmlns:a16="http://schemas.microsoft.com/office/drawing/2014/main" id="{BB74FFA3-D0AD-434B-AD82-3F3E9247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6565" y="1893744"/>
            <a:ext cx="2616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798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1034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E00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" panose="02020603050405020304" pitchFamily="18" charset="0"/>
              </a:rPr>
              <a:t>9</a:t>
            </a:r>
          </a:p>
        </p:txBody>
      </p:sp>
      <p:sp>
        <p:nvSpPr>
          <p:cNvPr id="37" name="Freeform 20">
            <a:extLst>
              <a:ext uri="{FF2B5EF4-FFF2-40B4-BE49-F238E27FC236}">
                <a16:creationId xmlns:a16="http://schemas.microsoft.com/office/drawing/2014/main" id="{4E88A194-31B2-4983-8401-697865ADBF4B}"/>
              </a:ext>
            </a:extLst>
          </p:cNvPr>
          <p:cNvSpPr>
            <a:spLocks/>
          </p:cNvSpPr>
          <p:nvPr/>
        </p:nvSpPr>
        <p:spPr bwMode="auto">
          <a:xfrm flipV="1">
            <a:off x="11051195" y="4480370"/>
            <a:ext cx="226311" cy="100015"/>
          </a:xfrm>
          <a:custGeom>
            <a:avLst/>
            <a:gdLst>
              <a:gd name="T0" fmla="*/ 0 w 387"/>
              <a:gd name="T1" fmla="*/ 0 h 1"/>
              <a:gd name="T2" fmla="*/ 2147483646 w 387"/>
              <a:gd name="T3" fmla="*/ 0 h 1"/>
              <a:gd name="T4" fmla="*/ 0 60000 65536"/>
              <a:gd name="T5" fmla="*/ 0 60000 65536"/>
              <a:gd name="T6" fmla="*/ 0 w 387"/>
              <a:gd name="T7" fmla="*/ 0 h 1"/>
              <a:gd name="T8" fmla="*/ 387 w 387"/>
              <a:gd name="T9" fmla="*/ 1 h 1"/>
              <a:gd name="connsiteX0" fmla="*/ 0 w 16022"/>
              <a:gd name="connsiteY0" fmla="*/ 0 h 23438"/>
              <a:gd name="connsiteX1" fmla="*/ 16022 w 16022"/>
              <a:gd name="connsiteY1" fmla="*/ 23438 h 23438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  <a:gd name="connsiteX0" fmla="*/ 0 w 15179"/>
              <a:gd name="connsiteY0" fmla="*/ 0 h 30209"/>
              <a:gd name="connsiteX1" fmla="*/ 15179 w 15179"/>
              <a:gd name="connsiteY1" fmla="*/ 30209 h 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79" h="30209">
                <a:moveTo>
                  <a:pt x="0" y="0"/>
                </a:moveTo>
                <a:cubicBezTo>
                  <a:pt x="14412" y="29167"/>
                  <a:pt x="1007" y="3125"/>
                  <a:pt x="15179" y="3020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0780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1.11111E-6 L 0.01771 -0.0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36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1095 -0.348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1" y="-1729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autoUpdateAnimBg="0"/>
      <p:bldP spid="32" grpId="0" uiExpand="1"/>
      <p:bldP spid="36" grpId="0" uiExpan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F2E42-E02B-4D87-BDE4-6237AAC8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Sample exercise #5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AA062-71BD-4DCF-BA4B-9702A980537B}"/>
              </a:ext>
            </a:extLst>
          </p:cNvPr>
          <p:cNvSpPr/>
          <p:nvPr/>
        </p:nvSpPr>
        <p:spPr>
          <a:xfrm>
            <a:off x="1263287" y="1575503"/>
            <a:ext cx="9372599" cy="413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>
                <a:latin typeface="+mn-lt"/>
                <a:cs typeface="Times New Roman" panose="02020603050405020304" pitchFamily="18" charset="0"/>
              </a:rPr>
              <a:t>Note – 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Jones (DP) is still playing offense and defense (now doing the defensive job using the FLEX’s mitt)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Green (FLEX) has left the game (still has a reentry) since they are not playing defense (no longer doing their job using their mitt)</a:t>
            </a:r>
          </a:p>
        </p:txBody>
      </p:sp>
    </p:spTree>
    <p:extLst>
      <p:ext uri="{BB962C8B-B14F-4D97-AF65-F5344CB8AC3E}">
        <p14:creationId xmlns:p14="http://schemas.microsoft.com/office/powerpoint/2010/main" val="224201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94F3-A46D-AB12-8ED1-4A475F75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2895A-6B52-8B06-976A-9FD918E0438E}"/>
              </a:ext>
            </a:extLst>
          </p:cNvPr>
          <p:cNvSpPr txBox="1"/>
          <p:nvPr/>
        </p:nvSpPr>
        <p:spPr>
          <a:xfrm>
            <a:off x="831850" y="3259723"/>
            <a:ext cx="6098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NFHS.org		Phone # 317-822-5735    Email: Ssearcy@nfhs.org</a:t>
            </a:r>
          </a:p>
        </p:txBody>
      </p:sp>
    </p:spTree>
    <p:extLst>
      <p:ext uri="{BB962C8B-B14F-4D97-AF65-F5344CB8AC3E}">
        <p14:creationId xmlns:p14="http://schemas.microsoft.com/office/powerpoint/2010/main" val="126023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13662-4AA3-C100-AC3E-9EEECF62A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51EA1B-800D-590E-6649-CAEE5FA1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Step 2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Keep Doing Your Job</a:t>
            </a:r>
          </a:p>
        </p:txBody>
      </p:sp>
    </p:spTree>
    <p:extLst>
      <p:ext uri="{BB962C8B-B14F-4D97-AF65-F5344CB8AC3E}">
        <p14:creationId xmlns:p14="http://schemas.microsoft.com/office/powerpoint/2010/main" val="73928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CA7D-CE1E-477E-A515-EC60E62B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2 Keep doing your job 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ABCCFEB-262C-4707-9393-47F1189CA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3076" y="1989138"/>
            <a:ext cx="10885087" cy="433863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DP is an offensive specialist (3-2-6a)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They keep doing their “job” by playing offense 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latin typeface="+mn-lt"/>
              </a:rPr>
              <a:t>As long as the DP continues to play offense in their spot in the lineup they have not left the game (3-2-6d)</a:t>
            </a:r>
          </a:p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FLEX is a defensive specialist (3-2-6b,e&amp;f)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latin typeface="+mn-lt"/>
              </a:rPr>
              <a:t>They keep doing their “job” by playing defense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As long as the FLEX player continues to play defense (any of the 9 defensive positions) when their team is on defense they have not left the game (3-2-6f)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D9D80-4CAC-4163-AB25-77D2EBBC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8517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23E76-7D2F-C544-578F-C886E25D3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582A8A-DB74-F61D-70B8-C2322115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Step 3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FLEX Can Do the DP’s Job</a:t>
            </a:r>
          </a:p>
        </p:txBody>
      </p:sp>
    </p:spTree>
    <p:extLst>
      <p:ext uri="{BB962C8B-B14F-4D97-AF65-F5344CB8AC3E}">
        <p14:creationId xmlns:p14="http://schemas.microsoft.com/office/powerpoint/2010/main" val="18342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CA7D-CE1E-477E-A515-EC60E62B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3 FLEX does DP’s job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ABCCFEB-262C-4707-9393-47F1189CA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3076" y="1989138"/>
            <a:ext cx="10885087" cy="433863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DP actually bats for the FLEX (3-2-6b)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They split one players “jobs” into two positions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This ties DP and FLEX together on offense</a:t>
            </a:r>
          </a:p>
          <a:p>
            <a:r>
              <a:rPr lang="en-US" sz="2800" dirty="0">
                <a:solidFill>
                  <a:schemeClr val="tx1"/>
                </a:solidFill>
              </a:rPr>
              <a:t>If the FLEX plays offense (bats or runs) they must do so in the DP’s position in the lineup (3-2-6d&amp;g)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If this happens the DP has left the game (9 active players)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Position is still available for starting DP to reenter or legal sub to enter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If the FLEX bats in any other position in the lineup it is an illegal substitute (3-2-6g)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D9D80-4CAC-4163-AB25-77D2EBBC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354044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CA7D-CE1E-477E-A515-EC60E62B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would FLEX do DP’s job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ABCCFEB-262C-4707-9393-47F1189CA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3076" y="1989138"/>
            <a:ext cx="10885087" cy="4338637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FLEX plays 1</a:t>
            </a:r>
            <a:r>
              <a:rPr lang="en-US" sz="3000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base, is a great hitter but very slow runner</a:t>
            </a:r>
          </a:p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DP is </a:t>
            </a:r>
            <a:r>
              <a:rPr lang="en-US" sz="3000" dirty="0">
                <a:solidFill>
                  <a:schemeClr val="tx1"/>
                </a:solidFill>
              </a:rPr>
              <a:t>a very fast runner but not a good hitter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FLEX bats and gets on base then DP reenters to run for them</a:t>
            </a:r>
          </a:p>
          <a:p>
            <a:r>
              <a:rPr lang="en-US" sz="3000" dirty="0">
                <a:solidFill>
                  <a:schemeClr val="tx1"/>
                </a:solidFill>
              </a:rPr>
              <a:t>FLEX goes back to playing defense only and has never left the game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D9D80-4CAC-4163-AB25-77D2EBBC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1786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D6D527E6110D499E1ADA1B6C26A16E" ma:contentTypeVersion="14" ma:contentTypeDescription="Create a new document." ma:contentTypeScope="" ma:versionID="70a8a5aca25ca6f5e78a360d468b600d">
  <xsd:schema xmlns:xsd="http://www.w3.org/2001/XMLSchema" xmlns:xs="http://www.w3.org/2001/XMLSchema" xmlns:p="http://schemas.microsoft.com/office/2006/metadata/properties" xmlns:ns2="4edc9b52-6c06-4881-9ee3-050748a1ff96" xmlns:ns3="22e05874-196c-488c-bb49-0f513efe6a42" targetNamespace="http://schemas.microsoft.com/office/2006/metadata/properties" ma:root="true" ma:fieldsID="847ecaf33d6edb35b0521ecc79260d2c" ns2:_="" ns3:_="">
    <xsd:import namespace="4edc9b52-6c06-4881-9ee3-050748a1ff96"/>
    <xsd:import namespace="22e05874-196c-488c-bb49-0f513efe6a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c9b52-6c06-4881-9ee3-050748a1f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6dd44e0-e9e5-490b-8aa6-880468cce2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05874-196c-488c-bb49-0f513efe6a4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1a1eeea-6099-4bab-b16f-c7ec454473b4}" ma:internalName="TaxCatchAll" ma:showField="CatchAllData" ma:web="22e05874-196c-488c-bb49-0f513efe6a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dc9b52-6c06-4881-9ee3-050748a1ff96">
      <Terms xmlns="http://schemas.microsoft.com/office/infopath/2007/PartnerControls"/>
    </lcf76f155ced4ddcb4097134ff3c332f>
    <TaxCatchAll xmlns="22e05874-196c-488c-bb49-0f513efe6a42" xsi:nil="true"/>
  </documentManagement>
</p:properties>
</file>

<file path=customXml/itemProps1.xml><?xml version="1.0" encoding="utf-8"?>
<ds:datastoreItem xmlns:ds="http://schemas.openxmlformats.org/officeDocument/2006/customXml" ds:itemID="{6B80FEC5-C539-4689-9399-CB196EDEBBCB}"/>
</file>

<file path=customXml/itemProps2.xml><?xml version="1.0" encoding="utf-8"?>
<ds:datastoreItem xmlns:ds="http://schemas.openxmlformats.org/officeDocument/2006/customXml" ds:itemID="{5904A6D4-8F00-4B45-BB54-9A98998E0C63}"/>
</file>

<file path=customXml/itemProps3.xml><?xml version="1.0" encoding="utf-8"?>
<ds:datastoreItem xmlns:ds="http://schemas.openxmlformats.org/officeDocument/2006/customXml" ds:itemID="{56A2B8C8-8003-49F5-A228-2264B310D62B}"/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2604</Words>
  <Application>Microsoft Office PowerPoint</Application>
  <PresentationFormat>Widescreen</PresentationFormat>
  <Paragraphs>305</Paragraphs>
  <Slides>47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Aptos</vt:lpstr>
      <vt:lpstr>Aptos Display</vt:lpstr>
      <vt:lpstr>Arial</vt:lpstr>
      <vt:lpstr>Calibri</vt:lpstr>
      <vt:lpstr>Times</vt:lpstr>
      <vt:lpstr>Times New Roman</vt:lpstr>
      <vt:lpstr>Wingdings</vt:lpstr>
      <vt:lpstr>Office Theme</vt:lpstr>
      <vt:lpstr>2025-26 NFHS Softball</vt:lpstr>
      <vt:lpstr>Understanding the DP/FLEX rule</vt:lpstr>
      <vt:lpstr>Step 1  Know Your Job</vt:lpstr>
      <vt:lpstr>Step 1 Positions and responsibilities </vt:lpstr>
      <vt:lpstr>Step 2  Keep Doing Your Job</vt:lpstr>
      <vt:lpstr>Step 2 Keep doing your job </vt:lpstr>
      <vt:lpstr>Step 3  FLEX Can Do the DP’s Job</vt:lpstr>
      <vt:lpstr>Step 3 FLEX does DP’s job</vt:lpstr>
      <vt:lpstr>Why would FLEX do DP’s job</vt:lpstr>
      <vt:lpstr>FLEX Does DP’s job </vt:lpstr>
      <vt:lpstr>FLEX Does DP’s job </vt:lpstr>
      <vt:lpstr>Step 4  DP Can Do the FLEX’s Job</vt:lpstr>
      <vt:lpstr>Step 4 DP does FLEX’s job</vt:lpstr>
      <vt:lpstr>Why would DP Do Flex’s job</vt:lpstr>
      <vt:lpstr>DP Does FLEX’s job </vt:lpstr>
      <vt:lpstr>Step 5  Positions Live Forever</vt:lpstr>
      <vt:lpstr>Step 5 Positions Live Forever</vt:lpstr>
      <vt:lpstr>Continue with FLEX doing  DP’s job</vt:lpstr>
      <vt:lpstr>Continue with FLEX doing  DP’s job</vt:lpstr>
      <vt:lpstr>Continue with FLEX doing  DP’s job</vt:lpstr>
      <vt:lpstr>Step 6  DP Does Another Player’s Defensive Job</vt:lpstr>
      <vt:lpstr>Step 6 Defensive job</vt:lpstr>
      <vt:lpstr>Why would DP do someone else's defensive  job</vt:lpstr>
      <vt:lpstr>DP Does Able’s Defensive job </vt:lpstr>
      <vt:lpstr>Summary  Do You Still Have A Job?</vt:lpstr>
      <vt:lpstr>Do you have a job?</vt:lpstr>
      <vt:lpstr>Easy reminders</vt:lpstr>
      <vt:lpstr>Easy reminders</vt:lpstr>
      <vt:lpstr> </vt:lpstr>
      <vt:lpstr>SAMPLE LINEUP CARD </vt:lpstr>
      <vt:lpstr>Sample exercise #1</vt:lpstr>
      <vt:lpstr>SAMPLE EXERCISE #1 </vt:lpstr>
      <vt:lpstr>Sample exercise #1</vt:lpstr>
      <vt:lpstr>Sample exercise #2</vt:lpstr>
      <vt:lpstr>Sample exercise #2</vt:lpstr>
      <vt:lpstr> SAMPLE EXERCISE #2 </vt:lpstr>
      <vt:lpstr>Sample exercise #2</vt:lpstr>
      <vt:lpstr>Sample exercise #3</vt:lpstr>
      <vt:lpstr> SAMPLE EXERCISE #3 </vt:lpstr>
      <vt:lpstr>Sample exercise #3</vt:lpstr>
      <vt:lpstr>Sample exercise #4</vt:lpstr>
      <vt:lpstr> SAMPLE EXERCISE #4 </vt:lpstr>
      <vt:lpstr>Sample exercise #4</vt:lpstr>
      <vt:lpstr>Sample exercise #5</vt:lpstr>
      <vt:lpstr> SAMPLE EXERCISE #5 </vt:lpstr>
      <vt:lpstr>Sample exercise #5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 Davis</dc:creator>
  <cp:lastModifiedBy>Amy Bartels</cp:lastModifiedBy>
  <cp:revision>29</cp:revision>
  <dcterms:created xsi:type="dcterms:W3CDTF">2024-02-15T19:09:41Z</dcterms:created>
  <dcterms:modified xsi:type="dcterms:W3CDTF">2026-01-17T17:11:39Z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0x010100FFD6D527E6110D499E1ADA1B6C26A16E</vt:lpwstr>
  </property>
</Properties>
</file>