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Layouts/slideLayout4.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notesSlides/notesSlide3.xml" ContentType="application/vnd.openxmlformats-officedocument.presentationml.notesSlide+xml"/>
  <Override PartName="/ppt/slides/slide5.xml" ContentType="application/vnd.openxmlformats-officedocument.presentationml.slide+xml"/>
  <Override PartName="/ppt/viewProps.xml" ContentType="application/vnd.openxmlformats-officedocument.presentationml.viewProps+xml"/>
  <Override PartName="/ppt/notesSlides/notesSlide1.xml" ContentType="application/vnd.openxmlformats-officedocument.presentationml.notesSlide+xml"/>
  <Override PartName="/ppt/slides/slide7.xml" ContentType="application/vnd.openxmlformats-officedocument.presentationml.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presProps.xml" ContentType="application/vnd.openxmlformats-officedocument.presentationml.presProps+xml"/>
  <Override PartName="/ppt/presentation.xml" ContentType="application/vnd.openxmlformats-officedocument.presentationml.presentation.main+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9" r:id="rId1"/>
  </p:sldMasterIdLst>
  <p:notesMasterIdLst>
    <p:notesMasterId r:id="rId19"/>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p:cViewPr varScale="1">
        <p:scale>
          <a:sx n="113" d="100"/>
          <a:sy n="113" d="100"/>
        </p:scale>
        <p:origin x="138"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11B45E-780C-4914-B216-2B756CE55EC1}" type="datetimeFigureOut">
              <a:rPr lang="en-US" smtClean="0"/>
              <a:t>1/17/2026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FEADE-BE74-4010-BE70-14FC83E408BE}" type="slidenum">
              <a:rPr lang="en-US" smtClean="0"/>
              <a:t>‹#›</a:t>
            </a:fld>
            <a:endParaRPr lang="en-US"/>
          </a:p>
        </p:txBody>
      </p:sp>
    </p:spTree>
    <p:extLst>
      <p:ext uri="{BB962C8B-B14F-4D97-AF65-F5344CB8AC3E}">
        <p14:creationId xmlns:p14="http://schemas.microsoft.com/office/powerpoint/2010/main" val="330128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A3077836-972B-4806-88BC-D62DEEAD81D6}"/>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A70B3822-4556-42AB-A017-2186187DB93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5604" name="Slide Number Placeholder 3">
            <a:extLst>
              <a:ext uri="{FF2B5EF4-FFF2-40B4-BE49-F238E27FC236}">
                <a16:creationId xmlns:a16="http://schemas.microsoft.com/office/drawing/2014/main" id="{8F003BCE-02F8-4A96-9C1F-9D7EC52D189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9EA204-D935-4B54-A920-242494F42C42}" type="slidenum">
              <a:rPr lang="en-US" altLang="en-US"/>
              <a:pPr>
                <a:spcBef>
                  <a:spcPct val="0"/>
                </a:spcBef>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12</a:t>
            </a:fld>
            <a:endParaRPr lang="en-US" altLang="en-US"/>
          </a:p>
        </p:txBody>
      </p:sp>
    </p:spTree>
    <p:extLst>
      <p:ext uri="{BB962C8B-B14F-4D97-AF65-F5344CB8AC3E}">
        <p14:creationId xmlns:p14="http://schemas.microsoft.com/office/powerpoint/2010/main" val="596992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CCCC7974-6E10-4EF8-B9B0-ED560D54FD53}"/>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5F8F3B41-B854-485D-928A-0B306375F34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9700" name="Slide Number Placeholder 3">
            <a:extLst>
              <a:ext uri="{FF2B5EF4-FFF2-40B4-BE49-F238E27FC236}">
                <a16:creationId xmlns:a16="http://schemas.microsoft.com/office/drawing/2014/main" id="{F2F59501-67BA-41CE-A37B-3F587406A59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71D469-C425-4791-9831-DE010EEFE2AA}" type="slidenum">
              <a:rPr lang="en-US" altLang="en-US"/>
              <a:pPr>
                <a:spcBef>
                  <a:spcPct val="0"/>
                </a:spcBef>
              </a:pPr>
              <a:t>13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14</a:t>
            </a:fld>
            <a:endParaRPr lang="en-US" altLang="en-US"/>
          </a:p>
        </p:txBody>
      </p:sp>
    </p:spTree>
    <p:extLst>
      <p:ext uri="{BB962C8B-B14F-4D97-AF65-F5344CB8AC3E}">
        <p14:creationId xmlns:p14="http://schemas.microsoft.com/office/powerpoint/2010/main" val="3356651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F0C99CFB-6B42-4005-ADE5-BB698F53BF1D}"/>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5A936032-DF62-4E13-BCCF-18210A6D94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3796" name="Slide Number Placeholder 3">
            <a:extLst>
              <a:ext uri="{FF2B5EF4-FFF2-40B4-BE49-F238E27FC236}">
                <a16:creationId xmlns:a16="http://schemas.microsoft.com/office/drawing/2014/main" id="{043599B7-8ECA-4105-A2F6-CEAEE65AF01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5633854-AA05-4916-9FEB-AB121338A5C1}" type="slidenum">
              <a:rPr lang="en-US" altLang="en-US"/>
              <a:pPr>
                <a:spcBef>
                  <a:spcPct val="0"/>
                </a:spcBef>
              </a:pPr>
              <a:t>15</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16</a:t>
            </a:fld>
            <a:endParaRPr lang="en-US" altLang="en-US"/>
          </a:p>
        </p:txBody>
      </p:sp>
    </p:spTree>
    <p:extLst>
      <p:ext uri="{BB962C8B-B14F-4D97-AF65-F5344CB8AC3E}">
        <p14:creationId xmlns:p14="http://schemas.microsoft.com/office/powerpoint/2010/main" val="420103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3</a:t>
            </a:fld>
            <a:endParaRPr lang="en-US" altLang="en-US"/>
          </a:p>
        </p:txBody>
      </p:sp>
    </p:spTree>
    <p:extLst>
      <p:ext uri="{BB962C8B-B14F-4D97-AF65-F5344CB8AC3E}">
        <p14:creationId xmlns:p14="http://schemas.microsoft.com/office/powerpoint/2010/main" val="203429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4</a:t>
            </a:fld>
            <a:endParaRPr lang="en-US" altLang="en-US"/>
          </a:p>
        </p:txBody>
      </p:sp>
    </p:spTree>
    <p:extLst>
      <p:ext uri="{BB962C8B-B14F-4D97-AF65-F5344CB8AC3E}">
        <p14:creationId xmlns:p14="http://schemas.microsoft.com/office/powerpoint/2010/main" val="37633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5</a:t>
            </a:fld>
            <a:endParaRPr lang="en-US" altLang="en-US"/>
          </a:p>
        </p:txBody>
      </p:sp>
    </p:spTree>
    <p:extLst>
      <p:ext uri="{BB962C8B-B14F-4D97-AF65-F5344CB8AC3E}">
        <p14:creationId xmlns:p14="http://schemas.microsoft.com/office/powerpoint/2010/main" val="3125296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6</a:t>
            </a:fld>
            <a:endParaRPr lang="en-US" altLang="en-US"/>
          </a:p>
        </p:txBody>
      </p:sp>
    </p:spTree>
    <p:extLst>
      <p:ext uri="{BB962C8B-B14F-4D97-AF65-F5344CB8AC3E}">
        <p14:creationId xmlns:p14="http://schemas.microsoft.com/office/powerpoint/2010/main" val="493554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D676778D-B403-4BCF-98EF-3EA935598CA3}"/>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5F875615-A092-4F5D-B908-C2D9DC1E13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7412" name="Slide Number Placeholder 3">
            <a:extLst>
              <a:ext uri="{FF2B5EF4-FFF2-40B4-BE49-F238E27FC236}">
                <a16:creationId xmlns:a16="http://schemas.microsoft.com/office/drawing/2014/main" id="{F39D721C-B0F5-4739-B533-78B0BCE2E5BE}"/>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7401957A-33FB-4B12-9F48-1AB3E55F686F}" type="slidenum">
              <a:rPr lang="en-US" altLang="en-US"/>
              <a:pPr algn="r" eaLnBrk="1" hangingPunct="1">
                <a:spcBef>
                  <a:spcPct val="0"/>
                </a:spcBef>
              </a:pPr>
              <a:t>7</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8</a:t>
            </a:fld>
            <a:endParaRPr lang="en-US" altLang="en-US"/>
          </a:p>
        </p:txBody>
      </p:sp>
    </p:spTree>
    <p:extLst>
      <p:ext uri="{BB962C8B-B14F-4D97-AF65-F5344CB8AC3E}">
        <p14:creationId xmlns:p14="http://schemas.microsoft.com/office/powerpoint/2010/main" val="412596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509FDCA3-631A-4688-82F5-21CC79092480}"/>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FA7EEF04-872B-4DA5-A944-957D259B58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1508" name="Slide Number Placeholder 3">
            <a:extLst>
              <a:ext uri="{FF2B5EF4-FFF2-40B4-BE49-F238E27FC236}">
                <a16:creationId xmlns:a16="http://schemas.microsoft.com/office/drawing/2014/main" id="{6B09E1D2-B110-4FF3-8D6E-AC9C390DEAF6}"/>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8A186616-97A4-4AD6-BFB8-307A62C0FA1E}" type="slidenum">
              <a:rPr lang="en-US" altLang="en-US"/>
              <a:pPr algn="r" eaLnBrk="1" hangingPunct="1">
                <a:spcBef>
                  <a:spcPct val="0"/>
                </a:spcBef>
              </a:pPr>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10</a:t>
            </a:fld>
            <a:endParaRPr lang="en-US" altLang="en-US"/>
          </a:p>
        </p:txBody>
      </p:sp>
    </p:spTree>
    <p:extLst>
      <p:ext uri="{BB962C8B-B14F-4D97-AF65-F5344CB8AC3E}">
        <p14:creationId xmlns:p14="http://schemas.microsoft.com/office/powerpoint/2010/main" val="2312020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7600CC-5870-3A48-916C-A06D7BC60A64}" type="datetimeFigureOut">
              <a:rPr lang="en-US" smtClean="0"/>
              <a:t>1/17/2026</a:t>
            </a:fld>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Look-Back Rule</a:t>
            </a:r>
          </a:p>
        </p:txBody>
      </p:sp>
      <p:sp>
        <p:nvSpPr>
          <p:cNvPr id="2" name="TextBox 2">
            <a:extLst>
              <a:ext uri="{FF2B5EF4-FFF2-40B4-BE49-F238E27FC236}">
                <a16:creationId xmlns:a16="http://schemas.microsoft.com/office/drawing/2014/main" id="{F9019A6A-A826-318B-CEE0-253ECD82FEE1}"/>
              </a:ext>
            </a:extLst>
          </p:cNvPr>
          <p:cNvSpPr txBox="1"/>
          <p:nvPr/>
        </p:nvSpPr>
        <p:spPr>
          <a:xfrm>
            <a:off x="10668000" y="6489630"/>
            <a:ext cx="1362874" cy="2616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c</a:t>
            </a:r>
            <a:endParaRPr lang="en-US" dirty="0"/>
          </a:p>
        </p:txBody>
      </p:sp>
      <p:sp>
        <p:nvSpPr>
          <p:cNvPr id="2" name="Content Placeholder 1">
            <a:extLst>
              <a:ext uri="{FF2B5EF4-FFF2-40B4-BE49-F238E27FC236}">
                <a16:creationId xmlns:a16="http://schemas.microsoft.com/office/drawing/2014/main" id="{D2EE31C9-DAEC-45E7-90D3-3343A6EBA152}"/>
              </a:ext>
            </a:extLst>
          </p:cNvPr>
          <p:cNvSpPr>
            <a:spLocks noGrp="1"/>
          </p:cNvSpPr>
          <p:nvPr>
            <p:ph idx="1"/>
          </p:nvPr>
        </p:nvSpPr>
        <p:spPr>
          <a:xfrm>
            <a:off x="1018174" y="2060869"/>
            <a:ext cx="10026650" cy="4338637"/>
          </a:xfrm>
        </p:spPr>
        <p:txBody>
          <a:bodyPr/>
          <a:lstStyle/>
          <a:p>
            <a:pPr marL="1143000" lvl="1" indent="-742950" eaLnBrk="1" hangingPunct="1">
              <a:lnSpc>
                <a:spcPct val="90000"/>
              </a:lnSpc>
              <a:buFont typeface="+mj-lt"/>
              <a:buAutoNum type="alphaLcPeriod" startAt="3"/>
            </a:pPr>
            <a:r>
              <a:rPr lang="en-US" altLang="en-US" sz="4000" dirty="0">
                <a:cs typeface="Andalus" pitchFamily="2" charset="0"/>
              </a:rPr>
              <a:t>A batter-runner who overruns first base toward right field, turns left and moves directly toward second base and stops is committed to second base and must attempt to advance non-stop to second base.</a:t>
            </a:r>
          </a:p>
        </p:txBody>
      </p:sp>
    </p:spTree>
    <p:extLst>
      <p:ext uri="{BB962C8B-B14F-4D97-AF65-F5344CB8AC3E}">
        <p14:creationId xmlns:p14="http://schemas.microsoft.com/office/powerpoint/2010/main" val="7086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7FC5B596-3895-4431-9153-F684E0263428}"/>
              </a:ext>
            </a:extLst>
          </p:cNvPr>
          <p:cNvSpPr>
            <a:spLocks noGrp="1" noChangeArrowheads="1"/>
          </p:cNvSpPr>
          <p:nvPr>
            <p:ph type="title"/>
          </p:nvPr>
        </p:nvSpPr>
        <p:spPr>
          <a:xfrm>
            <a:off x="1738313" y="169864"/>
            <a:ext cx="8763000" cy="1247775"/>
          </a:xfrm>
        </p:spPr>
        <p:txBody>
          <a:bodyPr/>
          <a:lstStyle/>
          <a:p>
            <a:pPr eaLnBrk="1" hangingPunct="1"/>
            <a:r>
              <a:rPr lang="en-US" altLang="en-US" b="1"/>
              <a:t>LOOK-BACK RULE 8-7-4c</a:t>
            </a:r>
            <a:endParaRPr lang="en-US" altLang="en-US" sz="2800"/>
          </a:p>
        </p:txBody>
      </p:sp>
      <p:cxnSp>
        <p:nvCxnSpPr>
          <p:cNvPr id="5" name="Straight Connector 4">
            <a:extLst>
              <a:ext uri="{FF2B5EF4-FFF2-40B4-BE49-F238E27FC236}">
                <a16:creationId xmlns:a16="http://schemas.microsoft.com/office/drawing/2014/main" id="{37ED8E39-27F6-4735-B4FB-527C5D05C245}"/>
              </a:ext>
            </a:extLst>
          </p:cNvPr>
          <p:cNvCxnSpPr/>
          <p:nvPr/>
        </p:nvCxnSpPr>
        <p:spPr>
          <a:xfrm rot="5400000" flipH="1" flipV="1">
            <a:off x="4948238" y="2895600"/>
            <a:ext cx="4811712"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580" name="Group 7">
            <a:extLst>
              <a:ext uri="{FF2B5EF4-FFF2-40B4-BE49-F238E27FC236}">
                <a16:creationId xmlns:a16="http://schemas.microsoft.com/office/drawing/2014/main" id="{2BAE3213-2510-484B-A508-FE5EA3D88835}"/>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29771F7E-7582-4CD4-84DE-6E8A9DBDE77D}"/>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DB280CD5-B4F6-4F39-9300-E344038654EB}"/>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cxnSp>
        <p:nvCxnSpPr>
          <p:cNvPr id="10" name="Straight Connector 9">
            <a:extLst>
              <a:ext uri="{FF2B5EF4-FFF2-40B4-BE49-F238E27FC236}">
                <a16:creationId xmlns:a16="http://schemas.microsoft.com/office/drawing/2014/main" id="{E45C052D-D438-444A-A74D-7917D158E4EB}"/>
              </a:ext>
            </a:extLst>
          </p:cNvPr>
          <p:cNvCxnSpPr/>
          <p:nvPr/>
        </p:nvCxnSpPr>
        <p:spPr>
          <a:xfrm rot="5400000" flipH="1" flipV="1">
            <a:off x="5777707" y="3310732"/>
            <a:ext cx="3657600" cy="1357313"/>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703376B-423D-4184-955D-FF7CEB20C940}"/>
              </a:ext>
            </a:extLst>
          </p:cNvPr>
          <p:cNvSpPr txBox="1">
            <a:spLocks noChangeArrowheads="1"/>
          </p:cNvSpPr>
          <p:nvPr/>
        </p:nvSpPr>
        <p:spPr bwMode="auto">
          <a:xfrm>
            <a:off x="3219451" y="4568826"/>
            <a:ext cx="3242106"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Is committed to 2B and must </a:t>
            </a:r>
          </a:p>
          <a:p>
            <a:pPr eaLnBrk="1" hangingPunct="1">
              <a:spcBef>
                <a:spcPct val="0"/>
              </a:spcBef>
              <a:buClrTx/>
              <a:buFontTx/>
              <a:buNone/>
            </a:pPr>
            <a:r>
              <a:rPr lang="en-US" altLang="en-US" sz="2000" dirty="0">
                <a:latin typeface="+mn-lt"/>
              </a:rPr>
              <a:t>attempt to advance to 2B </a:t>
            </a:r>
          </a:p>
          <a:p>
            <a:pPr eaLnBrk="1" hangingPunct="1">
              <a:spcBef>
                <a:spcPct val="0"/>
              </a:spcBef>
              <a:buClrTx/>
              <a:buFontTx/>
              <a:buNone/>
            </a:pPr>
            <a:r>
              <a:rPr lang="en-US" altLang="en-US" sz="2000" dirty="0">
                <a:latin typeface="+mn-lt"/>
              </a:rPr>
              <a:t>without stopping. </a:t>
            </a:r>
          </a:p>
        </p:txBody>
      </p:sp>
      <p:sp>
        <p:nvSpPr>
          <p:cNvPr id="19" name="TextBox 18">
            <a:extLst>
              <a:ext uri="{FF2B5EF4-FFF2-40B4-BE49-F238E27FC236}">
                <a16:creationId xmlns:a16="http://schemas.microsoft.com/office/drawing/2014/main" id="{B1287FE4-61F0-4E1D-A904-6F19679DC699}"/>
              </a:ext>
            </a:extLst>
          </p:cNvPr>
          <p:cNvSpPr txBox="1">
            <a:spLocks noChangeArrowheads="1"/>
          </p:cNvSpPr>
          <p:nvPr/>
        </p:nvSpPr>
        <p:spPr bwMode="auto">
          <a:xfrm>
            <a:off x="1892301" y="3000375"/>
            <a:ext cx="43783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 runs 1B toward right field, turns left and moves directly toward 2B and then stops:</a:t>
            </a:r>
          </a:p>
        </p:txBody>
      </p:sp>
      <p:sp>
        <p:nvSpPr>
          <p:cNvPr id="24584" name="Line 15">
            <a:extLst>
              <a:ext uri="{FF2B5EF4-FFF2-40B4-BE49-F238E27FC236}">
                <a16:creationId xmlns:a16="http://schemas.microsoft.com/office/drawing/2014/main" id="{DD6363AE-E57B-4366-BCEB-D5C4A4DF88E3}"/>
              </a:ext>
            </a:extLst>
          </p:cNvPr>
          <p:cNvSpPr>
            <a:spLocks noChangeShapeType="1"/>
          </p:cNvSpPr>
          <p:nvPr/>
        </p:nvSpPr>
        <p:spPr bwMode="auto">
          <a:xfrm>
            <a:off x="6800850" y="1641476"/>
            <a:ext cx="109538" cy="492125"/>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Arc 14">
            <a:extLst>
              <a:ext uri="{FF2B5EF4-FFF2-40B4-BE49-F238E27FC236}">
                <a16:creationId xmlns:a16="http://schemas.microsoft.com/office/drawing/2014/main" id="{B2A2648A-189D-4019-B60F-0C353E32B43F}"/>
              </a:ext>
            </a:extLst>
          </p:cNvPr>
          <p:cNvSpPr/>
          <p:nvPr/>
        </p:nvSpPr>
        <p:spPr>
          <a:xfrm>
            <a:off x="7842250" y="1662113"/>
            <a:ext cx="469900" cy="476250"/>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0 w 457200"/>
              <a:gd name="connsiteY0" fmla="*/ 0 h 469900"/>
              <a:gd name="connsiteX1" fmla="*/ 457200 w 457200"/>
              <a:gd name="connsiteY1" fmla="*/ 457200 h 469900"/>
              <a:gd name="connsiteX2" fmla="*/ 0 w 457200"/>
              <a:gd name="connsiteY2" fmla="*/ 457200 h 469900"/>
              <a:gd name="connsiteX3" fmla="*/ 0 w 457200"/>
              <a:gd name="connsiteY3" fmla="*/ 0 h 469900"/>
              <a:gd name="connsiteX0" fmla="*/ 0 w 457200"/>
              <a:gd name="connsiteY0" fmla="*/ 0 h 469900"/>
              <a:gd name="connsiteX1" fmla="*/ 447675 w 457200"/>
              <a:gd name="connsiteY1" fmla="*/ 469900 h 469900"/>
              <a:gd name="connsiteX0" fmla="*/ 0 w 469900"/>
              <a:gd name="connsiteY0" fmla="*/ 0 h 476250"/>
              <a:gd name="connsiteX1" fmla="*/ 469900 w 469900"/>
              <a:gd name="connsiteY1" fmla="*/ 476250 h 476250"/>
              <a:gd name="connsiteX2" fmla="*/ 0 w 469900"/>
              <a:gd name="connsiteY2" fmla="*/ 457200 h 476250"/>
              <a:gd name="connsiteX3" fmla="*/ 0 w 469900"/>
              <a:gd name="connsiteY3" fmla="*/ 0 h 476250"/>
              <a:gd name="connsiteX0" fmla="*/ 0 w 469900"/>
              <a:gd name="connsiteY0" fmla="*/ 0 h 476250"/>
              <a:gd name="connsiteX1" fmla="*/ 447675 w 469900"/>
              <a:gd name="connsiteY1" fmla="*/ 469900 h 476250"/>
            </a:gdLst>
            <a:ahLst/>
            <a:cxnLst>
              <a:cxn ang="0">
                <a:pos x="connsiteX0" y="connsiteY0"/>
              </a:cxn>
              <a:cxn ang="0">
                <a:pos x="connsiteX1" y="connsiteY1"/>
              </a:cxn>
            </a:cxnLst>
            <a:rect l="l" t="t" r="r" b="b"/>
            <a:pathLst>
              <a:path w="469900" h="476250" stroke="0" extrusionOk="0">
                <a:moveTo>
                  <a:pt x="0" y="0"/>
                </a:moveTo>
                <a:cubicBezTo>
                  <a:pt x="252505" y="0"/>
                  <a:pt x="469900" y="223745"/>
                  <a:pt x="469900" y="476250"/>
                </a:cubicBezTo>
                <a:lnTo>
                  <a:pt x="0" y="457200"/>
                </a:lnTo>
                <a:lnTo>
                  <a:pt x="0" y="0"/>
                </a:lnTo>
                <a:close/>
              </a:path>
              <a:path w="469900" h="476250" fill="none">
                <a:moveTo>
                  <a:pt x="0" y="0"/>
                </a:moveTo>
                <a:cubicBezTo>
                  <a:pt x="252505" y="0"/>
                  <a:pt x="447675" y="217395"/>
                  <a:pt x="447675" y="469900"/>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7" name="Straight Connector 16">
            <a:extLst>
              <a:ext uri="{FF2B5EF4-FFF2-40B4-BE49-F238E27FC236}">
                <a16:creationId xmlns:a16="http://schemas.microsoft.com/office/drawing/2014/main" id="{DC27BD12-7AB9-4A8F-8C67-808868E72C5E}"/>
              </a:ext>
            </a:extLst>
          </p:cNvPr>
          <p:cNvCxnSpPr/>
          <p:nvPr/>
        </p:nvCxnSpPr>
        <p:spPr>
          <a:xfrm rot="10800000" flipV="1">
            <a:off x="6913564" y="1662113"/>
            <a:ext cx="873125" cy="15240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4019862-A50E-49E9-8878-CD142509D62A}"/>
              </a:ext>
            </a:extLst>
          </p:cNvPr>
          <p:cNvCxnSpPr/>
          <p:nvPr/>
        </p:nvCxnSpPr>
        <p:spPr>
          <a:xfrm rot="10800000" flipV="1">
            <a:off x="3989388" y="1855789"/>
            <a:ext cx="2798762" cy="403225"/>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505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par>
                          <p:cTn id="11" fill="hold" nodeType="afterGroup">
                            <p:stCondLst>
                              <p:cond delay="0"/>
                            </p:stCondLst>
                            <p:childTnLst>
                              <p:par>
                                <p:cTn id="12" presetID="22" presetClass="entr" presetSubtype="2" fill="hold" nodeType="afterEffect">
                                  <p:stCondLst>
                                    <p:cond delay="400"/>
                                  </p:stCondLst>
                                  <p:childTnLst>
                                    <p:set>
                                      <p:cBhvr>
                                        <p:cTn id="13" dur="1" fill="hold">
                                          <p:stCondLst>
                                            <p:cond delay="0"/>
                                          </p:stCondLst>
                                        </p:cTn>
                                        <p:tgtEl>
                                          <p:spTgt spid="21"/>
                                        </p:tgtEl>
                                        <p:attrNameLst>
                                          <p:attrName>style.visibility</p:attrName>
                                        </p:attrNameLst>
                                      </p:cBhvr>
                                      <p:to>
                                        <p:strVal val="visible"/>
                                      </p:to>
                                    </p:set>
                                    <p:animEffect transition="in" filter="wipe(right)">
                                      <p:cBhvr>
                                        <p:cTn id="14" dur="12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312395" y="399132"/>
            <a:ext cx="10026650" cy="1204912"/>
          </a:xfrm>
        </p:spPr>
        <p:txBody>
          <a:bodyPr/>
          <a:lstStyle/>
          <a:p>
            <a:pPr>
              <a:defRPr/>
            </a:pPr>
            <a:r>
              <a:rPr lang="en-US" dirty="0"/>
              <a:t>Look-Back Rule 8-7-4</a:t>
            </a:r>
            <a:r>
              <a:rPr lang="en-US" cap="none" dirty="0"/>
              <a:t>d</a:t>
            </a:r>
            <a:endParaRPr lang="en-US" dirty="0"/>
          </a:p>
        </p:txBody>
      </p:sp>
      <p:sp>
        <p:nvSpPr>
          <p:cNvPr id="2" name="Rectangle 1">
            <a:extLst>
              <a:ext uri="{FF2B5EF4-FFF2-40B4-BE49-F238E27FC236}">
                <a16:creationId xmlns:a16="http://schemas.microsoft.com/office/drawing/2014/main" id="{6202C7BA-04A7-4C3E-81F1-04D154ADBFE1}"/>
              </a:ext>
            </a:extLst>
          </p:cNvPr>
          <p:cNvSpPr/>
          <p:nvPr/>
        </p:nvSpPr>
        <p:spPr>
          <a:xfrm>
            <a:off x="953589" y="2144014"/>
            <a:ext cx="10284822" cy="3416320"/>
          </a:xfrm>
          <a:prstGeom prst="rect">
            <a:avLst/>
          </a:prstGeom>
        </p:spPr>
        <p:txBody>
          <a:bodyPr wrap="square">
            <a:spAutoFit/>
          </a:bodyPr>
          <a:lstStyle/>
          <a:p>
            <a:pPr marL="1143000" lvl="1" indent="-742950" eaLnBrk="1" hangingPunct="1">
              <a:lnSpc>
                <a:spcPct val="90000"/>
              </a:lnSpc>
              <a:buFont typeface="+mj-lt"/>
              <a:buAutoNum type="alphaLcPeriod" startAt="4"/>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overruns first base toward right field, turns left and moves back toward the infield in any direction except directly toward second base is committed to first base and must return to first base.</a:t>
            </a:r>
          </a:p>
        </p:txBody>
      </p:sp>
    </p:spTree>
    <p:extLst>
      <p:ext uri="{BB962C8B-B14F-4D97-AF65-F5344CB8AC3E}">
        <p14:creationId xmlns:p14="http://schemas.microsoft.com/office/powerpoint/2010/main" val="129806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50C52F54-4613-4B0F-A4B6-AB988E76A636}"/>
              </a:ext>
            </a:extLst>
          </p:cNvPr>
          <p:cNvSpPr>
            <a:spLocks noGrp="1" noChangeArrowheads="1"/>
          </p:cNvSpPr>
          <p:nvPr>
            <p:ph type="title"/>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8-7-4d</a:t>
            </a:r>
            <a:endParaRPr lang="en-US" altLang="en-US" sz="2800" dirty="0"/>
          </a:p>
        </p:txBody>
      </p:sp>
      <p:cxnSp>
        <p:nvCxnSpPr>
          <p:cNvPr id="5" name="Straight Connector 4">
            <a:extLst>
              <a:ext uri="{FF2B5EF4-FFF2-40B4-BE49-F238E27FC236}">
                <a16:creationId xmlns:a16="http://schemas.microsoft.com/office/drawing/2014/main" id="{2E75F693-1D44-4CB6-A28A-2110D664389E}"/>
              </a:ext>
            </a:extLst>
          </p:cNvPr>
          <p:cNvCxnSpPr/>
          <p:nvPr/>
        </p:nvCxnSpPr>
        <p:spPr>
          <a:xfrm rot="5400000" flipH="1" flipV="1">
            <a:off x="4948238" y="2865438"/>
            <a:ext cx="4811713"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8676" name="Group 7">
            <a:extLst>
              <a:ext uri="{FF2B5EF4-FFF2-40B4-BE49-F238E27FC236}">
                <a16:creationId xmlns:a16="http://schemas.microsoft.com/office/drawing/2014/main" id="{E2FE4D6C-2101-4149-A092-74518FEF3F97}"/>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52FE731D-E11D-4166-9A3F-062905BFC828}"/>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958839B2-0A3A-43F2-8981-EA33E7538007}"/>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cxnSp>
        <p:nvCxnSpPr>
          <p:cNvPr id="10" name="Straight Connector 9">
            <a:extLst>
              <a:ext uri="{FF2B5EF4-FFF2-40B4-BE49-F238E27FC236}">
                <a16:creationId xmlns:a16="http://schemas.microsoft.com/office/drawing/2014/main" id="{D72E12C4-0741-4B60-9901-80A53AFC6E61}"/>
              </a:ext>
            </a:extLst>
          </p:cNvPr>
          <p:cNvCxnSpPr/>
          <p:nvPr/>
        </p:nvCxnSpPr>
        <p:spPr>
          <a:xfrm rot="5400000" flipH="1" flipV="1">
            <a:off x="5611814" y="3255964"/>
            <a:ext cx="4003675" cy="1482725"/>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222AC26-5011-454E-98F3-C5769D99AB68}"/>
              </a:ext>
            </a:extLst>
          </p:cNvPr>
          <p:cNvSpPr txBox="1">
            <a:spLocks noChangeArrowheads="1"/>
          </p:cNvSpPr>
          <p:nvPr/>
        </p:nvSpPr>
        <p:spPr bwMode="auto">
          <a:xfrm>
            <a:off x="1708943" y="2119526"/>
            <a:ext cx="472598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 runs 1B toward right field,  turns left and moves back to the infield  in any direction except directly toward 2B and then stops:</a:t>
            </a:r>
          </a:p>
        </p:txBody>
      </p:sp>
      <p:sp>
        <p:nvSpPr>
          <p:cNvPr id="15" name="TextBox 14">
            <a:extLst>
              <a:ext uri="{FF2B5EF4-FFF2-40B4-BE49-F238E27FC236}">
                <a16:creationId xmlns:a16="http://schemas.microsoft.com/office/drawing/2014/main" id="{CCD8D19B-3479-487F-8684-DF76DBA87D48}"/>
              </a:ext>
            </a:extLst>
          </p:cNvPr>
          <p:cNvSpPr txBox="1">
            <a:spLocks noChangeArrowheads="1"/>
          </p:cNvSpPr>
          <p:nvPr/>
        </p:nvSpPr>
        <p:spPr bwMode="auto">
          <a:xfrm>
            <a:off x="4494214" y="3627438"/>
            <a:ext cx="210775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Must return to 1B.</a:t>
            </a:r>
          </a:p>
        </p:txBody>
      </p:sp>
      <p:sp>
        <p:nvSpPr>
          <p:cNvPr id="28680" name="Line 15">
            <a:extLst>
              <a:ext uri="{FF2B5EF4-FFF2-40B4-BE49-F238E27FC236}">
                <a16:creationId xmlns:a16="http://schemas.microsoft.com/office/drawing/2014/main" id="{53C1B957-57A6-4D92-916B-8A6B8F6C5D42}"/>
              </a:ext>
            </a:extLst>
          </p:cNvPr>
          <p:cNvSpPr>
            <a:spLocks noChangeShapeType="1"/>
          </p:cNvSpPr>
          <p:nvPr/>
        </p:nvSpPr>
        <p:spPr bwMode="auto">
          <a:xfrm>
            <a:off x="6511926" y="2160588"/>
            <a:ext cx="512763" cy="277812"/>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Arc 13">
            <a:extLst>
              <a:ext uri="{FF2B5EF4-FFF2-40B4-BE49-F238E27FC236}">
                <a16:creationId xmlns:a16="http://schemas.microsoft.com/office/drawing/2014/main" id="{AE3234A1-FF70-4277-A189-C5A241AA1EDF}"/>
              </a:ext>
            </a:extLst>
          </p:cNvPr>
          <p:cNvSpPr/>
          <p:nvPr/>
        </p:nvSpPr>
        <p:spPr>
          <a:xfrm>
            <a:off x="7910513" y="1509713"/>
            <a:ext cx="457200" cy="457200"/>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83820 w 541020"/>
              <a:gd name="connsiteY0" fmla="*/ 0 h 495300"/>
              <a:gd name="connsiteX1" fmla="*/ 541020 w 541020"/>
              <a:gd name="connsiteY1" fmla="*/ 457200 h 495300"/>
              <a:gd name="connsiteX2" fmla="*/ 0 w 541020"/>
              <a:gd name="connsiteY2" fmla="*/ 495300 h 495300"/>
              <a:gd name="connsiteX3" fmla="*/ 83820 w 541020"/>
              <a:gd name="connsiteY3" fmla="*/ 0 h 495300"/>
              <a:gd name="connsiteX0" fmla="*/ 83820 w 541020"/>
              <a:gd name="connsiteY0" fmla="*/ 0 h 495300"/>
              <a:gd name="connsiteX1" fmla="*/ 541020 w 541020"/>
              <a:gd name="connsiteY1" fmla="*/ 457200 h 495300"/>
              <a:gd name="connsiteX0" fmla="*/ 0 w 457200"/>
              <a:gd name="connsiteY0" fmla="*/ 0 h 457200"/>
              <a:gd name="connsiteX1" fmla="*/ 457200 w 457200"/>
              <a:gd name="connsiteY1" fmla="*/ 457200 h 457200"/>
              <a:gd name="connsiteX2" fmla="*/ 53340 w 457200"/>
              <a:gd name="connsiteY2" fmla="*/ 419100 h 457200"/>
              <a:gd name="connsiteX3" fmla="*/ 0 w 457200"/>
              <a:gd name="connsiteY3" fmla="*/ 0 h 457200"/>
              <a:gd name="connsiteX0" fmla="*/ 0 w 457200"/>
              <a:gd name="connsiteY0" fmla="*/ 0 h 457200"/>
              <a:gd name="connsiteX1" fmla="*/ 457200 w 457200"/>
              <a:gd name="connsiteY1" fmla="*/ 457200 h 457200"/>
            </a:gdLst>
            <a:ahLst/>
            <a:cxnLst>
              <a:cxn ang="0">
                <a:pos x="connsiteX0" y="connsiteY0"/>
              </a:cxn>
              <a:cxn ang="0">
                <a:pos x="connsiteX1" y="connsiteY1"/>
              </a:cxn>
            </a:cxnLst>
            <a:rect l="l" t="t" r="r" b="b"/>
            <a:pathLst>
              <a:path w="457200" h="457200" stroke="0" extrusionOk="0">
                <a:moveTo>
                  <a:pt x="0" y="0"/>
                </a:moveTo>
                <a:cubicBezTo>
                  <a:pt x="252505" y="0"/>
                  <a:pt x="457200" y="204695"/>
                  <a:pt x="457200" y="457200"/>
                </a:cubicBezTo>
                <a:lnTo>
                  <a:pt x="53340" y="419100"/>
                </a:lnTo>
                <a:cubicBezTo>
                  <a:pt x="53340" y="266700"/>
                  <a:pt x="0" y="152400"/>
                  <a:pt x="0" y="0"/>
                </a:cubicBezTo>
                <a:close/>
              </a:path>
              <a:path w="457200" h="457200" fill="none">
                <a:moveTo>
                  <a:pt x="0" y="0"/>
                </a:moveTo>
                <a:cubicBezTo>
                  <a:pt x="252505" y="0"/>
                  <a:pt x="457200" y="204695"/>
                  <a:pt x="457200" y="457200"/>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7" name="Straight Connector 16">
            <a:extLst>
              <a:ext uri="{FF2B5EF4-FFF2-40B4-BE49-F238E27FC236}">
                <a16:creationId xmlns:a16="http://schemas.microsoft.com/office/drawing/2014/main" id="{06518E88-970D-4097-A53F-DCEAE2F438F7}"/>
              </a:ext>
            </a:extLst>
          </p:cNvPr>
          <p:cNvCxnSpPr/>
          <p:nvPr/>
        </p:nvCxnSpPr>
        <p:spPr>
          <a:xfrm rot="10800000" flipV="1">
            <a:off x="6843714" y="1524000"/>
            <a:ext cx="1025525" cy="69215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CA36BEA-6616-4767-BFCB-5B26F3D0FBAA}"/>
              </a:ext>
            </a:extLst>
          </p:cNvPr>
          <p:cNvCxnSpPr/>
          <p:nvPr/>
        </p:nvCxnSpPr>
        <p:spPr>
          <a:xfrm rot="16200000" flipH="1">
            <a:off x="6630194" y="2597944"/>
            <a:ext cx="622300" cy="331788"/>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99425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22" presetClass="entr" presetSubtype="1" fill="hold" nodeType="withEffect">
                                  <p:stCondLst>
                                    <p:cond delay="300"/>
                                  </p:stCondLst>
                                  <p:childTnLst>
                                    <p:set>
                                      <p:cBhvr>
                                        <p:cTn id="12" dur="1" fill="hold">
                                          <p:stCondLst>
                                            <p:cond delay="0"/>
                                          </p:stCondLst>
                                        </p:cTn>
                                        <p:tgtEl>
                                          <p:spTgt spid="25"/>
                                        </p:tgtEl>
                                        <p:attrNameLst>
                                          <p:attrName>style.visibility</p:attrName>
                                        </p:attrNameLst>
                                      </p:cBhvr>
                                      <p:to>
                                        <p:strVal val="visible"/>
                                      </p:to>
                                    </p:set>
                                    <p:animEffect transition="in" filter="wipe(up)">
                                      <p:cBhvr>
                                        <p:cTn id="13" dur="7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e</a:t>
            </a:r>
            <a:endParaRPr lang="en-US" dirty="0"/>
          </a:p>
        </p:txBody>
      </p:sp>
      <p:sp>
        <p:nvSpPr>
          <p:cNvPr id="2" name="Rectangle 1">
            <a:extLst>
              <a:ext uri="{FF2B5EF4-FFF2-40B4-BE49-F238E27FC236}">
                <a16:creationId xmlns:a16="http://schemas.microsoft.com/office/drawing/2014/main" id="{DECAA062-71BD-4DCF-BA4B-9702A980537B}"/>
              </a:ext>
            </a:extLst>
          </p:cNvPr>
          <p:cNvSpPr/>
          <p:nvPr/>
        </p:nvSpPr>
        <p:spPr>
          <a:xfrm>
            <a:off x="949836" y="2274838"/>
            <a:ext cx="9372599" cy="2308324"/>
          </a:xfrm>
          <a:prstGeom prst="rect">
            <a:avLst/>
          </a:prstGeom>
        </p:spPr>
        <p:txBody>
          <a:bodyPr wrap="square">
            <a:spAutoFit/>
          </a:bodyPr>
          <a:lstStyle/>
          <a:p>
            <a:pPr marL="1143000" lvl="1" indent="-742950" eaLnBrk="1" hangingPunct="1">
              <a:lnSpc>
                <a:spcPct val="90000"/>
              </a:lnSpc>
              <a:buFont typeface="+mj-lt"/>
              <a:buAutoNum type="alphaLcPeriod" startAt="5"/>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overruns first  base toward right field, and turns right, is committed to first base and must return to first base.</a:t>
            </a:r>
          </a:p>
        </p:txBody>
      </p:sp>
    </p:spTree>
    <p:extLst>
      <p:ext uri="{BB962C8B-B14F-4D97-AF65-F5344CB8AC3E}">
        <p14:creationId xmlns:p14="http://schemas.microsoft.com/office/powerpoint/2010/main" val="125143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5FC1FE4A-1227-4F0A-B1D9-141E4039A3DF}"/>
              </a:ext>
            </a:extLst>
          </p:cNvPr>
          <p:cNvSpPr>
            <a:spLocks noGrp="1" noChangeArrowheads="1"/>
          </p:cNvSpPr>
          <p:nvPr>
            <p:ph type="title"/>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8-7-4e</a:t>
            </a:r>
            <a:endParaRPr lang="en-US" altLang="en-US" sz="2800" dirty="0"/>
          </a:p>
        </p:txBody>
      </p:sp>
      <p:cxnSp>
        <p:nvCxnSpPr>
          <p:cNvPr id="5" name="Straight Connector 4">
            <a:extLst>
              <a:ext uri="{FF2B5EF4-FFF2-40B4-BE49-F238E27FC236}">
                <a16:creationId xmlns:a16="http://schemas.microsoft.com/office/drawing/2014/main" id="{5CAE3DF0-FB89-4200-AFCE-74D95FAE910C}"/>
              </a:ext>
            </a:extLst>
          </p:cNvPr>
          <p:cNvCxnSpPr/>
          <p:nvPr/>
        </p:nvCxnSpPr>
        <p:spPr>
          <a:xfrm rot="5400000" flipH="1" flipV="1">
            <a:off x="4870450" y="3109913"/>
            <a:ext cx="4681538" cy="195421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2772" name="Group 7">
            <a:extLst>
              <a:ext uri="{FF2B5EF4-FFF2-40B4-BE49-F238E27FC236}">
                <a16:creationId xmlns:a16="http://schemas.microsoft.com/office/drawing/2014/main" id="{611282F1-1B9F-42A9-9D09-B1E5AB0D05BB}"/>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0CCEFB19-F6FC-4DA8-963E-15CF5D133EF8}"/>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6D6A413B-93AA-441E-A64F-C87D26F79483}"/>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cxnSp>
        <p:nvCxnSpPr>
          <p:cNvPr id="10" name="Straight Connector 9">
            <a:extLst>
              <a:ext uri="{FF2B5EF4-FFF2-40B4-BE49-F238E27FC236}">
                <a16:creationId xmlns:a16="http://schemas.microsoft.com/office/drawing/2014/main" id="{4008E003-8BA7-4104-B75D-3EEF250E31B8}"/>
              </a:ext>
            </a:extLst>
          </p:cNvPr>
          <p:cNvCxnSpPr/>
          <p:nvPr/>
        </p:nvCxnSpPr>
        <p:spPr>
          <a:xfrm rot="5400000" flipH="1" flipV="1">
            <a:off x="5590382" y="3747295"/>
            <a:ext cx="3490913" cy="1482725"/>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3A4E5AB-9A2C-4B85-B0FA-E4BBD62F53E1}"/>
              </a:ext>
            </a:extLst>
          </p:cNvPr>
          <p:cNvSpPr txBox="1">
            <a:spLocks noChangeArrowheads="1"/>
          </p:cNvSpPr>
          <p:nvPr/>
        </p:nvSpPr>
        <p:spPr bwMode="auto">
          <a:xfrm>
            <a:off x="7948613" y="3736975"/>
            <a:ext cx="210775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Must return to 1B.</a:t>
            </a:r>
          </a:p>
        </p:txBody>
      </p:sp>
      <p:sp>
        <p:nvSpPr>
          <p:cNvPr id="32775" name="TextBox 18">
            <a:extLst>
              <a:ext uri="{FF2B5EF4-FFF2-40B4-BE49-F238E27FC236}">
                <a16:creationId xmlns:a16="http://schemas.microsoft.com/office/drawing/2014/main" id="{A314078B-A38F-4382-A852-C46626E8D0E1}"/>
              </a:ext>
            </a:extLst>
          </p:cNvPr>
          <p:cNvSpPr txBox="1">
            <a:spLocks noChangeArrowheads="1"/>
          </p:cNvSpPr>
          <p:nvPr/>
        </p:nvSpPr>
        <p:spPr bwMode="auto">
          <a:xfrm>
            <a:off x="1738313" y="2253457"/>
            <a:ext cx="495770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overruns 1B towards right field,</a:t>
            </a:r>
          </a:p>
          <a:p>
            <a:pPr eaLnBrk="1" hangingPunct="1">
              <a:spcBef>
                <a:spcPct val="0"/>
              </a:spcBef>
              <a:buClrTx/>
              <a:buFontTx/>
              <a:buNone/>
            </a:pPr>
            <a:r>
              <a:rPr lang="en-US" altLang="en-US" sz="2000" dirty="0">
                <a:latin typeface="+mn-lt"/>
              </a:rPr>
              <a:t>and turns right and then stops:</a:t>
            </a:r>
          </a:p>
        </p:txBody>
      </p:sp>
      <p:cxnSp>
        <p:nvCxnSpPr>
          <p:cNvPr id="32776" name="Straight Connector 19">
            <a:extLst>
              <a:ext uri="{FF2B5EF4-FFF2-40B4-BE49-F238E27FC236}">
                <a16:creationId xmlns:a16="http://schemas.microsoft.com/office/drawing/2014/main" id="{E4670B0F-9F29-45C7-978B-E03408E06562}"/>
              </a:ext>
            </a:extLst>
          </p:cNvPr>
          <p:cNvCxnSpPr>
            <a:cxnSpLocks noChangeShapeType="1"/>
          </p:cNvCxnSpPr>
          <p:nvPr/>
        </p:nvCxnSpPr>
        <p:spPr bwMode="auto">
          <a:xfrm flipV="1">
            <a:off x="8812214" y="2465388"/>
            <a:ext cx="414337" cy="374650"/>
          </a:xfrm>
          <a:prstGeom prst="line">
            <a:avLst/>
          </a:prstGeom>
          <a:noFill/>
          <a:ln w="76200" algn="ctr">
            <a:solidFill>
              <a:srgbClr val="FF0000"/>
            </a:solidFill>
            <a:round/>
            <a:headEnd/>
            <a:tailEnd/>
          </a:ln>
          <a:extLst>
            <a:ext uri="{909E8E84-426E-40DD-AFC4-6F175D3DCCD1}">
              <a14:hiddenFill xmlns:a14="http://schemas.microsoft.com/office/drawing/2010/main">
                <a:noFill/>
              </a14:hiddenFill>
            </a:ext>
          </a:extLst>
        </p:spPr>
      </p:cxnSp>
      <p:sp>
        <p:nvSpPr>
          <p:cNvPr id="22" name="Arc 21">
            <a:extLst>
              <a:ext uri="{FF2B5EF4-FFF2-40B4-BE49-F238E27FC236}">
                <a16:creationId xmlns:a16="http://schemas.microsoft.com/office/drawing/2014/main" id="{3B280D49-4089-48EA-81B1-0127F9100BEE}"/>
              </a:ext>
            </a:extLst>
          </p:cNvPr>
          <p:cNvSpPr/>
          <p:nvPr/>
        </p:nvSpPr>
        <p:spPr>
          <a:xfrm rot="17329901">
            <a:off x="8158957" y="2301082"/>
            <a:ext cx="511175" cy="522288"/>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71666 w 528866"/>
              <a:gd name="connsiteY0" fmla="*/ 18330 h 475530"/>
              <a:gd name="connsiteX1" fmla="*/ 528866 w 528866"/>
              <a:gd name="connsiteY1" fmla="*/ 475530 h 475530"/>
              <a:gd name="connsiteX2" fmla="*/ 71666 w 528866"/>
              <a:gd name="connsiteY2" fmla="*/ 475530 h 475530"/>
              <a:gd name="connsiteX3" fmla="*/ 71666 w 528866"/>
              <a:gd name="connsiteY3" fmla="*/ 18330 h 475530"/>
              <a:gd name="connsiteX0" fmla="*/ 0 w 528866"/>
              <a:gd name="connsiteY0" fmla="*/ 0 h 475530"/>
              <a:gd name="connsiteX1" fmla="*/ 528866 w 528866"/>
              <a:gd name="connsiteY1" fmla="*/ 475530 h 475530"/>
              <a:gd name="connsiteX0" fmla="*/ 71666 w 528866"/>
              <a:gd name="connsiteY0" fmla="*/ 18360 h 475560"/>
              <a:gd name="connsiteX1" fmla="*/ 528866 w 528866"/>
              <a:gd name="connsiteY1" fmla="*/ 475560 h 475560"/>
              <a:gd name="connsiteX2" fmla="*/ 71666 w 528866"/>
              <a:gd name="connsiteY2" fmla="*/ 475560 h 475560"/>
              <a:gd name="connsiteX3" fmla="*/ 71666 w 528866"/>
              <a:gd name="connsiteY3" fmla="*/ 18360 h 475560"/>
              <a:gd name="connsiteX0" fmla="*/ 0 w 528866"/>
              <a:gd name="connsiteY0" fmla="*/ 30 h 475560"/>
              <a:gd name="connsiteX1" fmla="*/ 22449 w 528866"/>
              <a:gd name="connsiteY1" fmla="*/ 1739 h 475560"/>
              <a:gd name="connsiteX2" fmla="*/ 528866 w 528866"/>
              <a:gd name="connsiteY2" fmla="*/ 475560 h 475560"/>
              <a:gd name="connsiteX0" fmla="*/ 49217 w 506417"/>
              <a:gd name="connsiteY0" fmla="*/ 16621 h 473821"/>
              <a:gd name="connsiteX1" fmla="*/ 506417 w 506417"/>
              <a:gd name="connsiteY1" fmla="*/ 473821 h 473821"/>
              <a:gd name="connsiteX2" fmla="*/ 49217 w 506417"/>
              <a:gd name="connsiteY2" fmla="*/ 473821 h 473821"/>
              <a:gd name="connsiteX3" fmla="*/ 49217 w 506417"/>
              <a:gd name="connsiteY3" fmla="*/ 16621 h 473821"/>
              <a:gd name="connsiteX0" fmla="*/ 0 w 506417"/>
              <a:gd name="connsiteY0" fmla="*/ 0 h 473821"/>
              <a:gd name="connsiteX1" fmla="*/ 506417 w 506417"/>
              <a:gd name="connsiteY1" fmla="*/ 473821 h 473821"/>
              <a:gd name="connsiteX0" fmla="*/ 49217 w 516513"/>
              <a:gd name="connsiteY0" fmla="*/ 16621 h 518180"/>
              <a:gd name="connsiteX1" fmla="*/ 506417 w 516513"/>
              <a:gd name="connsiteY1" fmla="*/ 473821 h 518180"/>
              <a:gd name="connsiteX2" fmla="*/ 49217 w 516513"/>
              <a:gd name="connsiteY2" fmla="*/ 473821 h 518180"/>
              <a:gd name="connsiteX3" fmla="*/ 49217 w 516513"/>
              <a:gd name="connsiteY3" fmla="*/ 16621 h 518180"/>
              <a:gd name="connsiteX0" fmla="*/ 0 w 516513"/>
              <a:gd name="connsiteY0" fmla="*/ 0 h 518180"/>
              <a:gd name="connsiteX1" fmla="*/ 516513 w 516513"/>
              <a:gd name="connsiteY1" fmla="*/ 518180 h 518180"/>
              <a:gd name="connsiteX0" fmla="*/ 49217 w 510520"/>
              <a:gd name="connsiteY0" fmla="*/ 16621 h 522739"/>
              <a:gd name="connsiteX1" fmla="*/ 506417 w 510520"/>
              <a:gd name="connsiteY1" fmla="*/ 473821 h 522739"/>
              <a:gd name="connsiteX2" fmla="*/ 49217 w 510520"/>
              <a:gd name="connsiteY2" fmla="*/ 473821 h 522739"/>
              <a:gd name="connsiteX3" fmla="*/ 49217 w 510520"/>
              <a:gd name="connsiteY3" fmla="*/ 16621 h 522739"/>
              <a:gd name="connsiteX0" fmla="*/ 0 w 510520"/>
              <a:gd name="connsiteY0" fmla="*/ 0 h 522739"/>
              <a:gd name="connsiteX1" fmla="*/ 510520 w 510520"/>
              <a:gd name="connsiteY1" fmla="*/ 522739 h 522739"/>
              <a:gd name="connsiteX0" fmla="*/ 49217 w 510520"/>
              <a:gd name="connsiteY0" fmla="*/ 16621 h 522739"/>
              <a:gd name="connsiteX1" fmla="*/ 507499 w 510520"/>
              <a:gd name="connsiteY1" fmla="*/ 521255 h 522739"/>
              <a:gd name="connsiteX2" fmla="*/ 49217 w 510520"/>
              <a:gd name="connsiteY2" fmla="*/ 473821 h 522739"/>
              <a:gd name="connsiteX3" fmla="*/ 49217 w 510520"/>
              <a:gd name="connsiteY3" fmla="*/ 16621 h 522739"/>
              <a:gd name="connsiteX0" fmla="*/ 0 w 510520"/>
              <a:gd name="connsiteY0" fmla="*/ 0 h 522739"/>
              <a:gd name="connsiteX1" fmla="*/ 510520 w 510520"/>
              <a:gd name="connsiteY1" fmla="*/ 522739 h 522739"/>
            </a:gdLst>
            <a:ahLst/>
            <a:cxnLst>
              <a:cxn ang="0">
                <a:pos x="connsiteX0" y="connsiteY0"/>
              </a:cxn>
              <a:cxn ang="0">
                <a:pos x="connsiteX1" y="connsiteY1"/>
              </a:cxn>
            </a:cxnLst>
            <a:rect l="l" t="t" r="r" b="b"/>
            <a:pathLst>
              <a:path w="510520" h="522739" stroke="0" extrusionOk="0">
                <a:moveTo>
                  <a:pt x="49217" y="16621"/>
                </a:moveTo>
                <a:cubicBezTo>
                  <a:pt x="301722" y="16621"/>
                  <a:pt x="507499" y="268750"/>
                  <a:pt x="507499" y="521255"/>
                </a:cubicBezTo>
                <a:lnTo>
                  <a:pt x="49217" y="473821"/>
                </a:lnTo>
                <a:lnTo>
                  <a:pt x="49217" y="16621"/>
                </a:lnTo>
                <a:close/>
              </a:path>
              <a:path w="510520" h="522739" fill="none">
                <a:moveTo>
                  <a:pt x="0" y="0"/>
                </a:moveTo>
                <a:cubicBezTo>
                  <a:pt x="241378" y="1978"/>
                  <a:pt x="510520" y="270234"/>
                  <a:pt x="510520" y="522739"/>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24" name="Straight Connector 23">
            <a:extLst>
              <a:ext uri="{FF2B5EF4-FFF2-40B4-BE49-F238E27FC236}">
                <a16:creationId xmlns:a16="http://schemas.microsoft.com/office/drawing/2014/main" id="{CC9E08B7-6B8E-4C29-8710-B2980F5A4E72}"/>
              </a:ext>
            </a:extLst>
          </p:cNvPr>
          <p:cNvCxnSpPr/>
          <p:nvPr/>
        </p:nvCxnSpPr>
        <p:spPr>
          <a:xfrm>
            <a:off x="8756650" y="2411413"/>
            <a:ext cx="234950" cy="16510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BF1ECEFA-1A2D-48C2-A48F-EE05DC889C7A}"/>
              </a:ext>
            </a:extLst>
          </p:cNvPr>
          <p:cNvCxnSpPr/>
          <p:nvPr/>
        </p:nvCxnSpPr>
        <p:spPr>
          <a:xfrm rot="10800000" flipV="1">
            <a:off x="7924801" y="2757488"/>
            <a:ext cx="1177925" cy="692150"/>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51868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22" presetClass="entr" presetSubtype="1" fill="hold" nodeType="withEffect">
                                  <p:stCondLst>
                                    <p:cond delay="400"/>
                                  </p:stCondLst>
                                  <p:childTnLst>
                                    <p:set>
                                      <p:cBhvr>
                                        <p:cTn id="8" dur="1" fill="hold">
                                          <p:stCondLst>
                                            <p:cond delay="0"/>
                                          </p:stCondLst>
                                        </p:cTn>
                                        <p:tgtEl>
                                          <p:spTgt spid="30"/>
                                        </p:tgtEl>
                                        <p:attrNameLst>
                                          <p:attrName>style.visibility</p:attrName>
                                        </p:attrNameLst>
                                      </p:cBhvr>
                                      <p:to>
                                        <p:strVal val="visible"/>
                                      </p:to>
                                    </p:set>
                                    <p:animEffect transition="in" filter="wipe(up)">
                                      <p:cBhvr>
                                        <p:cTn id="9" dur="9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Penalty (Arts 2,3,4)</a:t>
            </a:r>
          </a:p>
        </p:txBody>
      </p:sp>
      <p:sp>
        <p:nvSpPr>
          <p:cNvPr id="2" name="Rectangle 1">
            <a:extLst>
              <a:ext uri="{FF2B5EF4-FFF2-40B4-BE49-F238E27FC236}">
                <a16:creationId xmlns:a16="http://schemas.microsoft.com/office/drawing/2014/main" id="{DECAA062-71BD-4DCF-BA4B-9702A980537B}"/>
              </a:ext>
            </a:extLst>
          </p:cNvPr>
          <p:cNvSpPr/>
          <p:nvPr/>
        </p:nvSpPr>
        <p:spPr>
          <a:xfrm>
            <a:off x="1203130" y="1812831"/>
            <a:ext cx="10026650" cy="4401205"/>
          </a:xfrm>
          <a:prstGeom prst="rect">
            <a:avLst/>
          </a:prstGeom>
        </p:spPr>
        <p:txBody>
          <a:bodyPr wrap="square">
            <a:spAutoFit/>
          </a:bodyPr>
          <a:lstStyle/>
          <a:p>
            <a:pPr marL="514350" indent="-514350">
              <a:buFont typeface="+mj-lt"/>
              <a:buAutoNum type="arabicPeriod"/>
              <a:defRPr/>
            </a:pP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a:t>
            </a:r>
          </a:p>
          <a:p>
            <a:pPr marL="514350" indent="-514350">
              <a:buFont typeface="+mj-lt"/>
              <a:buAutoNum type="arabicPeriod"/>
              <a:defRPr/>
            </a:pP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 pitch" is declared when applicable, and the runner is out. </a:t>
            </a:r>
          </a:p>
          <a:p>
            <a:pPr marL="514350" indent="-514350">
              <a:buFont typeface="+mj-lt"/>
              <a:buAutoNum type="arabicPeriod"/>
              <a:defRPr/>
            </a:pP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two runners or more are off their bases, when one is called out, the ball is dead and other runners are returned to the last base touched. Only one runner may be called out.</a:t>
            </a:r>
          </a:p>
          <a:p>
            <a:pPr>
              <a:defRPr/>
            </a:pPr>
            <a:endPar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sz="28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EXCEPTION: </a:t>
            </a: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runner will not be declared out if a play is made on another runner (a fake throw is considered a play), the pitcher no longer has possession of the ball within the 16-foot circle, or the pitcher releases the ball on a pitch to the batter.</a:t>
            </a:r>
          </a:p>
        </p:txBody>
      </p:sp>
    </p:spTree>
    <p:extLst>
      <p:ext uri="{BB962C8B-B14F-4D97-AF65-F5344CB8AC3E}">
        <p14:creationId xmlns:p14="http://schemas.microsoft.com/office/powerpoint/2010/main" val="847294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472439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344518" y="478338"/>
            <a:ext cx="10026650" cy="1204912"/>
          </a:xfrm>
        </p:spPr>
        <p:txBody>
          <a:bodyPr/>
          <a:lstStyle/>
          <a:p>
            <a:pPr>
              <a:defRPr/>
            </a:pPr>
            <a:r>
              <a:rPr lang="en-US" dirty="0"/>
              <a:t>Look-Back Rule 8-8-1</a:t>
            </a:r>
          </a:p>
        </p:txBody>
      </p:sp>
      <p:sp>
        <p:nvSpPr>
          <p:cNvPr id="2" name="Rectangle 1">
            <a:extLst>
              <a:ext uri="{FF2B5EF4-FFF2-40B4-BE49-F238E27FC236}">
                <a16:creationId xmlns:a16="http://schemas.microsoft.com/office/drawing/2014/main" id="{AA85A882-1709-45F3-BF0E-C83A7376F21E}"/>
              </a:ext>
            </a:extLst>
          </p:cNvPr>
          <p:cNvSpPr/>
          <p:nvPr/>
        </p:nvSpPr>
        <p:spPr>
          <a:xfrm>
            <a:off x="1014548" y="2064809"/>
            <a:ext cx="10162903" cy="3170099"/>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Look-Back Rule will be in effect when the ball is live, the batter-runner has touched first base or has been declared out, and the pitcher has possession of the ball within the pitcher’s circle. (2-44)</a:t>
            </a:r>
          </a:p>
          <a:p>
            <a:pPr marL="228600" indent="-228600">
              <a:buFontTx/>
              <a:buNone/>
              <a:defRPr/>
            </a:pPr>
            <a:endParaRPr lang="en-US" altLang="en-US" sz="2000" dirty="0">
              <a:latin typeface="+mn-lt"/>
            </a:endParaRPr>
          </a:p>
        </p:txBody>
      </p:sp>
    </p:spTree>
    <p:extLst>
      <p:ext uri="{BB962C8B-B14F-4D97-AF65-F5344CB8AC3E}">
        <p14:creationId xmlns:p14="http://schemas.microsoft.com/office/powerpoint/2010/main" val="849159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306748" y="488967"/>
            <a:ext cx="10026650" cy="1204912"/>
          </a:xfrm>
        </p:spPr>
        <p:txBody>
          <a:bodyPr/>
          <a:lstStyle/>
          <a:p>
            <a:pPr>
              <a:defRPr/>
            </a:pPr>
            <a:r>
              <a:rPr lang="en-US" dirty="0"/>
              <a:t>Look-Back Rule 8-7-2</a:t>
            </a:r>
          </a:p>
        </p:txBody>
      </p:sp>
      <p:sp>
        <p:nvSpPr>
          <p:cNvPr id="2" name="Rectangle 1">
            <a:extLst>
              <a:ext uri="{FF2B5EF4-FFF2-40B4-BE49-F238E27FC236}">
                <a16:creationId xmlns:a16="http://schemas.microsoft.com/office/drawing/2014/main" id="{ACE8BAF3-9395-4C3B-B4AD-CB4E18348F72}"/>
              </a:ext>
            </a:extLst>
          </p:cNvPr>
          <p:cNvSpPr/>
          <p:nvPr/>
        </p:nvSpPr>
        <p:spPr>
          <a:xfrm>
            <a:off x="806860" y="1960322"/>
            <a:ext cx="9823268" cy="1754326"/>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runner(s) may stop once, but then must immediately return to the base or attempt to advance to the next base.</a:t>
            </a:r>
          </a:p>
        </p:txBody>
      </p:sp>
    </p:spTree>
    <p:extLst>
      <p:ext uri="{BB962C8B-B14F-4D97-AF65-F5344CB8AC3E}">
        <p14:creationId xmlns:p14="http://schemas.microsoft.com/office/powerpoint/2010/main" val="96064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8-7-3</a:t>
            </a:r>
          </a:p>
        </p:txBody>
      </p:sp>
      <p:sp>
        <p:nvSpPr>
          <p:cNvPr id="2" name="Rectangle 1">
            <a:extLst>
              <a:ext uri="{FF2B5EF4-FFF2-40B4-BE49-F238E27FC236}">
                <a16:creationId xmlns:a16="http://schemas.microsoft.com/office/drawing/2014/main" id="{39EF9707-DB2B-4359-A62A-0648FA9BD6DB}"/>
              </a:ext>
            </a:extLst>
          </p:cNvPr>
          <p:cNvSpPr/>
          <p:nvPr/>
        </p:nvSpPr>
        <p:spPr>
          <a:xfrm>
            <a:off x="553739" y="2279978"/>
            <a:ext cx="9579428" cy="1754326"/>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Once the runner stops at a base for any reason, the runner will be declared out if the runner leaves the base.</a:t>
            </a:r>
          </a:p>
        </p:txBody>
      </p:sp>
    </p:spTree>
    <p:extLst>
      <p:ext uri="{BB962C8B-B14F-4D97-AF65-F5344CB8AC3E}">
        <p14:creationId xmlns:p14="http://schemas.microsoft.com/office/powerpoint/2010/main" val="140115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460249" y="418249"/>
            <a:ext cx="10026650" cy="1204912"/>
          </a:xfrm>
        </p:spPr>
        <p:txBody>
          <a:bodyPr/>
          <a:lstStyle/>
          <a:p>
            <a:pPr>
              <a:defRPr/>
            </a:pPr>
            <a:r>
              <a:rPr lang="en-US" dirty="0"/>
              <a:t>Look-Back Rule 8-7-4</a:t>
            </a:r>
          </a:p>
        </p:txBody>
      </p:sp>
      <p:sp>
        <p:nvSpPr>
          <p:cNvPr id="2" name="Rectangle 1">
            <a:extLst>
              <a:ext uri="{FF2B5EF4-FFF2-40B4-BE49-F238E27FC236}">
                <a16:creationId xmlns:a16="http://schemas.microsoft.com/office/drawing/2014/main" id="{29C8841E-6129-46D4-A769-934D74A6A9AC}"/>
              </a:ext>
            </a:extLst>
          </p:cNvPr>
          <p:cNvSpPr/>
          <p:nvPr/>
        </p:nvSpPr>
        <p:spPr>
          <a:xfrm>
            <a:off x="1014042" y="1997839"/>
            <a:ext cx="10026649" cy="2862322"/>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Responsibilities of the batter-runner after completing a turn at bat, and while the pitcher has the ball within the 16-foot pitching circle, including a base on balls or a dropped third strike are as follows:</a:t>
            </a:r>
          </a:p>
        </p:txBody>
      </p:sp>
    </p:spTree>
    <p:extLst>
      <p:ext uri="{BB962C8B-B14F-4D97-AF65-F5344CB8AC3E}">
        <p14:creationId xmlns:p14="http://schemas.microsoft.com/office/powerpoint/2010/main" val="193813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a</a:t>
            </a:r>
            <a:endParaRPr lang="en-US" dirty="0"/>
          </a:p>
        </p:txBody>
      </p:sp>
      <p:sp>
        <p:nvSpPr>
          <p:cNvPr id="2" name="Rectangle 1">
            <a:extLst>
              <a:ext uri="{FF2B5EF4-FFF2-40B4-BE49-F238E27FC236}">
                <a16:creationId xmlns:a16="http://schemas.microsoft.com/office/drawing/2014/main" id="{FE2E7D4B-5EFF-485B-BDA8-EA22CBBE15AF}"/>
              </a:ext>
            </a:extLst>
          </p:cNvPr>
          <p:cNvSpPr/>
          <p:nvPr/>
        </p:nvSpPr>
        <p:spPr>
          <a:xfrm>
            <a:off x="1057835" y="2106288"/>
            <a:ext cx="10045593" cy="2862322"/>
          </a:xfrm>
          <a:prstGeom prst="rect">
            <a:avLst/>
          </a:prstGeom>
        </p:spPr>
        <p:txBody>
          <a:bodyPr wrap="square">
            <a:spAutoFit/>
          </a:bodyPr>
          <a:lstStyle/>
          <a:p>
            <a:pPr marL="1143000" lvl="1" indent="-742950" eaLnBrk="1" hangingPunct="1">
              <a:lnSpc>
                <a:spcPct val="90000"/>
              </a:lnSpc>
              <a:buFont typeface="+mj-lt"/>
              <a:buAutoNum type="alphaLcPeriod"/>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rounds first base </a:t>
            </a:r>
            <a:b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toward second base may stop, but then must immediately, without stopping, return to first base or attempt to advance to second base.</a:t>
            </a:r>
          </a:p>
        </p:txBody>
      </p:sp>
    </p:spTree>
    <p:extLst>
      <p:ext uri="{BB962C8B-B14F-4D97-AF65-F5344CB8AC3E}">
        <p14:creationId xmlns:p14="http://schemas.microsoft.com/office/powerpoint/2010/main" val="362706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D1A009C-4089-4D06-842B-9C1EE08D75B2}"/>
              </a:ext>
            </a:extLst>
          </p:cNvPr>
          <p:cNvSpPr>
            <a:spLocks noGrp="1" noChangeArrowheads="1"/>
          </p:cNvSpPr>
          <p:nvPr>
            <p:ph type="title" idx="4294967295"/>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8-7-4a</a:t>
            </a:r>
            <a:endParaRPr lang="en-US" altLang="en-US" sz="2800" dirty="0">
              <a:solidFill>
                <a:srgbClr val="00205B"/>
              </a:solidFill>
              <a:latin typeface="Calibri" panose="020F0502020204030204" pitchFamily="34" charset="0"/>
              <a:ea typeface="Calibri" panose="020F0502020204030204" pitchFamily="34" charset="0"/>
              <a:cs typeface="Calibri" panose="020F0502020204030204" pitchFamily="34" charset="0"/>
            </a:endParaRPr>
          </a:p>
        </p:txBody>
      </p:sp>
      <p:cxnSp>
        <p:nvCxnSpPr>
          <p:cNvPr id="5" name="Straight Connector 4">
            <a:extLst>
              <a:ext uri="{FF2B5EF4-FFF2-40B4-BE49-F238E27FC236}">
                <a16:creationId xmlns:a16="http://schemas.microsoft.com/office/drawing/2014/main" id="{2699E65C-67DE-47D8-A0CF-1A0813F385BA}"/>
              </a:ext>
            </a:extLst>
          </p:cNvPr>
          <p:cNvCxnSpPr/>
          <p:nvPr/>
        </p:nvCxnSpPr>
        <p:spPr>
          <a:xfrm rot="5400000" flipH="1" flipV="1">
            <a:off x="4948238" y="2895600"/>
            <a:ext cx="4811712"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388" name="Group 7">
            <a:extLst>
              <a:ext uri="{FF2B5EF4-FFF2-40B4-BE49-F238E27FC236}">
                <a16:creationId xmlns:a16="http://schemas.microsoft.com/office/drawing/2014/main" id="{0B44F1CA-E8CA-47F7-8141-8C8BA77B8FE8}"/>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3CEC3416-C669-4A3A-87EA-A5677EBACC7F}"/>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CA2760ED-D58D-404D-9EAF-B44D445C8773}"/>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sp>
        <p:nvSpPr>
          <p:cNvPr id="18" name="TextBox 17">
            <a:extLst>
              <a:ext uri="{FF2B5EF4-FFF2-40B4-BE49-F238E27FC236}">
                <a16:creationId xmlns:a16="http://schemas.microsoft.com/office/drawing/2014/main" id="{ABB7228E-91B7-4A38-A943-8564C9FE4C07}"/>
              </a:ext>
            </a:extLst>
          </p:cNvPr>
          <p:cNvSpPr txBox="1">
            <a:spLocks noChangeArrowheads="1"/>
          </p:cNvSpPr>
          <p:nvPr/>
        </p:nvSpPr>
        <p:spPr bwMode="auto">
          <a:xfrm>
            <a:off x="2627314" y="3429001"/>
            <a:ext cx="40925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solidFill>
                  <a:srgbClr val="00B050"/>
                </a:solidFill>
                <a:latin typeface="+mn-lt"/>
              </a:rPr>
              <a:t>Must return to 1B </a:t>
            </a:r>
          </a:p>
          <a:p>
            <a:pPr eaLnBrk="1" hangingPunct="1">
              <a:spcBef>
                <a:spcPct val="0"/>
              </a:spcBef>
              <a:buClrTx/>
              <a:buFontTx/>
              <a:buNone/>
            </a:pPr>
            <a:r>
              <a:rPr lang="en-US" altLang="en-US" sz="2000" dirty="0">
                <a:solidFill>
                  <a:srgbClr val="0070C0"/>
                </a:solidFill>
                <a:latin typeface="+mn-lt"/>
              </a:rPr>
              <a:t>or attempt to advance to 2B without stopping. </a:t>
            </a:r>
          </a:p>
        </p:txBody>
      </p:sp>
      <p:sp>
        <p:nvSpPr>
          <p:cNvPr id="19" name="TextBox 18">
            <a:extLst>
              <a:ext uri="{FF2B5EF4-FFF2-40B4-BE49-F238E27FC236}">
                <a16:creationId xmlns:a16="http://schemas.microsoft.com/office/drawing/2014/main" id="{69216AA6-F916-47FC-AFBB-BE9AF9C516C9}"/>
              </a:ext>
            </a:extLst>
          </p:cNvPr>
          <p:cNvSpPr txBox="1">
            <a:spLocks noChangeArrowheads="1"/>
          </p:cNvSpPr>
          <p:nvPr/>
        </p:nvSpPr>
        <p:spPr bwMode="auto">
          <a:xfrm>
            <a:off x="1872456" y="1910557"/>
            <a:ext cx="44545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rounds 1B toward 2B and stops:</a:t>
            </a:r>
          </a:p>
        </p:txBody>
      </p:sp>
      <p:sp>
        <p:nvSpPr>
          <p:cNvPr id="16391" name="Line 13">
            <a:extLst>
              <a:ext uri="{FF2B5EF4-FFF2-40B4-BE49-F238E27FC236}">
                <a16:creationId xmlns:a16="http://schemas.microsoft.com/office/drawing/2014/main" id="{0D4F2824-AAE8-4916-8702-2A01917627B8}"/>
              </a:ext>
            </a:extLst>
          </p:cNvPr>
          <p:cNvSpPr>
            <a:spLocks noChangeShapeType="1"/>
          </p:cNvSpPr>
          <p:nvPr/>
        </p:nvSpPr>
        <p:spPr bwMode="auto">
          <a:xfrm flipH="1">
            <a:off x="6340475" y="2160589"/>
            <a:ext cx="46038" cy="623887"/>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12" name="Straight Connector 11">
            <a:extLst>
              <a:ext uri="{FF2B5EF4-FFF2-40B4-BE49-F238E27FC236}">
                <a16:creationId xmlns:a16="http://schemas.microsoft.com/office/drawing/2014/main" id="{1FEC0298-CE1A-4A46-A1BA-B02DE8CB8AA3}"/>
              </a:ext>
            </a:extLst>
          </p:cNvPr>
          <p:cNvCxnSpPr/>
          <p:nvPr/>
        </p:nvCxnSpPr>
        <p:spPr>
          <a:xfrm rot="5400000">
            <a:off x="5971381" y="4242594"/>
            <a:ext cx="2643188" cy="95250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F40B190-07FB-4F03-BEB1-943797FE8A08}"/>
              </a:ext>
            </a:extLst>
          </p:cNvPr>
          <p:cNvCxnSpPr/>
          <p:nvPr/>
        </p:nvCxnSpPr>
        <p:spPr>
          <a:xfrm rot="16200000" flipV="1">
            <a:off x="6838157" y="6157119"/>
            <a:ext cx="23812" cy="12700"/>
          </a:xfrm>
          <a:prstGeom prst="line">
            <a:avLst/>
          </a:prstGeom>
        </p:spPr>
        <p:style>
          <a:lnRef idx="1">
            <a:schemeClr val="accent1"/>
          </a:lnRef>
          <a:fillRef idx="0">
            <a:schemeClr val="accent1"/>
          </a:fillRef>
          <a:effectRef idx="0">
            <a:schemeClr val="accent1"/>
          </a:effectRef>
          <a:fontRef idx="minor">
            <a:schemeClr val="tx1"/>
          </a:fontRef>
        </p:style>
      </p:cxnSp>
      <p:sp>
        <p:nvSpPr>
          <p:cNvPr id="15" name="Arc 14">
            <a:extLst>
              <a:ext uri="{FF2B5EF4-FFF2-40B4-BE49-F238E27FC236}">
                <a16:creationId xmlns:a16="http://schemas.microsoft.com/office/drawing/2014/main" id="{47DE3349-ADCE-4091-B2F1-E350E5E229DF}"/>
              </a:ext>
            </a:extLst>
          </p:cNvPr>
          <p:cNvSpPr/>
          <p:nvPr/>
        </p:nvSpPr>
        <p:spPr>
          <a:xfrm rot="354232">
            <a:off x="6872288" y="2825750"/>
            <a:ext cx="914400" cy="914400"/>
          </a:xfrm>
          <a:prstGeom prst="arc">
            <a:avLst>
              <a:gd name="adj1" fmla="val 16878584"/>
              <a:gd name="adj2" fmla="val 0"/>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7" name="Straight Connector 16">
            <a:extLst>
              <a:ext uri="{FF2B5EF4-FFF2-40B4-BE49-F238E27FC236}">
                <a16:creationId xmlns:a16="http://schemas.microsoft.com/office/drawing/2014/main" id="{95009675-4941-45D4-82A1-B580D2443978}"/>
              </a:ext>
            </a:extLst>
          </p:cNvPr>
          <p:cNvCxnSpPr/>
          <p:nvPr/>
        </p:nvCxnSpPr>
        <p:spPr>
          <a:xfrm flipH="1" flipV="1">
            <a:off x="6456363" y="2508251"/>
            <a:ext cx="946150" cy="314325"/>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23" name="Arc 22">
            <a:extLst>
              <a:ext uri="{FF2B5EF4-FFF2-40B4-BE49-F238E27FC236}">
                <a16:creationId xmlns:a16="http://schemas.microsoft.com/office/drawing/2014/main" id="{13B35318-0A20-40C7-AF96-A262ECC5D096}"/>
              </a:ext>
            </a:extLst>
          </p:cNvPr>
          <p:cNvSpPr/>
          <p:nvPr/>
        </p:nvSpPr>
        <p:spPr>
          <a:xfrm rot="13249563">
            <a:off x="6096000" y="2216150"/>
            <a:ext cx="914400" cy="914400"/>
          </a:xfrm>
          <a:prstGeom prst="arc">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25" name="Straight Arrow Connector 24">
            <a:extLst>
              <a:ext uri="{FF2B5EF4-FFF2-40B4-BE49-F238E27FC236}">
                <a16:creationId xmlns:a16="http://schemas.microsoft.com/office/drawing/2014/main" id="{BDE10168-24CC-4679-B8C1-6C718461EF92}"/>
              </a:ext>
            </a:extLst>
          </p:cNvPr>
          <p:cNvCxnSpPr/>
          <p:nvPr/>
        </p:nvCxnSpPr>
        <p:spPr>
          <a:xfrm>
            <a:off x="6289676" y="3033713"/>
            <a:ext cx="720725" cy="222250"/>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9409D4B-09EB-4DFA-B677-E881E48F3809}"/>
              </a:ext>
            </a:extLst>
          </p:cNvPr>
          <p:cNvCxnSpPr>
            <a:stCxn id="23" idx="2"/>
          </p:cNvCxnSpPr>
          <p:nvPr/>
        </p:nvCxnSpPr>
        <p:spPr>
          <a:xfrm rot="16200000" flipH="1" flipV="1">
            <a:off x="4519613" y="777876"/>
            <a:ext cx="90488" cy="3284537"/>
          </a:xfrm>
          <a:prstGeom prst="straightConnector1">
            <a:avLst/>
          </a:prstGeom>
          <a:ln w="381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5488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
                                            <p:txEl>
                                              <p:pRg st="0" end="0"/>
                                            </p:txEl>
                                          </p:spTgt>
                                        </p:tgtEl>
                                        <p:attrNameLst>
                                          <p:attrName>style.visibility</p:attrName>
                                        </p:attrNameLst>
                                      </p:cBhvr>
                                      <p:to>
                                        <p:strVal val="visible"/>
                                      </p:to>
                                    </p:set>
                                  </p:childTnLst>
                                </p:cTn>
                              </p:par>
                              <p:par>
                                <p:cTn id="13" presetID="22" presetClass="entr" presetSubtype="1" fill="hold" nodeType="withEffect">
                                  <p:stCondLst>
                                    <p:cond delay="400"/>
                                  </p:stCondLst>
                                  <p:childTnLst>
                                    <p:set>
                                      <p:cBhvr>
                                        <p:cTn id="14" dur="1" fill="hold">
                                          <p:stCondLst>
                                            <p:cond delay="0"/>
                                          </p:stCondLst>
                                        </p:cTn>
                                        <p:tgtEl>
                                          <p:spTgt spid="23"/>
                                        </p:tgtEl>
                                        <p:attrNameLst>
                                          <p:attrName>style.visibility</p:attrName>
                                        </p:attrNameLst>
                                      </p:cBhvr>
                                      <p:to>
                                        <p:strVal val="visible"/>
                                      </p:to>
                                    </p:set>
                                    <p:animEffect transition="in" filter="wipe(up)">
                                      <p:cBhvr>
                                        <p:cTn id="15" dur="600"/>
                                        <p:tgtEl>
                                          <p:spTgt spid="23"/>
                                        </p:tgtEl>
                                      </p:cBhvr>
                                    </p:animEffect>
                                  </p:childTnLst>
                                </p:cTn>
                              </p:par>
                              <p:par>
                                <p:cTn id="16" presetID="22" presetClass="entr" presetSubtype="8" fill="hold" nodeType="withEffect">
                                  <p:stCondLst>
                                    <p:cond delay="900"/>
                                  </p:stCondLst>
                                  <p:childTnLst>
                                    <p:set>
                                      <p:cBhvr>
                                        <p:cTn id="17" dur="1" fill="hold">
                                          <p:stCondLst>
                                            <p:cond delay="0"/>
                                          </p:stCondLst>
                                        </p:cTn>
                                        <p:tgtEl>
                                          <p:spTgt spid="25"/>
                                        </p:tgtEl>
                                        <p:attrNameLst>
                                          <p:attrName>style.visibility</p:attrName>
                                        </p:attrNameLst>
                                      </p:cBhvr>
                                      <p:to>
                                        <p:strVal val="visible"/>
                                      </p:to>
                                    </p:set>
                                    <p:animEffect transition="in" filter="wipe(left)">
                                      <p:cBhvr>
                                        <p:cTn id="18" dur="500"/>
                                        <p:tgtEl>
                                          <p:spTgt spid="25"/>
                                        </p:tgtEl>
                                      </p:cBhvr>
                                    </p:animEffect>
                                  </p:childTnLst>
                                </p:cTn>
                              </p:par>
                            </p:childTnLst>
                          </p:cTn>
                        </p:par>
                        <p:par>
                          <p:cTn id="19" fill="hold" nodeType="afterGroup">
                            <p:stCondLst>
                              <p:cond delay="1400"/>
                            </p:stCondLst>
                            <p:childTnLst>
                              <p:par>
                                <p:cTn id="20" presetID="1" presetClass="entr" presetSubtype="0" fill="hold" nodeType="afterEffect">
                                  <p:stCondLst>
                                    <p:cond delay="500"/>
                                  </p:stCondLst>
                                  <p:childTnLst>
                                    <p:set>
                                      <p:cBhvr>
                                        <p:cTn id="21" dur="1" fill="hold">
                                          <p:stCondLst>
                                            <p:cond delay="0"/>
                                          </p:stCondLst>
                                        </p:cTn>
                                        <p:tgtEl>
                                          <p:spTgt spid="18">
                                            <p:txEl>
                                              <p:pRg st="1" end="1"/>
                                            </p:txEl>
                                          </p:spTgt>
                                        </p:tgtEl>
                                        <p:attrNameLst>
                                          <p:attrName>style.visibility</p:attrName>
                                        </p:attrNameLst>
                                      </p:cBhvr>
                                      <p:to>
                                        <p:strVal val="visible"/>
                                      </p:to>
                                    </p:set>
                                  </p:childTnLst>
                                </p:cTn>
                              </p:par>
                              <p:par>
                                <p:cTn id="22" presetID="22" presetClass="entr" presetSubtype="2" fill="hold" nodeType="withEffect">
                                  <p:stCondLst>
                                    <p:cond delay="800"/>
                                  </p:stCondLst>
                                  <p:childTnLst>
                                    <p:set>
                                      <p:cBhvr>
                                        <p:cTn id="23" dur="1" fill="hold">
                                          <p:stCondLst>
                                            <p:cond delay="0"/>
                                          </p:stCondLst>
                                        </p:cTn>
                                        <p:tgtEl>
                                          <p:spTgt spid="27"/>
                                        </p:tgtEl>
                                        <p:attrNameLst>
                                          <p:attrName>style.visibility</p:attrName>
                                        </p:attrNameLst>
                                      </p:cBhvr>
                                      <p:to>
                                        <p:strVal val="visible"/>
                                      </p:to>
                                    </p:set>
                                    <p:animEffect transition="in" filter="wipe(right)">
                                      <p:cBhvr>
                                        <p:cTn id="24"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b</a:t>
            </a:r>
            <a:endParaRPr lang="en-US" dirty="0"/>
          </a:p>
        </p:txBody>
      </p:sp>
      <p:sp>
        <p:nvSpPr>
          <p:cNvPr id="2" name="Rectangle 1">
            <a:extLst>
              <a:ext uri="{FF2B5EF4-FFF2-40B4-BE49-F238E27FC236}">
                <a16:creationId xmlns:a16="http://schemas.microsoft.com/office/drawing/2014/main" id="{5DED4C13-36D2-432D-8E11-93371E2583D0}"/>
              </a:ext>
            </a:extLst>
          </p:cNvPr>
          <p:cNvSpPr/>
          <p:nvPr/>
        </p:nvSpPr>
        <p:spPr>
          <a:xfrm>
            <a:off x="1110227" y="2190753"/>
            <a:ext cx="9884230" cy="2862322"/>
          </a:xfrm>
          <a:prstGeom prst="rect">
            <a:avLst/>
          </a:prstGeom>
        </p:spPr>
        <p:txBody>
          <a:bodyPr wrap="square">
            <a:spAutoFit/>
          </a:bodyPr>
          <a:lstStyle/>
          <a:p>
            <a:pPr marL="1143000" lvl="1" indent="-742950" eaLnBrk="1" hangingPunct="1">
              <a:lnSpc>
                <a:spcPct val="90000"/>
              </a:lnSpc>
              <a:buFont typeface="+mj-lt"/>
              <a:buAutoNum type="alphaLcPeriod" startAt="2"/>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overruns first base toward right field, turns left and immediately stops, must then return non-stop to first base or attempt to advance to second base.</a:t>
            </a:r>
          </a:p>
        </p:txBody>
      </p:sp>
    </p:spTree>
    <p:extLst>
      <p:ext uri="{BB962C8B-B14F-4D97-AF65-F5344CB8AC3E}">
        <p14:creationId xmlns:p14="http://schemas.microsoft.com/office/powerpoint/2010/main" val="277732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82005EF-AAAE-4A26-9D56-BDE5DEEFD4DD}"/>
              </a:ext>
            </a:extLst>
          </p:cNvPr>
          <p:cNvSpPr>
            <a:spLocks noGrp="1" noChangeArrowheads="1"/>
          </p:cNvSpPr>
          <p:nvPr>
            <p:ph type="title" idx="4294967295"/>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8-7-4b</a:t>
            </a:r>
            <a:endParaRPr lang="en-US" altLang="en-US" sz="2800" dirty="0"/>
          </a:p>
        </p:txBody>
      </p:sp>
      <p:cxnSp>
        <p:nvCxnSpPr>
          <p:cNvPr id="5" name="Straight Connector 4">
            <a:extLst>
              <a:ext uri="{FF2B5EF4-FFF2-40B4-BE49-F238E27FC236}">
                <a16:creationId xmlns:a16="http://schemas.microsoft.com/office/drawing/2014/main" id="{C8348399-F0B6-4C5A-B28A-35E35AE1A722}"/>
              </a:ext>
            </a:extLst>
          </p:cNvPr>
          <p:cNvCxnSpPr/>
          <p:nvPr/>
        </p:nvCxnSpPr>
        <p:spPr>
          <a:xfrm rot="5400000" flipH="1" flipV="1">
            <a:off x="4948238" y="2895600"/>
            <a:ext cx="4811712"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484" name="Group 7">
            <a:extLst>
              <a:ext uri="{FF2B5EF4-FFF2-40B4-BE49-F238E27FC236}">
                <a16:creationId xmlns:a16="http://schemas.microsoft.com/office/drawing/2014/main" id="{A5194900-E11E-40E3-972B-F55608557EF0}"/>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D88D44F4-5AC6-4D85-8117-C6497A64C133}"/>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3F4D1957-177C-4E47-81DB-E3BD95C343D1}"/>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sp>
        <p:nvSpPr>
          <p:cNvPr id="18" name="TextBox 17">
            <a:extLst>
              <a:ext uri="{FF2B5EF4-FFF2-40B4-BE49-F238E27FC236}">
                <a16:creationId xmlns:a16="http://schemas.microsoft.com/office/drawing/2014/main" id="{C7489D87-36B7-4CF2-9143-8CEC73A38A66}"/>
              </a:ext>
            </a:extLst>
          </p:cNvPr>
          <p:cNvSpPr txBox="1">
            <a:spLocks noChangeArrowheads="1"/>
          </p:cNvSpPr>
          <p:nvPr/>
        </p:nvSpPr>
        <p:spPr bwMode="auto">
          <a:xfrm>
            <a:off x="2627314" y="3429001"/>
            <a:ext cx="365918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solidFill>
                  <a:srgbClr val="00B050"/>
                </a:solidFill>
                <a:latin typeface="+mn-lt"/>
              </a:rPr>
              <a:t>Must return to 1B </a:t>
            </a:r>
          </a:p>
          <a:p>
            <a:pPr eaLnBrk="1" hangingPunct="1">
              <a:spcBef>
                <a:spcPct val="0"/>
              </a:spcBef>
              <a:buClrTx/>
              <a:buFontTx/>
              <a:buNone/>
            </a:pPr>
            <a:r>
              <a:rPr lang="en-US" altLang="en-US" sz="2000" dirty="0">
                <a:solidFill>
                  <a:srgbClr val="0070C0"/>
                </a:solidFill>
                <a:latin typeface="+mn-lt"/>
              </a:rPr>
              <a:t>or attempt to advance to 2B without stopping. </a:t>
            </a:r>
          </a:p>
        </p:txBody>
      </p:sp>
      <p:sp>
        <p:nvSpPr>
          <p:cNvPr id="19" name="TextBox 18">
            <a:extLst>
              <a:ext uri="{FF2B5EF4-FFF2-40B4-BE49-F238E27FC236}">
                <a16:creationId xmlns:a16="http://schemas.microsoft.com/office/drawing/2014/main" id="{2C5B6775-8DED-4629-8C40-21D7B090CFCC}"/>
              </a:ext>
            </a:extLst>
          </p:cNvPr>
          <p:cNvSpPr txBox="1">
            <a:spLocks noChangeArrowheads="1"/>
          </p:cNvSpPr>
          <p:nvPr/>
        </p:nvSpPr>
        <p:spPr bwMode="auto">
          <a:xfrm>
            <a:off x="1620045" y="1935163"/>
            <a:ext cx="36306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overruns 1B turns left and immediately stops:</a:t>
            </a:r>
          </a:p>
        </p:txBody>
      </p:sp>
      <p:sp>
        <p:nvSpPr>
          <p:cNvPr id="20487" name="Line 10">
            <a:extLst>
              <a:ext uri="{FF2B5EF4-FFF2-40B4-BE49-F238E27FC236}">
                <a16:creationId xmlns:a16="http://schemas.microsoft.com/office/drawing/2014/main" id="{DE7A97F7-5C65-42EC-AB9F-1685265E7812}"/>
              </a:ext>
            </a:extLst>
          </p:cNvPr>
          <p:cNvSpPr>
            <a:spLocks noChangeShapeType="1"/>
          </p:cNvSpPr>
          <p:nvPr/>
        </p:nvSpPr>
        <p:spPr bwMode="auto">
          <a:xfrm>
            <a:off x="6986589" y="2160588"/>
            <a:ext cx="498475" cy="1905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Arc 10">
            <a:extLst>
              <a:ext uri="{FF2B5EF4-FFF2-40B4-BE49-F238E27FC236}">
                <a16:creationId xmlns:a16="http://schemas.microsoft.com/office/drawing/2014/main" id="{EF443913-08B9-4861-8F88-B75DF8A496D2}"/>
              </a:ext>
            </a:extLst>
          </p:cNvPr>
          <p:cNvSpPr/>
          <p:nvPr/>
        </p:nvSpPr>
        <p:spPr>
          <a:xfrm rot="17182936">
            <a:off x="7308850" y="1901825"/>
            <a:ext cx="914400" cy="914400"/>
          </a:xfrm>
          <a:prstGeom prst="arc">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sp>
        <p:nvSpPr>
          <p:cNvPr id="12" name="Arc 11">
            <a:extLst>
              <a:ext uri="{FF2B5EF4-FFF2-40B4-BE49-F238E27FC236}">
                <a16:creationId xmlns:a16="http://schemas.microsoft.com/office/drawing/2014/main" id="{541AFB13-0FC5-458C-A36F-B68C71EAEB1D}"/>
              </a:ext>
            </a:extLst>
          </p:cNvPr>
          <p:cNvSpPr/>
          <p:nvPr/>
        </p:nvSpPr>
        <p:spPr>
          <a:xfrm rot="275051">
            <a:off x="7786688" y="1919288"/>
            <a:ext cx="457200" cy="457200"/>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0 w 457200"/>
              <a:gd name="connsiteY0" fmla="*/ 0 h 457200"/>
              <a:gd name="connsiteX1" fmla="*/ 457200 w 457200"/>
              <a:gd name="connsiteY1" fmla="*/ 457200 h 457200"/>
              <a:gd name="connsiteX2" fmla="*/ 0 w 457200"/>
              <a:gd name="connsiteY2" fmla="*/ 457200 h 457200"/>
              <a:gd name="connsiteX3" fmla="*/ 0 w 457200"/>
              <a:gd name="connsiteY3" fmla="*/ 0 h 457200"/>
              <a:gd name="connsiteX0" fmla="*/ 0 w 457200"/>
              <a:gd name="connsiteY0" fmla="*/ 0 h 457200"/>
              <a:gd name="connsiteX1" fmla="*/ 440614 w 457200"/>
              <a:gd name="connsiteY1" fmla="*/ 448974 h 457200"/>
              <a:gd name="connsiteX0" fmla="*/ 0 w 457200"/>
              <a:gd name="connsiteY0" fmla="*/ 0 h 457200"/>
              <a:gd name="connsiteX1" fmla="*/ 457200 w 457200"/>
              <a:gd name="connsiteY1" fmla="*/ 457200 h 457200"/>
              <a:gd name="connsiteX2" fmla="*/ 56326 w 457200"/>
              <a:gd name="connsiteY2" fmla="*/ 404906 h 457200"/>
              <a:gd name="connsiteX3" fmla="*/ 0 w 457200"/>
              <a:gd name="connsiteY3" fmla="*/ 0 h 457200"/>
              <a:gd name="connsiteX0" fmla="*/ 0 w 457200"/>
              <a:gd name="connsiteY0" fmla="*/ 0 h 457200"/>
              <a:gd name="connsiteX1" fmla="*/ 440614 w 457200"/>
              <a:gd name="connsiteY1" fmla="*/ 448974 h 457200"/>
            </a:gdLst>
            <a:ahLst/>
            <a:cxnLst>
              <a:cxn ang="0">
                <a:pos x="connsiteX0" y="connsiteY0"/>
              </a:cxn>
              <a:cxn ang="0">
                <a:pos x="connsiteX1" y="connsiteY1"/>
              </a:cxn>
            </a:cxnLst>
            <a:rect l="l" t="t" r="r" b="b"/>
            <a:pathLst>
              <a:path w="457200" h="457200" stroke="0" extrusionOk="0">
                <a:moveTo>
                  <a:pt x="0" y="0"/>
                </a:moveTo>
                <a:cubicBezTo>
                  <a:pt x="252505" y="0"/>
                  <a:pt x="457200" y="204695"/>
                  <a:pt x="457200" y="457200"/>
                </a:cubicBezTo>
                <a:lnTo>
                  <a:pt x="56326" y="404906"/>
                </a:lnTo>
                <a:lnTo>
                  <a:pt x="0" y="0"/>
                </a:lnTo>
                <a:close/>
              </a:path>
              <a:path w="457200" h="457200" fill="none">
                <a:moveTo>
                  <a:pt x="0" y="0"/>
                </a:moveTo>
                <a:cubicBezTo>
                  <a:pt x="252505" y="0"/>
                  <a:pt x="440614" y="196469"/>
                  <a:pt x="440614" y="448974"/>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5" name="Straight Connector 14">
            <a:extLst>
              <a:ext uri="{FF2B5EF4-FFF2-40B4-BE49-F238E27FC236}">
                <a16:creationId xmlns:a16="http://schemas.microsoft.com/office/drawing/2014/main" id="{D801EA1E-D936-4670-9BD7-A88C056F85B8}"/>
              </a:ext>
            </a:extLst>
          </p:cNvPr>
          <p:cNvCxnSpPr/>
          <p:nvPr/>
        </p:nvCxnSpPr>
        <p:spPr>
          <a:xfrm rot="5400000">
            <a:off x="5874545" y="3477420"/>
            <a:ext cx="3394075" cy="1262063"/>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AFDA36BE-EAED-491A-BF20-98E61D60448B}"/>
              </a:ext>
            </a:extLst>
          </p:cNvPr>
          <p:cNvCxnSpPr/>
          <p:nvPr/>
        </p:nvCxnSpPr>
        <p:spPr>
          <a:xfrm rot="5400000">
            <a:off x="6955632" y="2688432"/>
            <a:ext cx="581025" cy="26988"/>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B1B25E1-D5BF-44F7-A686-63BCC796DF09}"/>
              </a:ext>
            </a:extLst>
          </p:cNvPr>
          <p:cNvCxnSpPr/>
          <p:nvPr/>
        </p:nvCxnSpPr>
        <p:spPr>
          <a:xfrm rot="10800000" flipV="1">
            <a:off x="4433889" y="2368550"/>
            <a:ext cx="2770187" cy="236538"/>
          </a:xfrm>
          <a:prstGeom prst="straightConnector1">
            <a:avLst/>
          </a:prstGeom>
          <a:ln w="381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33272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0" end="0"/>
                                            </p:txEl>
                                          </p:spTgt>
                                        </p:tgtEl>
                                        <p:attrNameLst>
                                          <p:attrName>style.visibility</p:attrName>
                                        </p:attrNameLst>
                                      </p:cBhvr>
                                      <p:to>
                                        <p:strVal val="visible"/>
                                      </p:to>
                                    </p:set>
                                  </p:childTnLst>
                                </p:cTn>
                              </p:par>
                              <p:par>
                                <p:cTn id="11" presetID="22" presetClass="entr" presetSubtype="1" fill="hold" nodeType="withEffect">
                                  <p:stCondLst>
                                    <p:cond delay="300"/>
                                  </p:stCondLst>
                                  <p:childTnLst>
                                    <p:set>
                                      <p:cBhvr>
                                        <p:cTn id="12" dur="1" fill="hold">
                                          <p:stCondLst>
                                            <p:cond delay="0"/>
                                          </p:stCondLst>
                                        </p:cTn>
                                        <p:tgtEl>
                                          <p:spTgt spid="22"/>
                                        </p:tgtEl>
                                        <p:attrNameLst>
                                          <p:attrName>style.visibility</p:attrName>
                                        </p:attrNameLst>
                                      </p:cBhvr>
                                      <p:to>
                                        <p:strVal val="visible"/>
                                      </p:to>
                                    </p:set>
                                    <p:animEffect transition="in" filter="wipe(up)">
                                      <p:cBhvr>
                                        <p:cTn id="13" dur="700"/>
                                        <p:tgtEl>
                                          <p:spTgt spid="22"/>
                                        </p:tgtEl>
                                      </p:cBhvr>
                                    </p:animEffect>
                                  </p:childTnLst>
                                </p:cTn>
                              </p:par>
                            </p:childTnLst>
                          </p:cTn>
                        </p:par>
                        <p:par>
                          <p:cTn id="14" fill="hold" nodeType="afterGroup">
                            <p:stCondLst>
                              <p:cond delay="1000"/>
                            </p:stCondLst>
                            <p:childTnLst>
                              <p:par>
                                <p:cTn id="15" presetID="1" presetClass="entr" presetSubtype="0" fill="hold" nodeType="afterEffect">
                                  <p:stCondLst>
                                    <p:cond delay="200"/>
                                  </p:stCondLst>
                                  <p:childTnLst>
                                    <p:set>
                                      <p:cBhvr>
                                        <p:cTn id="16" dur="1" fill="hold">
                                          <p:stCondLst>
                                            <p:cond delay="0"/>
                                          </p:stCondLst>
                                        </p:cTn>
                                        <p:tgtEl>
                                          <p:spTgt spid="18">
                                            <p:txEl>
                                              <p:pRg st="1" end="1"/>
                                            </p:txEl>
                                          </p:spTgt>
                                        </p:tgtEl>
                                        <p:attrNameLst>
                                          <p:attrName>style.visibility</p:attrName>
                                        </p:attrNameLst>
                                      </p:cBhvr>
                                      <p:to>
                                        <p:strVal val="visible"/>
                                      </p:to>
                                    </p:set>
                                  </p:childTnLst>
                                </p:cTn>
                              </p:par>
                              <p:par>
                                <p:cTn id="17" presetID="22" presetClass="entr" presetSubtype="2" fill="hold" nodeType="withEffect">
                                  <p:stCondLst>
                                    <p:cond delay="600"/>
                                  </p:stCondLst>
                                  <p:childTnLst>
                                    <p:set>
                                      <p:cBhvr>
                                        <p:cTn id="18" dur="1" fill="hold">
                                          <p:stCondLst>
                                            <p:cond delay="0"/>
                                          </p:stCondLst>
                                        </p:cTn>
                                        <p:tgtEl>
                                          <p:spTgt spid="24"/>
                                        </p:tgtEl>
                                        <p:attrNameLst>
                                          <p:attrName>style.visibility</p:attrName>
                                        </p:attrNameLst>
                                      </p:cBhvr>
                                      <p:to>
                                        <p:strVal val="visible"/>
                                      </p:to>
                                    </p:set>
                                    <p:animEffect transition="in" filter="wipe(right)">
                                      <p:cBhvr>
                                        <p:cTn id="19"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FD6D527E6110D499E1ADA1B6C26A16E" ma:contentTypeVersion="14" ma:contentTypeDescription="Create a new document." ma:contentTypeScope="" ma:versionID="70a8a5aca25ca6f5e78a360d468b600d">
  <xsd:schema xmlns:xsd="http://www.w3.org/2001/XMLSchema" xmlns:xs="http://www.w3.org/2001/XMLSchema" xmlns:p="http://schemas.microsoft.com/office/2006/metadata/properties" xmlns:ns2="4edc9b52-6c06-4881-9ee3-050748a1ff96" xmlns:ns3="22e05874-196c-488c-bb49-0f513efe6a42" targetNamespace="http://schemas.microsoft.com/office/2006/metadata/properties" ma:root="true" ma:fieldsID="847ecaf33d6edb35b0521ecc79260d2c" ns2:_="" ns3:_="">
    <xsd:import namespace="4edc9b52-6c06-4881-9ee3-050748a1ff96"/>
    <xsd:import namespace="22e05874-196c-488c-bb49-0f513efe6a4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dc9b52-6c06-4881-9ee3-050748a1ff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6dd44e0-e9e5-490b-8aa6-880468cce2f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e05874-196c-488c-bb49-0f513efe6a4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1a1eeea-6099-4bab-b16f-c7ec454473b4}" ma:internalName="TaxCatchAll" ma:showField="CatchAllData" ma:web="22e05874-196c-488c-bb49-0f513efe6a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edc9b52-6c06-4881-9ee3-050748a1ff96">
      <Terms xmlns="http://schemas.microsoft.com/office/infopath/2007/PartnerControls"/>
    </lcf76f155ced4ddcb4097134ff3c332f>
    <TaxCatchAll xmlns="22e05874-196c-488c-bb49-0f513efe6a42" xsi:nil="true"/>
  </documentManagement>
</p:properties>
</file>

<file path=customXml/itemProps1.xml><?xml version="1.0" encoding="utf-8"?>
<ds:datastoreItem xmlns:ds="http://schemas.openxmlformats.org/officeDocument/2006/customXml" ds:itemID="{09215305-CDF1-44C5-8883-CFC4D6D243E0}"/>
</file>

<file path=customXml/itemProps2.xml><?xml version="1.0" encoding="utf-8"?>
<ds:datastoreItem xmlns:ds="http://schemas.openxmlformats.org/officeDocument/2006/customXml" ds:itemID="{3A679FE9-CA15-438B-A424-56A2BD4751F1}"/>
</file>

<file path=customXml/itemProps3.xml><?xml version="1.0" encoding="utf-8"?>
<ds:datastoreItem xmlns:ds="http://schemas.openxmlformats.org/officeDocument/2006/customXml" ds:itemID="{CFF89B6E-0AFB-4628-807F-0C86C4AEB59D}"/>
</file>

<file path=docProps/app.xml><?xml version="1.0" encoding="utf-8"?>
<Properties xmlns="http://schemas.openxmlformats.org/officeDocument/2006/extended-properties" xmlns:vt="http://schemas.openxmlformats.org/officeDocument/2006/docPropsVTypes">
  <TotalTime>1904</TotalTime>
  <Words>625</Words>
  <Application>Microsoft Office PowerPoint</Application>
  <PresentationFormat>Widescreen</PresentationFormat>
  <Paragraphs>73</Paragraphs>
  <Slides>17</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Andalus</vt:lpstr>
      <vt:lpstr>Aptos</vt:lpstr>
      <vt:lpstr>Aptos Display</vt:lpstr>
      <vt:lpstr>Arial</vt:lpstr>
      <vt:lpstr>Calibri</vt:lpstr>
      <vt:lpstr>Wingdings</vt:lpstr>
      <vt:lpstr>Office Theme</vt:lpstr>
      <vt:lpstr>2025-26 NFHS Softball</vt:lpstr>
      <vt:lpstr>Look-Back Rule 8-8-1</vt:lpstr>
      <vt:lpstr>Look-Back Rule 8-7-2</vt:lpstr>
      <vt:lpstr>Look-Back Rule 8-7-3</vt:lpstr>
      <vt:lpstr>Look-Back Rule 8-7-4</vt:lpstr>
      <vt:lpstr>Look-Back Rule 8-7-4a</vt:lpstr>
      <vt:lpstr>Look-Back Rule 8-7-4a</vt:lpstr>
      <vt:lpstr>Look-Back Rule 8-7-4b</vt:lpstr>
      <vt:lpstr>Look-Back Rule 8-7-4b</vt:lpstr>
      <vt:lpstr>Look-Back Rule 8-7-4c</vt:lpstr>
      <vt:lpstr>LOOK-BACK RULE 8-7-4c</vt:lpstr>
      <vt:lpstr>Look-Back Rule 8-7-4d</vt:lpstr>
      <vt:lpstr>Look-Back Rule 8-7-4d</vt:lpstr>
      <vt:lpstr>Look-Back Rule 8-7-4e</vt:lpstr>
      <vt:lpstr>Look-Back Rule 8-7-4e</vt:lpstr>
      <vt:lpstr>Penalty (Arts 2,3,4)</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Amy Bartels</cp:lastModifiedBy>
  <cp:revision>23</cp:revision>
  <dcterms:created xsi:type="dcterms:W3CDTF">2024-02-15T19:09:41Z</dcterms:created>
  <dcterms:modified xsi:type="dcterms:W3CDTF">2026-01-17T17:14:25Z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0x010100FFD6D527E6110D499E1ADA1B6C26A16E</vt:lpwstr>
  </property>
</Properties>
</file>