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1" r:id="rId6"/>
    <p:sldId id="292" r:id="rId7"/>
    <p:sldId id="264" r:id="rId8"/>
    <p:sldId id="29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anva Sans" panose="020B0604020202020204" charset="0"/>
      <p:regular r:id="rId40"/>
    </p:embeddedFont>
    <p:embeddedFont>
      <p:font typeface="Canva Sans Bold" panose="020B0604020202020204" charset="0"/>
      <p:regular r:id="rId41"/>
    </p:embeddedFont>
    <p:embeddedFont>
      <p:font typeface="Holiday" panose="020B0604020202020204" charset="0"/>
      <p:regular r:id="rId42"/>
    </p:embeddedFont>
    <p:embeddedFont>
      <p:font typeface="Nunito Sans Black" pitchFamily="2" charset="0"/>
      <p:regular r:id="rId43"/>
      <p:bold r:id="rId44"/>
      <p:boldItalic r:id="rId45"/>
    </p:embeddedFont>
    <p:embeddedFont>
      <p:font typeface="Nunito Sans Bold" panose="020B0604020202020204" charset="0"/>
      <p:regular r:id="rId46"/>
    </p:embeddedFont>
    <p:embeddedFont>
      <p:font typeface="Nunito Sans Bold Bold" panose="020B0604020202020204" charset="0"/>
      <p:regular r:id="rId47"/>
    </p:embeddedFont>
    <p:embeddedFont>
      <p:font typeface="Nunito Sans Regular" panose="020B0604020202020204" charset="0"/>
      <p:regular r:id="rId48"/>
    </p:embeddedFont>
    <p:embeddedFont>
      <p:font typeface="Nunito Sans Regular Bold"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C4A"/>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622" autoAdjust="0"/>
  </p:normalViewPr>
  <p:slideViewPr>
    <p:cSldViewPr>
      <p:cViewPr varScale="1">
        <p:scale>
          <a:sx n="52" d="100"/>
          <a:sy n="52" d="100"/>
        </p:scale>
        <p:origin x="84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svg"/><Relationship Id="rId18" Type="http://schemas.openxmlformats.org/officeDocument/2006/relationships/image" Target="../media/image26.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3.png"/><Relationship Id="rId17" Type="http://schemas.openxmlformats.org/officeDocument/2006/relationships/image" Target="../media/image38.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3" Type="http://schemas.openxmlformats.org/officeDocument/2006/relationships/image" Target="../media/image51.svg"/><Relationship Id="rId7" Type="http://schemas.openxmlformats.org/officeDocument/2006/relationships/image" Target="../media/image55.png"/><Relationship Id="rId12" Type="http://schemas.openxmlformats.org/officeDocument/2006/relationships/image" Target="../media/image30.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29.png"/><Relationship Id="rId5" Type="http://schemas.openxmlformats.org/officeDocument/2006/relationships/image" Target="../media/image53.png"/><Relationship Id="rId15" Type="http://schemas.openxmlformats.org/officeDocument/2006/relationships/image" Target="../media/image26.png"/><Relationship Id="rId10" Type="http://schemas.openxmlformats.org/officeDocument/2006/relationships/image" Target="../media/image18.svg"/><Relationship Id="rId4" Type="http://schemas.openxmlformats.org/officeDocument/2006/relationships/image" Target="../media/image52.png"/><Relationship Id="rId9" Type="http://schemas.openxmlformats.org/officeDocument/2006/relationships/image" Target="../media/image17.png"/><Relationship Id="rId14" Type="http://schemas.openxmlformats.org/officeDocument/2006/relationships/image" Target="../media/image38.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0.svg"/><Relationship Id="rId18" Type="http://schemas.openxmlformats.org/officeDocument/2006/relationships/image" Target="../media/image37.png"/><Relationship Id="rId3" Type="http://schemas.openxmlformats.org/officeDocument/2006/relationships/image" Target="../media/image58.svg"/><Relationship Id="rId7" Type="http://schemas.openxmlformats.org/officeDocument/2006/relationships/image" Target="../media/image60.svg"/><Relationship Id="rId12" Type="http://schemas.openxmlformats.org/officeDocument/2006/relationships/image" Target="../media/image29.png"/><Relationship Id="rId17" Type="http://schemas.openxmlformats.org/officeDocument/2006/relationships/image" Target="../media/image68.svg"/><Relationship Id="rId2" Type="http://schemas.openxmlformats.org/officeDocument/2006/relationships/image" Target="../media/image57.png"/><Relationship Id="rId16" Type="http://schemas.openxmlformats.org/officeDocument/2006/relationships/image" Target="../media/image67.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3.png"/><Relationship Id="rId19" Type="http://schemas.openxmlformats.org/officeDocument/2006/relationships/image" Target="../media/image38.svg"/><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9.jpeg"/><Relationship Id="rId5" Type="http://schemas.openxmlformats.org/officeDocument/2006/relationships/image" Target="../media/image51.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3" Type="http://schemas.openxmlformats.org/officeDocument/2006/relationships/image" Target="../media/image51.svg"/><Relationship Id="rId7" Type="http://schemas.openxmlformats.org/officeDocument/2006/relationships/image" Target="../media/image55.png"/><Relationship Id="rId12" Type="http://schemas.openxmlformats.org/officeDocument/2006/relationships/image" Target="../media/image30.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29.png"/><Relationship Id="rId5" Type="http://schemas.openxmlformats.org/officeDocument/2006/relationships/image" Target="../media/image53.png"/><Relationship Id="rId15" Type="http://schemas.openxmlformats.org/officeDocument/2006/relationships/image" Target="../media/image26.png"/><Relationship Id="rId10" Type="http://schemas.openxmlformats.org/officeDocument/2006/relationships/image" Target="../media/image18.svg"/><Relationship Id="rId4" Type="http://schemas.openxmlformats.org/officeDocument/2006/relationships/image" Target="../media/image52.png"/><Relationship Id="rId9" Type="http://schemas.openxmlformats.org/officeDocument/2006/relationships/image" Target="../media/image17.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3.svg"/><Relationship Id="rId3" Type="http://schemas.openxmlformats.org/officeDocument/2006/relationships/image" Target="../media/image49.svg"/><Relationship Id="rId7" Type="http://schemas.openxmlformats.org/officeDocument/2006/relationships/image" Target="../media/image4.svg"/><Relationship Id="rId12" Type="http://schemas.openxmlformats.org/officeDocument/2006/relationships/image" Target="../media/image22.png"/><Relationship Id="rId2" Type="http://schemas.openxmlformats.org/officeDocument/2006/relationships/image" Target="../media/image48.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0.svg"/><Relationship Id="rId15" Type="http://schemas.openxmlformats.org/officeDocument/2006/relationships/image" Target="../media/image71.sv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2.svg"/><Relationship Id="rId1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svg"/><Relationship Id="rId18" Type="http://schemas.openxmlformats.org/officeDocument/2006/relationships/image" Target="../media/image26.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3.png"/><Relationship Id="rId17" Type="http://schemas.openxmlformats.org/officeDocument/2006/relationships/image" Target="../media/image38.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0.svg"/><Relationship Id="rId18" Type="http://schemas.openxmlformats.org/officeDocument/2006/relationships/image" Target="../media/image68.svg"/><Relationship Id="rId3" Type="http://schemas.openxmlformats.org/officeDocument/2006/relationships/image" Target="../media/image58.svg"/><Relationship Id="rId21" Type="http://schemas.openxmlformats.org/officeDocument/2006/relationships/image" Target="../media/image26.png"/><Relationship Id="rId7" Type="http://schemas.openxmlformats.org/officeDocument/2006/relationships/image" Target="../media/image60.svg"/><Relationship Id="rId12" Type="http://schemas.openxmlformats.org/officeDocument/2006/relationships/image" Target="../media/image29.png"/><Relationship Id="rId17" Type="http://schemas.openxmlformats.org/officeDocument/2006/relationships/image" Target="../media/image67.png"/><Relationship Id="rId2" Type="http://schemas.openxmlformats.org/officeDocument/2006/relationships/image" Target="../media/image57.png"/><Relationship Id="rId16" Type="http://schemas.openxmlformats.org/officeDocument/2006/relationships/image" Target="../media/image72.png"/><Relationship Id="rId20"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6.svg"/><Relationship Id="rId15" Type="http://schemas.openxmlformats.org/officeDocument/2006/relationships/image" Target="../media/image38.svg"/><Relationship Id="rId10" Type="http://schemas.openxmlformats.org/officeDocument/2006/relationships/image" Target="../media/image63.png"/><Relationship Id="rId19" Type="http://schemas.openxmlformats.org/officeDocument/2006/relationships/image" Target="../media/image65.png"/><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10.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6.sv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svg"/><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10.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6.sv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sv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18" Type="http://schemas.openxmlformats.org/officeDocument/2006/relationships/image" Target="../media/image5.png"/><Relationship Id="rId3" Type="http://schemas.openxmlformats.org/officeDocument/2006/relationships/image" Target="../media/image10.svg"/><Relationship Id="rId7" Type="http://schemas.openxmlformats.org/officeDocument/2006/relationships/image" Target="../media/image2.svg"/><Relationship Id="rId12" Type="http://schemas.openxmlformats.org/officeDocument/2006/relationships/image" Target="../media/image15.png"/><Relationship Id="rId17" Type="http://schemas.openxmlformats.org/officeDocument/2006/relationships/image" Target="../media/image25.svg"/><Relationship Id="rId2" Type="http://schemas.openxmlformats.org/officeDocument/2006/relationships/image" Target="../media/image9.png"/><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3.svg"/><Relationship Id="rId5" Type="http://schemas.openxmlformats.org/officeDocument/2006/relationships/image" Target="../media/image21.svg"/><Relationship Id="rId15" Type="http://schemas.openxmlformats.org/officeDocument/2006/relationships/image" Target="../media/image18.svg"/><Relationship Id="rId10" Type="http://schemas.openxmlformats.org/officeDocument/2006/relationships/image" Target="../media/image22.png"/><Relationship Id="rId19" Type="http://schemas.openxmlformats.org/officeDocument/2006/relationships/image" Target="../media/image6.sv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38.svg"/><Relationship Id="rId12" Type="http://schemas.openxmlformats.org/officeDocument/2006/relationships/image" Target="../media/image73.png"/><Relationship Id="rId2" Type="http://schemas.openxmlformats.org/officeDocument/2006/relationships/video" Target="../media/media2.mp4"/><Relationship Id="rId16" Type="http://schemas.openxmlformats.org/officeDocument/2006/relationships/image" Target="../media/image75.jpeg"/><Relationship Id="rId1" Type="http://schemas.microsoft.com/office/2007/relationships/media" Target="../media/media2.mp4"/><Relationship Id="rId6" Type="http://schemas.openxmlformats.org/officeDocument/2006/relationships/image" Target="../media/image37.png"/><Relationship Id="rId11" Type="http://schemas.openxmlformats.org/officeDocument/2006/relationships/image" Target="../media/image4.svg"/><Relationship Id="rId5" Type="http://schemas.openxmlformats.org/officeDocument/2006/relationships/image" Target="../media/image30.svg"/><Relationship Id="rId15" Type="http://schemas.openxmlformats.org/officeDocument/2006/relationships/image" Target="../media/image36.sv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32.sv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svg"/><Relationship Id="rId18" Type="http://schemas.openxmlformats.org/officeDocument/2006/relationships/image" Target="../media/image26.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3.png"/><Relationship Id="rId17" Type="http://schemas.openxmlformats.org/officeDocument/2006/relationships/image" Target="../media/image38.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0.svg"/><Relationship Id="rId7" Type="http://schemas.openxmlformats.org/officeDocument/2006/relationships/image" Target="../media/image32.svg"/><Relationship Id="rId12"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8.svg"/><Relationship Id="rId10"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74.sv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svg"/><Relationship Id="rId18" Type="http://schemas.openxmlformats.org/officeDocument/2006/relationships/image" Target="../media/image26.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3.png"/><Relationship Id="rId17" Type="http://schemas.openxmlformats.org/officeDocument/2006/relationships/image" Target="../media/image38.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18.svg"/><Relationship Id="rId12" Type="http://schemas.openxmlformats.org/officeDocument/2006/relationships/image" Target="../media/image37.png"/><Relationship Id="rId17" Type="http://schemas.openxmlformats.org/officeDocument/2006/relationships/image" Target="../media/image78.png"/><Relationship Id="rId2" Type="http://schemas.openxmlformats.org/officeDocument/2006/relationships/image" Target="../media/image50.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svg"/><Relationship Id="rId5" Type="http://schemas.openxmlformats.org/officeDocument/2006/relationships/image" Target="../media/image56.svg"/><Relationship Id="rId15" Type="http://schemas.openxmlformats.org/officeDocument/2006/relationships/image" Target="../media/image77.svg"/><Relationship Id="rId10" Type="http://schemas.openxmlformats.org/officeDocument/2006/relationships/image" Target="../media/image31.png"/><Relationship Id="rId4" Type="http://schemas.openxmlformats.org/officeDocument/2006/relationships/image" Target="../media/image55.png"/><Relationship Id="rId9" Type="http://schemas.openxmlformats.org/officeDocument/2006/relationships/image" Target="../media/image30.svg"/><Relationship Id="rId14"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6.png"/><Relationship Id="rId3" Type="http://schemas.openxmlformats.org/officeDocument/2006/relationships/image" Target="../media/image51.svg"/><Relationship Id="rId7" Type="http://schemas.openxmlformats.org/officeDocument/2006/relationships/image" Target="../media/image30.svg"/><Relationship Id="rId12" Type="http://schemas.openxmlformats.org/officeDocument/2006/relationships/image" Target="../media/image79.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8.svg"/><Relationship Id="rId5" Type="http://schemas.openxmlformats.org/officeDocument/2006/relationships/image" Target="../media/image18.svg"/><Relationship Id="rId10" Type="http://schemas.openxmlformats.org/officeDocument/2006/relationships/image" Target="../media/image37.png"/><Relationship Id="rId4" Type="http://schemas.openxmlformats.org/officeDocument/2006/relationships/image" Target="../media/image17.png"/><Relationship Id="rId9" Type="http://schemas.openxmlformats.org/officeDocument/2006/relationships/image" Target="../media/image32.sv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18.svg"/><Relationship Id="rId12" Type="http://schemas.openxmlformats.org/officeDocument/2006/relationships/image" Target="../media/image37.png"/><Relationship Id="rId17" Type="http://schemas.openxmlformats.org/officeDocument/2006/relationships/image" Target="../media/image80.png"/><Relationship Id="rId2" Type="http://schemas.openxmlformats.org/officeDocument/2006/relationships/image" Target="../media/image50.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svg"/><Relationship Id="rId5" Type="http://schemas.openxmlformats.org/officeDocument/2006/relationships/image" Target="../media/image56.svg"/><Relationship Id="rId15" Type="http://schemas.openxmlformats.org/officeDocument/2006/relationships/image" Target="../media/image77.svg"/><Relationship Id="rId10" Type="http://schemas.openxmlformats.org/officeDocument/2006/relationships/image" Target="../media/image31.png"/><Relationship Id="rId4" Type="http://schemas.openxmlformats.org/officeDocument/2006/relationships/image" Target="../media/image55.png"/><Relationship Id="rId9" Type="http://schemas.openxmlformats.org/officeDocument/2006/relationships/image" Target="../media/image30.svg"/><Relationship Id="rId1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18.svg"/><Relationship Id="rId12" Type="http://schemas.openxmlformats.org/officeDocument/2006/relationships/image" Target="../media/image37.png"/><Relationship Id="rId17" Type="http://schemas.openxmlformats.org/officeDocument/2006/relationships/image" Target="../media/image81.png"/><Relationship Id="rId2" Type="http://schemas.openxmlformats.org/officeDocument/2006/relationships/image" Target="../media/image50.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svg"/><Relationship Id="rId5" Type="http://schemas.openxmlformats.org/officeDocument/2006/relationships/image" Target="../media/image56.svg"/><Relationship Id="rId15" Type="http://schemas.openxmlformats.org/officeDocument/2006/relationships/image" Target="../media/image77.svg"/><Relationship Id="rId10" Type="http://schemas.openxmlformats.org/officeDocument/2006/relationships/image" Target="../media/image31.png"/><Relationship Id="rId4" Type="http://schemas.openxmlformats.org/officeDocument/2006/relationships/image" Target="../media/image55.png"/><Relationship Id="rId9" Type="http://schemas.openxmlformats.org/officeDocument/2006/relationships/image" Target="../media/image30.svg"/><Relationship Id="rId1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3" Type="http://schemas.openxmlformats.org/officeDocument/2006/relationships/image" Target="../media/image51.svg"/><Relationship Id="rId7" Type="http://schemas.openxmlformats.org/officeDocument/2006/relationships/image" Target="../media/image18.svg"/><Relationship Id="rId12" Type="http://schemas.openxmlformats.org/officeDocument/2006/relationships/image" Target="../media/image37.png"/><Relationship Id="rId17" Type="http://schemas.openxmlformats.org/officeDocument/2006/relationships/image" Target="../media/image82.png"/><Relationship Id="rId2" Type="http://schemas.openxmlformats.org/officeDocument/2006/relationships/image" Target="../media/image50.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svg"/><Relationship Id="rId5" Type="http://schemas.openxmlformats.org/officeDocument/2006/relationships/image" Target="../media/image56.svg"/><Relationship Id="rId15" Type="http://schemas.openxmlformats.org/officeDocument/2006/relationships/image" Target="../media/image77.svg"/><Relationship Id="rId10" Type="http://schemas.openxmlformats.org/officeDocument/2006/relationships/image" Target="../media/image31.png"/><Relationship Id="rId4" Type="http://schemas.openxmlformats.org/officeDocument/2006/relationships/image" Target="../media/image55.png"/><Relationship Id="rId9" Type="http://schemas.openxmlformats.org/officeDocument/2006/relationships/image" Target="../media/image30.svg"/><Relationship Id="rId1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svg"/><Relationship Id="rId18" Type="http://schemas.openxmlformats.org/officeDocument/2006/relationships/image" Target="../media/image26.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3.png"/><Relationship Id="rId17" Type="http://schemas.openxmlformats.org/officeDocument/2006/relationships/image" Target="../media/image38.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svg"/><Relationship Id="rId18" Type="http://schemas.openxmlformats.org/officeDocument/2006/relationships/image" Target="../media/image26.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3.png"/><Relationship Id="rId17" Type="http://schemas.openxmlformats.org/officeDocument/2006/relationships/image" Target="../media/image38.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35.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84.svg"/><Relationship Id="rId3" Type="http://schemas.openxmlformats.org/officeDocument/2006/relationships/image" Target="../media/image10.svg"/><Relationship Id="rId7" Type="http://schemas.openxmlformats.org/officeDocument/2006/relationships/image" Target="../media/image42.svg"/><Relationship Id="rId12" Type="http://schemas.openxmlformats.org/officeDocument/2006/relationships/image" Target="../media/image8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10.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6.sv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svg"/><Relationship Id="rId1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0.svg"/><Relationship Id="rId18" Type="http://schemas.openxmlformats.org/officeDocument/2006/relationships/image" Target="../media/image26.png"/><Relationship Id="rId3" Type="http://schemas.openxmlformats.org/officeDocument/2006/relationships/image" Target="../media/image58.svg"/><Relationship Id="rId7" Type="http://schemas.openxmlformats.org/officeDocument/2006/relationships/image" Target="../media/image60.svg"/><Relationship Id="rId12" Type="http://schemas.openxmlformats.org/officeDocument/2006/relationships/image" Target="../media/image29.png"/><Relationship Id="rId17" Type="http://schemas.openxmlformats.org/officeDocument/2006/relationships/image" Target="../media/image86.svg"/><Relationship Id="rId2" Type="http://schemas.openxmlformats.org/officeDocument/2006/relationships/image" Target="../media/image57.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6.svg"/><Relationship Id="rId15" Type="http://schemas.openxmlformats.org/officeDocument/2006/relationships/image" Target="../media/image38.svg"/><Relationship Id="rId10" Type="http://schemas.openxmlformats.org/officeDocument/2006/relationships/image" Target="../media/image63.png"/><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92.jpeg"/><Relationship Id="rId3" Type="http://schemas.openxmlformats.org/officeDocument/2006/relationships/image" Target="../media/image51.svg"/><Relationship Id="rId7" Type="http://schemas.openxmlformats.org/officeDocument/2006/relationships/image" Target="../media/image7.png"/><Relationship Id="rId12" Type="http://schemas.openxmlformats.org/officeDocument/2006/relationships/image" Target="../media/image9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90.jpeg"/><Relationship Id="rId5" Type="http://schemas.openxmlformats.org/officeDocument/2006/relationships/image" Target="../media/image1.png"/><Relationship Id="rId15" Type="http://schemas.openxmlformats.org/officeDocument/2006/relationships/image" Target="../media/image26.png"/><Relationship Id="rId10" Type="http://schemas.openxmlformats.org/officeDocument/2006/relationships/image" Target="../media/image89.svg"/><Relationship Id="rId4" Type="http://schemas.openxmlformats.org/officeDocument/2006/relationships/image" Target="../media/image87.jpeg"/><Relationship Id="rId9" Type="http://schemas.openxmlformats.org/officeDocument/2006/relationships/image" Target="../media/image88.png"/><Relationship Id="rId14" Type="http://schemas.openxmlformats.org/officeDocument/2006/relationships/image" Target="../media/image93.jpe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4.svg"/><Relationship Id="rId18" Type="http://schemas.openxmlformats.org/officeDocument/2006/relationships/image" Target="../media/image29.png"/><Relationship Id="rId3" Type="http://schemas.openxmlformats.org/officeDocument/2006/relationships/image" Target="../media/image58.svg"/><Relationship Id="rId21" Type="http://schemas.openxmlformats.org/officeDocument/2006/relationships/image" Target="../media/image38.svg"/><Relationship Id="rId7" Type="http://schemas.openxmlformats.org/officeDocument/2006/relationships/image" Target="../media/image8.svg"/><Relationship Id="rId12" Type="http://schemas.openxmlformats.org/officeDocument/2006/relationships/image" Target="../media/image63.png"/><Relationship Id="rId17" Type="http://schemas.openxmlformats.org/officeDocument/2006/relationships/image" Target="../media/image18.svg"/><Relationship Id="rId2" Type="http://schemas.openxmlformats.org/officeDocument/2006/relationships/image" Target="../media/image57.png"/><Relationship Id="rId16" Type="http://schemas.openxmlformats.org/officeDocument/2006/relationships/image" Target="../media/image17.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7.svg"/><Relationship Id="rId5" Type="http://schemas.openxmlformats.org/officeDocument/2006/relationships/image" Target="../media/image95.svg"/><Relationship Id="rId15" Type="http://schemas.openxmlformats.org/officeDocument/2006/relationships/image" Target="../media/image99.svg"/><Relationship Id="rId10" Type="http://schemas.openxmlformats.org/officeDocument/2006/relationships/image" Target="../media/image96.png"/><Relationship Id="rId19" Type="http://schemas.openxmlformats.org/officeDocument/2006/relationships/image" Target="../media/image30.svg"/><Relationship Id="rId4" Type="http://schemas.openxmlformats.org/officeDocument/2006/relationships/image" Target="../media/image94.png"/><Relationship Id="rId9" Type="http://schemas.openxmlformats.org/officeDocument/2006/relationships/image" Target="../media/image2.svg"/><Relationship Id="rId14" Type="http://schemas.openxmlformats.org/officeDocument/2006/relationships/image" Target="../media/image98.png"/><Relationship Id="rId22"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jpeg"/><Relationship Id="rId3" Type="http://schemas.openxmlformats.org/officeDocument/2006/relationships/image" Target="../media/image10.svg"/><Relationship Id="rId7" Type="http://schemas.openxmlformats.org/officeDocument/2006/relationships/image" Target="../media/image42.svg"/><Relationship Id="rId12"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hyperlink" Target="http://ijsser.com/ijsse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svg"/><Relationship Id="rId7" Type="http://schemas.openxmlformats.org/officeDocument/2006/relationships/image" Target="../media/image42.svg"/><Relationship Id="rId12" Type="http://schemas.openxmlformats.org/officeDocument/2006/relationships/image" Target="../media/image4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svg"/><Relationship Id="rId10" Type="http://schemas.openxmlformats.org/officeDocument/2006/relationships/image" Target="../media/image26.png"/><Relationship Id="rId4" Type="http://schemas.openxmlformats.org/officeDocument/2006/relationships/image" Target="../media/image39.png"/><Relationship Id="rId9"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svg"/><Relationship Id="rId18" Type="http://schemas.openxmlformats.org/officeDocument/2006/relationships/image" Target="../media/image26.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3.png"/><Relationship Id="rId17" Type="http://schemas.openxmlformats.org/officeDocument/2006/relationships/image" Target="../media/image38.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3.svg"/><Relationship Id="rId3" Type="http://schemas.openxmlformats.org/officeDocument/2006/relationships/image" Target="../media/image49.svg"/><Relationship Id="rId7" Type="http://schemas.openxmlformats.org/officeDocument/2006/relationships/image" Target="../media/image4.svg"/><Relationship Id="rId12" Type="http://schemas.openxmlformats.org/officeDocument/2006/relationships/image" Target="../media/image22.png"/><Relationship Id="rId2" Type="http://schemas.openxmlformats.org/officeDocument/2006/relationships/image" Target="../media/image48.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0.svg"/><Relationship Id="rId15" Type="http://schemas.openxmlformats.org/officeDocument/2006/relationships/image" Target="../media/image16.sv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2.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svg"/><Relationship Id="rId18" Type="http://schemas.openxmlformats.org/officeDocument/2006/relationships/image" Target="../media/image26.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3.png"/><Relationship Id="rId17" Type="http://schemas.openxmlformats.org/officeDocument/2006/relationships/image" Target="../media/image38.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6.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3.svg"/><Relationship Id="rId3" Type="http://schemas.openxmlformats.org/officeDocument/2006/relationships/image" Target="../media/image49.svg"/><Relationship Id="rId7" Type="http://schemas.openxmlformats.org/officeDocument/2006/relationships/image" Target="../media/image4.svg"/><Relationship Id="rId12" Type="http://schemas.openxmlformats.org/officeDocument/2006/relationships/image" Target="../media/image22.png"/><Relationship Id="rId2" Type="http://schemas.openxmlformats.org/officeDocument/2006/relationships/image" Target="../media/image48.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0.svg"/><Relationship Id="rId15" Type="http://schemas.openxmlformats.org/officeDocument/2006/relationships/image" Target="../media/image16.sv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2.sv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2830">
            <a:off x="-398621" y="832846"/>
            <a:ext cx="2854642"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6996" y="6075233"/>
            <a:ext cx="4386192" cy="454724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95013" y="-1368239"/>
            <a:ext cx="4189868" cy="41148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0106">
            <a:off x="14207711" y="6781230"/>
            <a:ext cx="4344216" cy="3607510"/>
          </a:xfrm>
          <a:prstGeom prst="rect">
            <a:avLst/>
          </a:prstGeom>
        </p:spPr>
      </p:pic>
      <p:pic>
        <p:nvPicPr>
          <p:cNvPr id="6" name="Picture 6"/>
          <p:cNvPicPr>
            <a:picLocks noChangeAspect="1"/>
          </p:cNvPicPr>
          <p:nvPr/>
        </p:nvPicPr>
        <p:blipFill>
          <a:blip r:embed="rId10">
            <a:alphaModFix amt="9999"/>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32611" y="2039594"/>
            <a:ext cx="6148320" cy="6207811"/>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2378">
            <a:off x="16366335" y="3768117"/>
            <a:ext cx="1785930" cy="2377278"/>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24275">
            <a:off x="7086600" y="-2424962"/>
            <a:ext cx="4114800" cy="4114800"/>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120248">
            <a:off x="13145715" y="8457909"/>
            <a:ext cx="1363933" cy="1769426"/>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476582">
            <a:off x="13213480" y="196524"/>
            <a:ext cx="1228403" cy="185186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0106" flipH="1">
            <a:off x="3214310" y="526265"/>
            <a:ext cx="1669772" cy="1386606"/>
          </a:xfrm>
          <a:prstGeom prst="rect">
            <a:avLst/>
          </a:prstGeom>
        </p:spPr>
      </p:pic>
      <p:pic>
        <p:nvPicPr>
          <p:cNvPr id="12" name="Picture 12"/>
          <p:cNvPicPr>
            <a:picLocks noChangeAspect="1"/>
          </p:cNvPicPr>
          <p:nvPr/>
        </p:nvPicPr>
        <p:blipFill>
          <a:blip r:embed="rId20"/>
          <a:srcRect/>
          <a:stretch>
            <a:fillRect/>
          </a:stretch>
        </p:blipFill>
        <p:spPr>
          <a:xfrm>
            <a:off x="5791492" y="8021560"/>
            <a:ext cx="6630557" cy="2265440"/>
          </a:xfrm>
          <a:prstGeom prst="rect">
            <a:avLst/>
          </a:prstGeom>
        </p:spPr>
      </p:pic>
      <p:sp>
        <p:nvSpPr>
          <p:cNvPr id="13" name="TextBox 13"/>
          <p:cNvSpPr txBox="1"/>
          <p:nvPr/>
        </p:nvSpPr>
        <p:spPr>
          <a:xfrm>
            <a:off x="2763323" y="2894241"/>
            <a:ext cx="12831690" cy="2139949"/>
          </a:xfrm>
          <a:prstGeom prst="rect">
            <a:avLst/>
          </a:prstGeom>
        </p:spPr>
        <p:txBody>
          <a:bodyPr lIns="0" tIns="0" rIns="0" bIns="0" rtlCol="0" anchor="t">
            <a:spAutoFit/>
          </a:bodyPr>
          <a:lstStyle/>
          <a:p>
            <a:pPr algn="ctr">
              <a:lnSpc>
                <a:spcPts val="17500"/>
              </a:lnSpc>
            </a:pPr>
            <a:r>
              <a:rPr lang="en-US" sz="12500">
                <a:solidFill>
                  <a:srgbClr val="FDED7B"/>
                </a:solidFill>
                <a:latin typeface="Nunito Sans Black"/>
              </a:rPr>
              <a:t>Eligibility</a:t>
            </a:r>
          </a:p>
        </p:txBody>
      </p:sp>
      <p:sp>
        <p:nvSpPr>
          <p:cNvPr id="14" name="TextBox 14"/>
          <p:cNvSpPr txBox="1"/>
          <p:nvPr/>
        </p:nvSpPr>
        <p:spPr>
          <a:xfrm>
            <a:off x="3174276" y="4339913"/>
            <a:ext cx="12565416" cy="2124285"/>
          </a:xfrm>
          <a:prstGeom prst="rect">
            <a:avLst/>
          </a:prstGeom>
        </p:spPr>
        <p:txBody>
          <a:bodyPr lIns="0" tIns="0" rIns="0" bIns="0" rtlCol="0" anchor="t">
            <a:spAutoFit/>
          </a:bodyPr>
          <a:lstStyle/>
          <a:p>
            <a:pPr algn="ctr">
              <a:lnSpc>
                <a:spcPts val="17475"/>
              </a:lnSpc>
            </a:pPr>
            <a:r>
              <a:rPr lang="en-US" sz="12482" dirty="0">
                <a:solidFill>
                  <a:srgbClr val="FDED7B"/>
                </a:solidFill>
                <a:latin typeface="Nunito Sans Black"/>
              </a:rPr>
              <a:t>and Compliance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459" y="-695774"/>
            <a:ext cx="7673551" cy="7491304"/>
          </a:xfrm>
          <a:prstGeom prst="rect">
            <a:avLst/>
          </a:prstGeom>
        </p:spPr>
      </p:pic>
      <p:sp>
        <p:nvSpPr>
          <p:cNvPr id="3" name="TextBox 3"/>
          <p:cNvSpPr txBox="1"/>
          <p:nvPr/>
        </p:nvSpPr>
        <p:spPr>
          <a:xfrm>
            <a:off x="6596393" y="3633469"/>
            <a:ext cx="10923664" cy="1510031"/>
          </a:xfrm>
          <a:prstGeom prst="rect">
            <a:avLst/>
          </a:prstGeom>
        </p:spPr>
        <p:txBody>
          <a:bodyPr lIns="0" tIns="0" rIns="0" bIns="0" rtlCol="0" anchor="t">
            <a:spAutoFit/>
          </a:bodyPr>
          <a:lstStyle/>
          <a:p>
            <a:pPr>
              <a:lnSpc>
                <a:spcPts val="12319"/>
              </a:lnSpc>
            </a:pPr>
            <a:r>
              <a:rPr lang="en-US" sz="8799">
                <a:solidFill>
                  <a:srgbClr val="FDED7B"/>
                </a:solidFill>
                <a:latin typeface="Nunito Sans Black"/>
              </a:rPr>
              <a:t>Transfers/EL 6</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645" y="846370"/>
            <a:ext cx="4274042" cy="4197466"/>
          </a:xfrm>
          <a:prstGeom prst="rect">
            <a:avLst/>
          </a:prstGeom>
        </p:spPr>
      </p:pic>
      <p:sp>
        <p:nvSpPr>
          <p:cNvPr id="5" name="TextBox 5"/>
          <p:cNvSpPr txBox="1"/>
          <p:nvPr/>
        </p:nvSpPr>
        <p:spPr>
          <a:xfrm>
            <a:off x="2483382" y="1925848"/>
            <a:ext cx="2421747" cy="1867434"/>
          </a:xfrm>
          <a:prstGeom prst="rect">
            <a:avLst/>
          </a:prstGeom>
        </p:spPr>
        <p:txBody>
          <a:bodyPr lIns="0" tIns="0" rIns="0" bIns="0" rtlCol="0" anchor="t">
            <a:spAutoFit/>
          </a:bodyPr>
          <a:lstStyle/>
          <a:p>
            <a:pPr marL="0" lvl="0" indent="0" algn="ctr">
              <a:lnSpc>
                <a:spcPts val="15104"/>
              </a:lnSpc>
              <a:spcBef>
                <a:spcPct val="0"/>
              </a:spcBef>
            </a:pPr>
            <a:r>
              <a:rPr lang="en-US" sz="10789" dirty="0">
                <a:solidFill>
                  <a:srgbClr val="FFFFFF"/>
                </a:solidFill>
                <a:latin typeface="Nunito Sans Black"/>
              </a:rPr>
              <a:t>04</a:t>
            </a:r>
          </a:p>
        </p:txBody>
      </p:sp>
      <p:pic>
        <p:nvPicPr>
          <p:cNvPr id="6" name="Picture 6"/>
          <p:cNvPicPr>
            <a:picLocks noChangeAspect="1"/>
          </p:cNvPicPr>
          <p:nvPr/>
        </p:nvPicPr>
        <p:blipFill>
          <a:blip r:embed="rId6">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b="55451"/>
          <a:stretch>
            <a:fillRect/>
          </a:stretch>
        </p:blipFill>
        <p:spPr>
          <a:xfrm>
            <a:off x="-884794" y="8634311"/>
            <a:ext cx="20057588" cy="23790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8366409" y="8501665"/>
            <a:ext cx="1555183" cy="207012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56149" y="7372862"/>
            <a:ext cx="2054467" cy="291413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732"/>
          <a:stretch>
            <a:fillRect/>
          </a:stretch>
        </p:blipFill>
        <p:spPr>
          <a:xfrm flipH="1">
            <a:off x="1837885" y="5642810"/>
            <a:ext cx="4560672" cy="464419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67864" y="8634311"/>
            <a:ext cx="1804834" cy="1804834"/>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4388"/>
          <a:stretch>
            <a:fillRect/>
          </a:stretch>
        </p:blipFill>
        <p:spPr>
          <a:xfrm>
            <a:off x="-884794" y="9258300"/>
            <a:ext cx="20057588" cy="1367757"/>
          </a:xfrm>
          <a:prstGeom prst="rect">
            <a:avLst/>
          </a:prstGeom>
        </p:spPr>
      </p:pic>
      <p:pic>
        <p:nvPicPr>
          <p:cNvPr id="12" name="Picture 12"/>
          <p:cNvPicPr>
            <a:picLocks noChangeAspect="1"/>
          </p:cNvPicPr>
          <p:nvPr/>
        </p:nvPicPr>
        <p:blipFill>
          <a:blip r:embed="rId18"/>
          <a:srcRect r="62921" b="2235"/>
          <a:stretch>
            <a:fillRect/>
          </a:stretch>
        </p:blipFill>
        <p:spPr>
          <a:xfrm>
            <a:off x="16559174" y="134044"/>
            <a:ext cx="1652751" cy="148890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grpSp>
        <p:nvGrpSpPr>
          <p:cNvPr id="2" name="Group 2"/>
          <p:cNvGrpSpPr/>
          <p:nvPr/>
        </p:nvGrpSpPr>
        <p:grpSpPr>
          <a:xfrm>
            <a:off x="7986460" y="1028700"/>
            <a:ext cx="8572714" cy="8307721"/>
            <a:chOff x="0" y="0"/>
            <a:chExt cx="2596093" cy="2515845"/>
          </a:xfrm>
        </p:grpSpPr>
        <p:sp>
          <p:nvSpPr>
            <p:cNvPr id="3" name="Freeform 3"/>
            <p:cNvSpPr/>
            <p:nvPr/>
          </p:nvSpPr>
          <p:spPr>
            <a:xfrm>
              <a:off x="0" y="0"/>
              <a:ext cx="2596093" cy="2515845"/>
            </a:xfrm>
            <a:custGeom>
              <a:avLst/>
              <a:gdLst/>
              <a:ahLst/>
              <a:cxnLst/>
              <a:rect l="l" t="t" r="r" b="b"/>
              <a:pathLst>
                <a:path w="2596093" h="2515845">
                  <a:moveTo>
                    <a:pt x="2471633" y="2515845"/>
                  </a:moveTo>
                  <a:lnTo>
                    <a:pt x="124460" y="2515845"/>
                  </a:lnTo>
                  <a:cubicBezTo>
                    <a:pt x="55880" y="2515845"/>
                    <a:pt x="0" y="2459965"/>
                    <a:pt x="0" y="2391385"/>
                  </a:cubicBezTo>
                  <a:lnTo>
                    <a:pt x="0" y="124460"/>
                  </a:lnTo>
                  <a:cubicBezTo>
                    <a:pt x="0" y="55880"/>
                    <a:pt x="55880" y="0"/>
                    <a:pt x="124460" y="0"/>
                  </a:cubicBezTo>
                  <a:lnTo>
                    <a:pt x="2471633" y="0"/>
                  </a:lnTo>
                  <a:cubicBezTo>
                    <a:pt x="2540213" y="0"/>
                    <a:pt x="2596093" y="55880"/>
                    <a:pt x="2596093" y="124460"/>
                  </a:cubicBezTo>
                  <a:lnTo>
                    <a:pt x="2596093" y="2391385"/>
                  </a:lnTo>
                  <a:cubicBezTo>
                    <a:pt x="2596093" y="2459965"/>
                    <a:pt x="2540213" y="2515845"/>
                    <a:pt x="2471633" y="2515845"/>
                  </a:cubicBezTo>
                  <a:close/>
                </a:path>
              </a:pathLst>
            </a:custGeom>
            <a:solidFill>
              <a:srgbClr val="FFFFFF"/>
            </a:solidFill>
          </p:spPr>
        </p:sp>
      </p:grpSp>
      <p:pic>
        <p:nvPicPr>
          <p:cNvPr id="4" name="Picture 4"/>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17604" y="2250857"/>
            <a:ext cx="4480378" cy="1624137"/>
          </a:xfrm>
          <a:prstGeom prst="rect">
            <a:avLst/>
          </a:prstGeom>
        </p:spPr>
      </p:pic>
      <p:pic>
        <p:nvPicPr>
          <p:cNvPr id="5" name="Picture 5"/>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9771" y="5277565"/>
            <a:ext cx="4480378" cy="1624137"/>
          </a:xfrm>
          <a:prstGeom prst="rect">
            <a:avLst/>
          </a:prstGeom>
        </p:spPr>
      </p:pic>
      <p:grpSp>
        <p:nvGrpSpPr>
          <p:cNvPr id="6" name="Group 6"/>
          <p:cNvGrpSpPr>
            <a:grpSpLocks noChangeAspect="1"/>
          </p:cNvGrpSpPr>
          <p:nvPr/>
        </p:nvGrpSpPr>
        <p:grpSpPr>
          <a:xfrm>
            <a:off x="377029" y="5783313"/>
            <a:ext cx="4114800" cy="4114800"/>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t="-3536" b="-3536"/>
              </a:stretch>
            </a:blipFill>
          </p:spPr>
        </p:sp>
      </p:grpSp>
      <p:sp>
        <p:nvSpPr>
          <p:cNvPr id="8" name="TextBox 8"/>
          <p:cNvSpPr txBox="1"/>
          <p:nvPr/>
        </p:nvSpPr>
        <p:spPr>
          <a:xfrm>
            <a:off x="8725543" y="6316294"/>
            <a:ext cx="7384728" cy="2316938"/>
          </a:xfrm>
          <a:prstGeom prst="rect">
            <a:avLst/>
          </a:prstGeom>
        </p:spPr>
        <p:txBody>
          <a:bodyPr lIns="0" tIns="0" rIns="0" bIns="0" rtlCol="0" anchor="t">
            <a:spAutoFit/>
          </a:bodyPr>
          <a:lstStyle/>
          <a:p>
            <a:pPr>
              <a:lnSpc>
                <a:spcPts val="4713"/>
              </a:lnSpc>
            </a:pPr>
            <a:r>
              <a:rPr lang="en-US" sz="2693">
                <a:solidFill>
                  <a:srgbClr val="000000"/>
                </a:solidFill>
                <a:latin typeface="Nunito Sans Regular"/>
              </a:rPr>
              <a:t>A change of school occurs when a student makes any change of school after the conclusion of the school year, prior to establishing residency for the subsequent year.</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6009">
            <a:off x="4366747" y="7167328"/>
            <a:ext cx="2382093" cy="2931807"/>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17273" y="8494801"/>
            <a:ext cx="1907354" cy="168324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465">
            <a:off x="16558237" y="7244296"/>
            <a:ext cx="2303553" cy="3470513"/>
          </a:xfrm>
          <a:prstGeom prst="rect">
            <a:avLst/>
          </a:prstGeom>
        </p:spPr>
      </p:pic>
      <p:sp>
        <p:nvSpPr>
          <p:cNvPr id="12" name="AutoShape 12"/>
          <p:cNvSpPr/>
          <p:nvPr/>
        </p:nvSpPr>
        <p:spPr>
          <a:xfrm>
            <a:off x="8568702" y="5187323"/>
            <a:ext cx="7698410" cy="0"/>
          </a:xfrm>
          <a:prstGeom prst="line">
            <a:avLst/>
          </a:prstGeom>
          <a:ln w="9525" cap="flat">
            <a:solidFill>
              <a:srgbClr val="737373"/>
            </a:solidFill>
            <a:prstDash val="solid"/>
            <a:headEnd type="none" w="sm" len="sm"/>
            <a:tailEnd type="none" w="sm" len="sm"/>
          </a:ln>
        </p:spPr>
      </p:sp>
      <p:pic>
        <p:nvPicPr>
          <p:cNvPr id="13" name="Picture 13"/>
          <p:cNvPicPr>
            <a:picLocks noChangeAspect="1"/>
          </p:cNvPicPr>
          <p:nvPr/>
        </p:nvPicPr>
        <p:blipFill>
          <a:blip r:embed="rId11">
            <a:alphaModFix amt="15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4388"/>
          <a:stretch>
            <a:fillRect/>
          </a:stretch>
        </p:blipFill>
        <p:spPr>
          <a:xfrm>
            <a:off x="-884794" y="8939111"/>
            <a:ext cx="20057588" cy="1367757"/>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4388"/>
          <a:stretch>
            <a:fillRect/>
          </a:stretch>
        </p:blipFill>
        <p:spPr>
          <a:xfrm>
            <a:off x="-884794" y="9336421"/>
            <a:ext cx="20057588" cy="1367757"/>
          </a:xfrm>
          <a:prstGeom prst="rect">
            <a:avLst/>
          </a:prstGeom>
        </p:spPr>
      </p:pic>
      <p:sp>
        <p:nvSpPr>
          <p:cNvPr id="15" name="TextBox 15"/>
          <p:cNvSpPr txBox="1"/>
          <p:nvPr/>
        </p:nvSpPr>
        <p:spPr>
          <a:xfrm>
            <a:off x="914400" y="3744325"/>
            <a:ext cx="5979333" cy="1125308"/>
          </a:xfrm>
          <a:prstGeom prst="rect">
            <a:avLst/>
          </a:prstGeom>
        </p:spPr>
        <p:txBody>
          <a:bodyPr lIns="0" tIns="0" rIns="0" bIns="0" rtlCol="0" anchor="t">
            <a:spAutoFit/>
          </a:bodyPr>
          <a:lstStyle/>
          <a:p>
            <a:pPr marL="0" lvl="0" indent="0">
              <a:lnSpc>
                <a:spcPts val="10080"/>
              </a:lnSpc>
              <a:spcBef>
                <a:spcPct val="0"/>
              </a:spcBef>
            </a:pPr>
            <a:r>
              <a:rPr lang="en-US" sz="4000" dirty="0">
                <a:solidFill>
                  <a:srgbClr val="000000"/>
                </a:solidFill>
                <a:latin typeface="Nunito Sans Black"/>
              </a:rPr>
              <a:t>CHANGE OF SCHOOLS</a:t>
            </a:r>
          </a:p>
        </p:txBody>
      </p:sp>
      <p:sp>
        <p:nvSpPr>
          <p:cNvPr id="16" name="TextBox 16"/>
          <p:cNvSpPr txBox="1"/>
          <p:nvPr/>
        </p:nvSpPr>
        <p:spPr>
          <a:xfrm>
            <a:off x="696016" y="1902715"/>
            <a:ext cx="9723553" cy="2380600"/>
          </a:xfrm>
          <a:prstGeom prst="rect">
            <a:avLst/>
          </a:prstGeom>
        </p:spPr>
        <p:txBody>
          <a:bodyPr lIns="0" tIns="0" rIns="0" bIns="0" rtlCol="0" anchor="t">
            <a:spAutoFit/>
          </a:bodyPr>
          <a:lstStyle/>
          <a:p>
            <a:pPr>
              <a:lnSpc>
                <a:spcPts val="19460"/>
              </a:lnSpc>
            </a:pPr>
            <a:r>
              <a:rPr lang="en-US" sz="13900" dirty="0">
                <a:solidFill>
                  <a:srgbClr val="FDED7B"/>
                </a:solidFill>
                <a:latin typeface="Holiday"/>
              </a:rPr>
              <a:t>Transfer vs. </a:t>
            </a:r>
          </a:p>
        </p:txBody>
      </p:sp>
      <p:sp>
        <p:nvSpPr>
          <p:cNvPr id="17" name="TextBox 17"/>
          <p:cNvSpPr txBox="1"/>
          <p:nvPr/>
        </p:nvSpPr>
        <p:spPr>
          <a:xfrm>
            <a:off x="8881580" y="1589368"/>
            <a:ext cx="7228691" cy="529931"/>
          </a:xfrm>
          <a:prstGeom prst="rect">
            <a:avLst/>
          </a:prstGeom>
        </p:spPr>
        <p:txBody>
          <a:bodyPr lIns="0" tIns="0" rIns="0" bIns="0" rtlCol="0" anchor="t">
            <a:spAutoFit/>
          </a:bodyPr>
          <a:lstStyle/>
          <a:p>
            <a:pPr marL="0" lvl="0" indent="0">
              <a:lnSpc>
                <a:spcPts val="4281"/>
              </a:lnSpc>
              <a:spcBef>
                <a:spcPct val="0"/>
              </a:spcBef>
            </a:pPr>
            <a:r>
              <a:rPr lang="en-US" sz="3057">
                <a:solidFill>
                  <a:srgbClr val="F44C43"/>
                </a:solidFill>
                <a:latin typeface="Nunito Sans Bold"/>
              </a:rPr>
              <a:t>Transfer</a:t>
            </a:r>
          </a:p>
        </p:txBody>
      </p:sp>
      <p:sp>
        <p:nvSpPr>
          <p:cNvPr id="18" name="TextBox 18"/>
          <p:cNvSpPr txBox="1"/>
          <p:nvPr/>
        </p:nvSpPr>
        <p:spPr>
          <a:xfrm>
            <a:off x="8803562" y="2442170"/>
            <a:ext cx="7384728" cy="2316938"/>
          </a:xfrm>
          <a:prstGeom prst="rect">
            <a:avLst/>
          </a:prstGeom>
        </p:spPr>
        <p:txBody>
          <a:bodyPr lIns="0" tIns="0" rIns="0" bIns="0" rtlCol="0" anchor="t">
            <a:spAutoFit/>
          </a:bodyPr>
          <a:lstStyle/>
          <a:p>
            <a:pPr>
              <a:lnSpc>
                <a:spcPts val="4713"/>
              </a:lnSpc>
            </a:pPr>
            <a:r>
              <a:rPr lang="en-US" sz="2693">
                <a:solidFill>
                  <a:srgbClr val="000000"/>
                </a:solidFill>
                <a:latin typeface="Nunito Sans Regular"/>
              </a:rPr>
              <a:t>A transfer occurs when a student makes any change in schools after he/she established residency, as defined in Bylaw 9.2.1, at a school each year.</a:t>
            </a:r>
          </a:p>
        </p:txBody>
      </p:sp>
      <p:sp>
        <p:nvSpPr>
          <p:cNvPr id="19" name="TextBox 19"/>
          <p:cNvSpPr txBox="1"/>
          <p:nvPr/>
        </p:nvSpPr>
        <p:spPr>
          <a:xfrm>
            <a:off x="8803562" y="5592136"/>
            <a:ext cx="7228691" cy="529931"/>
          </a:xfrm>
          <a:prstGeom prst="rect">
            <a:avLst/>
          </a:prstGeom>
        </p:spPr>
        <p:txBody>
          <a:bodyPr lIns="0" tIns="0" rIns="0" bIns="0" rtlCol="0" anchor="t">
            <a:spAutoFit/>
          </a:bodyPr>
          <a:lstStyle/>
          <a:p>
            <a:pPr marL="0" lvl="0" indent="0">
              <a:lnSpc>
                <a:spcPts val="4281"/>
              </a:lnSpc>
              <a:spcBef>
                <a:spcPct val="0"/>
              </a:spcBef>
            </a:pPr>
            <a:r>
              <a:rPr lang="en-US" sz="3057">
                <a:solidFill>
                  <a:srgbClr val="F44C43"/>
                </a:solidFill>
                <a:latin typeface="Nunito Sans Bold"/>
              </a:rPr>
              <a:t>Change of Schools</a:t>
            </a:r>
          </a:p>
        </p:txBody>
      </p:sp>
      <p:pic>
        <p:nvPicPr>
          <p:cNvPr id="20" name="Picture 20"/>
          <p:cNvPicPr>
            <a:picLocks noChangeAspect="1"/>
          </p:cNvPicPr>
          <p:nvPr/>
        </p:nvPicPr>
        <p:blipFill>
          <a:blip r:embed="rId15"/>
          <a:srcRect r="62921" b="2235"/>
          <a:stretch>
            <a:fillRect/>
          </a:stretch>
        </p:blipFill>
        <p:spPr>
          <a:xfrm>
            <a:off x="16559174" y="134044"/>
            <a:ext cx="1652751" cy="14889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6594" y="-713287"/>
            <a:ext cx="4320348" cy="4217739"/>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2272" y="-740536"/>
            <a:ext cx="4320348" cy="421773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4692">
            <a:off x="14855281" y="479586"/>
            <a:ext cx="1953582" cy="172403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2851">
            <a:off x="80283" y="1999961"/>
            <a:ext cx="1675238" cy="23512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40585">
            <a:off x="1581159" y="272060"/>
            <a:ext cx="2048499" cy="193583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797483" y="2112569"/>
            <a:ext cx="2180491" cy="2180491"/>
          </a:xfrm>
          <a:prstGeom prst="rect">
            <a:avLst/>
          </a:prstGeom>
        </p:spPr>
      </p:pic>
      <p:pic>
        <p:nvPicPr>
          <p:cNvPr id="8" name="Picture 8"/>
          <p:cNvPicPr>
            <a:picLocks noChangeAspect="1"/>
          </p:cNvPicPr>
          <p:nvPr/>
        </p:nvPicPr>
        <p:blipFill>
          <a:blip r:embed="rId12">
            <a:alphaModFix amt="15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4388"/>
          <a:stretch>
            <a:fillRect/>
          </a:stretch>
        </p:blipFill>
        <p:spPr>
          <a:xfrm>
            <a:off x="-884794" y="8939111"/>
            <a:ext cx="20057588" cy="1367757"/>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71668">
            <a:off x="3253686" y="8945690"/>
            <a:ext cx="1303522" cy="1192723"/>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552483" y="9024836"/>
            <a:ext cx="1347241" cy="1367757"/>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74388"/>
          <a:stretch>
            <a:fillRect/>
          </a:stretch>
        </p:blipFill>
        <p:spPr>
          <a:xfrm>
            <a:off x="-884794" y="9336421"/>
            <a:ext cx="20057588" cy="1367757"/>
          </a:xfrm>
          <a:prstGeom prst="rect">
            <a:avLst/>
          </a:prstGeom>
        </p:spPr>
      </p:pic>
      <p:grpSp>
        <p:nvGrpSpPr>
          <p:cNvPr id="12" name="Group 12"/>
          <p:cNvGrpSpPr/>
          <p:nvPr/>
        </p:nvGrpSpPr>
        <p:grpSpPr>
          <a:xfrm>
            <a:off x="2209801" y="2334593"/>
            <a:ext cx="14248574" cy="1505887"/>
            <a:chOff x="0" y="0"/>
            <a:chExt cx="3955489" cy="396612"/>
          </a:xfrm>
        </p:grpSpPr>
        <p:sp>
          <p:nvSpPr>
            <p:cNvPr id="13" name="Freeform 13"/>
            <p:cNvSpPr/>
            <p:nvPr/>
          </p:nvSpPr>
          <p:spPr>
            <a:xfrm>
              <a:off x="0" y="0"/>
              <a:ext cx="3955489" cy="396612"/>
            </a:xfrm>
            <a:custGeom>
              <a:avLst/>
              <a:gdLst/>
              <a:ahLst/>
              <a:cxnLst/>
              <a:rect l="l" t="t" r="r" b="b"/>
              <a:pathLst>
                <a:path w="3955489" h="396612">
                  <a:moveTo>
                    <a:pt x="26290" y="0"/>
                  </a:moveTo>
                  <a:lnTo>
                    <a:pt x="3929199" y="0"/>
                  </a:lnTo>
                  <a:cubicBezTo>
                    <a:pt x="3943719" y="0"/>
                    <a:pt x="3955489" y="11770"/>
                    <a:pt x="3955489" y="26290"/>
                  </a:cubicBezTo>
                  <a:lnTo>
                    <a:pt x="3955489" y="370322"/>
                  </a:lnTo>
                  <a:cubicBezTo>
                    <a:pt x="3955489" y="384842"/>
                    <a:pt x="3943719" y="396612"/>
                    <a:pt x="3929199" y="396612"/>
                  </a:cubicBezTo>
                  <a:lnTo>
                    <a:pt x="26290" y="396612"/>
                  </a:lnTo>
                  <a:cubicBezTo>
                    <a:pt x="11770" y="396612"/>
                    <a:pt x="0" y="384842"/>
                    <a:pt x="0" y="370322"/>
                  </a:cubicBezTo>
                  <a:lnTo>
                    <a:pt x="0" y="26290"/>
                  </a:lnTo>
                  <a:cubicBezTo>
                    <a:pt x="0" y="11770"/>
                    <a:pt x="11770" y="0"/>
                    <a:pt x="26290" y="0"/>
                  </a:cubicBez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2209801" y="5995766"/>
            <a:ext cx="14248573" cy="2522950"/>
            <a:chOff x="0" y="0"/>
            <a:chExt cx="3955489" cy="664481"/>
          </a:xfrm>
        </p:grpSpPr>
        <p:sp>
          <p:nvSpPr>
            <p:cNvPr id="16" name="Freeform 16"/>
            <p:cNvSpPr/>
            <p:nvPr/>
          </p:nvSpPr>
          <p:spPr>
            <a:xfrm>
              <a:off x="0" y="0"/>
              <a:ext cx="3955489" cy="664481"/>
            </a:xfrm>
            <a:custGeom>
              <a:avLst/>
              <a:gdLst/>
              <a:ahLst/>
              <a:cxnLst/>
              <a:rect l="l" t="t" r="r" b="b"/>
              <a:pathLst>
                <a:path w="3955489" h="664481">
                  <a:moveTo>
                    <a:pt x="26290" y="0"/>
                  </a:moveTo>
                  <a:lnTo>
                    <a:pt x="3929199" y="0"/>
                  </a:lnTo>
                  <a:cubicBezTo>
                    <a:pt x="3943719" y="0"/>
                    <a:pt x="3955489" y="11770"/>
                    <a:pt x="3955489" y="26290"/>
                  </a:cubicBezTo>
                  <a:lnTo>
                    <a:pt x="3955489" y="638191"/>
                  </a:lnTo>
                  <a:cubicBezTo>
                    <a:pt x="3955489" y="652710"/>
                    <a:pt x="3943719" y="664481"/>
                    <a:pt x="3929199" y="664481"/>
                  </a:cubicBezTo>
                  <a:lnTo>
                    <a:pt x="26290" y="664481"/>
                  </a:lnTo>
                  <a:cubicBezTo>
                    <a:pt x="11770" y="664481"/>
                    <a:pt x="0" y="652710"/>
                    <a:pt x="0" y="638191"/>
                  </a:cubicBezTo>
                  <a:lnTo>
                    <a:pt x="0" y="26290"/>
                  </a:lnTo>
                  <a:cubicBezTo>
                    <a:pt x="0" y="11770"/>
                    <a:pt x="11770" y="0"/>
                    <a:pt x="26290" y="0"/>
                  </a:cubicBezTo>
                  <a:close/>
                </a:path>
              </a:pathLst>
            </a:custGeom>
            <a:solidFill>
              <a:srgbClr val="FFFFFF"/>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sp>
        <p:nvSpPr>
          <p:cNvPr id="18" name="TextBox 18"/>
          <p:cNvSpPr txBox="1"/>
          <p:nvPr/>
        </p:nvSpPr>
        <p:spPr>
          <a:xfrm>
            <a:off x="2335470" y="2620173"/>
            <a:ext cx="14248573" cy="1295146"/>
          </a:xfrm>
          <a:prstGeom prst="rect">
            <a:avLst/>
          </a:prstGeom>
        </p:spPr>
        <p:txBody>
          <a:bodyPr lIns="0" tIns="0" rIns="0" bIns="0" rtlCol="0" anchor="t">
            <a:spAutoFit/>
          </a:bodyPr>
          <a:lstStyle/>
          <a:p>
            <a:pPr marL="537166" lvl="1" indent="-268583">
              <a:lnSpc>
                <a:spcPts val="3483"/>
              </a:lnSpc>
              <a:buFont typeface="Arial"/>
              <a:buChar char="•"/>
            </a:pPr>
            <a:r>
              <a:rPr lang="en-US" sz="2488" dirty="0">
                <a:solidFill>
                  <a:srgbClr val="000000"/>
                </a:solidFill>
                <a:latin typeface="Nunito Sans Regular"/>
              </a:rPr>
              <a:t>The EL6 Form is mandatory and must be completed for any student who </a:t>
            </a:r>
            <a:r>
              <a:rPr lang="en-US" sz="2488" dirty="0">
                <a:solidFill>
                  <a:srgbClr val="000000"/>
                </a:solidFill>
                <a:latin typeface="Nunito Sans Regular Bold"/>
              </a:rPr>
              <a:t>transfers </a:t>
            </a:r>
            <a:r>
              <a:rPr lang="en-US" sz="2488" dirty="0">
                <a:solidFill>
                  <a:srgbClr val="000000"/>
                </a:solidFill>
                <a:latin typeface="Nunito Sans Regular"/>
              </a:rPr>
              <a:t>or </a:t>
            </a:r>
            <a:r>
              <a:rPr lang="en-US" sz="2488" dirty="0">
                <a:solidFill>
                  <a:srgbClr val="000000"/>
                </a:solidFill>
                <a:latin typeface="Nunito Sans Regular Bold"/>
              </a:rPr>
              <a:t>changes</a:t>
            </a:r>
            <a:r>
              <a:rPr lang="en-US" sz="2488" dirty="0">
                <a:solidFill>
                  <a:srgbClr val="000000"/>
                </a:solidFill>
                <a:latin typeface="Nunito Sans Regular"/>
              </a:rPr>
              <a:t> </a:t>
            </a:r>
            <a:r>
              <a:rPr lang="en-US" sz="2488" dirty="0">
                <a:solidFill>
                  <a:srgbClr val="000000"/>
                </a:solidFill>
                <a:latin typeface="Nunito Sans Regular Bold"/>
              </a:rPr>
              <a:t>schools </a:t>
            </a:r>
            <a:r>
              <a:rPr lang="en-US" sz="2488" dirty="0">
                <a:solidFill>
                  <a:srgbClr val="000000"/>
                </a:solidFill>
                <a:latin typeface="Nunito Sans Regular"/>
              </a:rPr>
              <a:t>over the summer.</a:t>
            </a:r>
          </a:p>
          <a:p>
            <a:pPr>
              <a:lnSpc>
                <a:spcPts val="3483"/>
              </a:lnSpc>
            </a:pPr>
            <a:endParaRPr lang="en-US" sz="2488" dirty="0">
              <a:solidFill>
                <a:srgbClr val="000000"/>
              </a:solidFill>
              <a:latin typeface="Nunito Sans Regular"/>
            </a:endParaRPr>
          </a:p>
        </p:txBody>
      </p:sp>
      <p:sp>
        <p:nvSpPr>
          <p:cNvPr id="19" name="TextBox 19"/>
          <p:cNvSpPr txBox="1"/>
          <p:nvPr/>
        </p:nvSpPr>
        <p:spPr>
          <a:xfrm>
            <a:off x="5013848" y="3984"/>
            <a:ext cx="7717321" cy="2590453"/>
          </a:xfrm>
          <a:prstGeom prst="rect">
            <a:avLst/>
          </a:prstGeom>
        </p:spPr>
        <p:txBody>
          <a:bodyPr lIns="0" tIns="0" rIns="0" bIns="0" rtlCol="0" anchor="t">
            <a:spAutoFit/>
          </a:bodyPr>
          <a:lstStyle/>
          <a:p>
            <a:pPr algn="ctr">
              <a:lnSpc>
                <a:spcPts val="20160"/>
              </a:lnSpc>
            </a:pPr>
            <a:r>
              <a:rPr lang="en-US" sz="14400" dirty="0">
                <a:solidFill>
                  <a:srgbClr val="F4DC4A"/>
                </a:solidFill>
                <a:latin typeface="Holiday"/>
              </a:rPr>
              <a:t>El 6 Form</a:t>
            </a:r>
          </a:p>
        </p:txBody>
      </p:sp>
      <p:sp>
        <p:nvSpPr>
          <p:cNvPr id="20" name="TextBox 20"/>
          <p:cNvSpPr txBox="1"/>
          <p:nvPr/>
        </p:nvSpPr>
        <p:spPr>
          <a:xfrm>
            <a:off x="4043494" y="3685229"/>
            <a:ext cx="9658028" cy="2590453"/>
          </a:xfrm>
          <a:prstGeom prst="rect">
            <a:avLst/>
          </a:prstGeom>
        </p:spPr>
        <p:txBody>
          <a:bodyPr lIns="0" tIns="0" rIns="0" bIns="0" rtlCol="0" anchor="t">
            <a:spAutoFit/>
          </a:bodyPr>
          <a:lstStyle/>
          <a:p>
            <a:pPr algn="ctr">
              <a:lnSpc>
                <a:spcPts val="20160"/>
              </a:lnSpc>
            </a:pPr>
            <a:r>
              <a:rPr lang="en-US" sz="14400" dirty="0">
                <a:solidFill>
                  <a:srgbClr val="F4DC4A"/>
                </a:solidFill>
                <a:latin typeface="Holiday"/>
              </a:rPr>
              <a:t>Changes</a:t>
            </a:r>
          </a:p>
        </p:txBody>
      </p:sp>
      <p:sp>
        <p:nvSpPr>
          <p:cNvPr id="21" name="TextBox 21"/>
          <p:cNvSpPr txBox="1"/>
          <p:nvPr/>
        </p:nvSpPr>
        <p:spPr>
          <a:xfrm>
            <a:off x="2335470" y="5722177"/>
            <a:ext cx="13905528" cy="2613279"/>
          </a:xfrm>
          <a:prstGeom prst="rect">
            <a:avLst/>
          </a:prstGeom>
        </p:spPr>
        <p:txBody>
          <a:bodyPr lIns="0" tIns="0" rIns="0" bIns="0" rtlCol="0" anchor="t">
            <a:spAutoFit/>
          </a:bodyPr>
          <a:lstStyle/>
          <a:p>
            <a:pPr>
              <a:lnSpc>
                <a:spcPts val="3486"/>
              </a:lnSpc>
            </a:pPr>
            <a:endParaRPr/>
          </a:p>
          <a:p>
            <a:pPr marL="537591" lvl="1" indent="-268796">
              <a:lnSpc>
                <a:spcPts val="3486"/>
              </a:lnSpc>
              <a:buFont typeface="Arial"/>
              <a:buChar char="•"/>
            </a:pPr>
            <a:r>
              <a:rPr lang="en-US" sz="2490">
                <a:solidFill>
                  <a:srgbClr val="000000"/>
                </a:solidFill>
                <a:latin typeface="Nunito Sans Regular"/>
              </a:rPr>
              <a:t>The EL6 Form is initiated by the receiving school and sent via Home Campus to the previous school. The previous school should complete their portion of the form within five (5) business days of being initiated by the receiving school.</a:t>
            </a:r>
          </a:p>
          <a:p>
            <a:pPr marL="537591" lvl="1" indent="-268796">
              <a:lnSpc>
                <a:spcPts val="3486"/>
              </a:lnSpc>
              <a:buFont typeface="Arial"/>
              <a:buChar char="•"/>
            </a:pPr>
            <a:r>
              <a:rPr lang="en-US" sz="2490">
                <a:solidFill>
                  <a:srgbClr val="000000"/>
                </a:solidFill>
                <a:latin typeface="Nunito Sans Regular"/>
              </a:rPr>
              <a:t>Auto Expire: The form will expire after five (5) business days if the previous school has not completed their portion.</a:t>
            </a:r>
          </a:p>
        </p:txBody>
      </p:sp>
      <p:pic>
        <p:nvPicPr>
          <p:cNvPr id="22" name="Picture 22"/>
          <p:cNvPicPr>
            <a:picLocks noChangeAspect="1"/>
          </p:cNvPicPr>
          <p:nvPr/>
        </p:nvPicPr>
        <p:blipFill>
          <a:blip r:embed="rId20"/>
          <a:srcRect r="62921" b="2235"/>
          <a:stretch>
            <a:fillRect/>
          </a:stretch>
        </p:blipFill>
        <p:spPr>
          <a:xfrm>
            <a:off x="16559174" y="134044"/>
            <a:ext cx="1652751" cy="14889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6717" y="5277565"/>
            <a:ext cx="19384717" cy="7026960"/>
          </a:xfrm>
          <a:prstGeom prst="rect">
            <a:avLst/>
          </a:prstGeom>
        </p:spPr>
      </p:pic>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10912" r="10912"/>
          <a:stretch>
            <a:fillRect/>
          </a:stretch>
        </p:blipFill>
        <p:spPr>
          <a:xfrm>
            <a:off x="1630067" y="0"/>
            <a:ext cx="15027865" cy="10813217"/>
          </a:xfrm>
          <a:prstGeom prst="rect">
            <a:avLst/>
          </a:prstGeom>
        </p:spPr>
      </p:pic>
      <p:sp>
        <p:nvSpPr>
          <p:cNvPr id="4" name="TextBox 4"/>
          <p:cNvSpPr txBox="1"/>
          <p:nvPr/>
        </p:nvSpPr>
        <p:spPr>
          <a:xfrm rot="-5400000">
            <a:off x="-3055772" y="5551465"/>
            <a:ext cx="7470522" cy="2000548"/>
          </a:xfrm>
          <a:prstGeom prst="rect">
            <a:avLst/>
          </a:prstGeom>
        </p:spPr>
        <p:txBody>
          <a:bodyPr lIns="0" tIns="0" rIns="0" bIns="0" rtlCol="0" anchor="t">
            <a:spAutoFit/>
          </a:bodyPr>
          <a:lstStyle/>
          <a:p>
            <a:pPr algn="ctr">
              <a:lnSpc>
                <a:spcPts val="15593"/>
              </a:lnSpc>
            </a:pPr>
            <a:r>
              <a:rPr lang="en-US" sz="11138" dirty="0">
                <a:solidFill>
                  <a:schemeClr val="accent6"/>
                </a:solidFill>
                <a:latin typeface="Holiday"/>
              </a:rPr>
              <a:t>El 6 Changes</a:t>
            </a:r>
          </a:p>
        </p:txBody>
      </p:sp>
      <p:pic>
        <p:nvPicPr>
          <p:cNvPr id="5" name="Picture 5"/>
          <p:cNvPicPr>
            <a:picLocks noChangeAspect="1"/>
          </p:cNvPicPr>
          <p:nvPr/>
        </p:nvPicPr>
        <p:blipFill>
          <a:blip r:embed="rId7"/>
          <a:srcRect r="62921" b="2235"/>
          <a:stretch>
            <a:fillRect/>
          </a:stretch>
        </p:blipFill>
        <p:spPr>
          <a:xfrm>
            <a:off x="16559174" y="134044"/>
            <a:ext cx="1652751" cy="1488904"/>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grpSp>
        <p:nvGrpSpPr>
          <p:cNvPr id="2" name="Group 2"/>
          <p:cNvGrpSpPr/>
          <p:nvPr/>
        </p:nvGrpSpPr>
        <p:grpSpPr>
          <a:xfrm>
            <a:off x="7986460" y="1028700"/>
            <a:ext cx="8572714" cy="8307721"/>
            <a:chOff x="0" y="0"/>
            <a:chExt cx="2596093" cy="2515845"/>
          </a:xfrm>
        </p:grpSpPr>
        <p:sp>
          <p:nvSpPr>
            <p:cNvPr id="3" name="Freeform 3"/>
            <p:cNvSpPr/>
            <p:nvPr/>
          </p:nvSpPr>
          <p:spPr>
            <a:xfrm>
              <a:off x="0" y="0"/>
              <a:ext cx="2596093" cy="2515845"/>
            </a:xfrm>
            <a:custGeom>
              <a:avLst/>
              <a:gdLst/>
              <a:ahLst/>
              <a:cxnLst/>
              <a:rect l="l" t="t" r="r" b="b"/>
              <a:pathLst>
                <a:path w="2596093" h="2515845">
                  <a:moveTo>
                    <a:pt x="2471633" y="2515845"/>
                  </a:moveTo>
                  <a:lnTo>
                    <a:pt x="124460" y="2515845"/>
                  </a:lnTo>
                  <a:cubicBezTo>
                    <a:pt x="55880" y="2515845"/>
                    <a:pt x="0" y="2459965"/>
                    <a:pt x="0" y="2391385"/>
                  </a:cubicBezTo>
                  <a:lnTo>
                    <a:pt x="0" y="124460"/>
                  </a:lnTo>
                  <a:cubicBezTo>
                    <a:pt x="0" y="55880"/>
                    <a:pt x="55880" y="0"/>
                    <a:pt x="124460" y="0"/>
                  </a:cubicBezTo>
                  <a:lnTo>
                    <a:pt x="2471633" y="0"/>
                  </a:lnTo>
                  <a:cubicBezTo>
                    <a:pt x="2540213" y="0"/>
                    <a:pt x="2596093" y="55880"/>
                    <a:pt x="2596093" y="124460"/>
                  </a:cubicBezTo>
                  <a:lnTo>
                    <a:pt x="2596093" y="2391385"/>
                  </a:lnTo>
                  <a:cubicBezTo>
                    <a:pt x="2596093" y="2459965"/>
                    <a:pt x="2540213" y="2515845"/>
                    <a:pt x="2471633" y="2515845"/>
                  </a:cubicBezTo>
                  <a:close/>
                </a:path>
              </a:pathLst>
            </a:custGeom>
            <a:solidFill>
              <a:srgbClr val="FFFFFF"/>
            </a:solidFill>
          </p:spPr>
        </p:sp>
      </p:grpSp>
      <p:pic>
        <p:nvPicPr>
          <p:cNvPr id="4" name="Picture 4"/>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17604" y="2250857"/>
            <a:ext cx="4480378" cy="1624137"/>
          </a:xfrm>
          <a:prstGeom prst="rect">
            <a:avLst/>
          </a:prstGeom>
        </p:spPr>
      </p:pic>
      <p:pic>
        <p:nvPicPr>
          <p:cNvPr id="5" name="Picture 5"/>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9771" y="5277565"/>
            <a:ext cx="4480378" cy="1624137"/>
          </a:xfrm>
          <a:prstGeom prst="rect">
            <a:avLst/>
          </a:prstGeom>
        </p:spPr>
      </p:pic>
      <p:grpSp>
        <p:nvGrpSpPr>
          <p:cNvPr id="6" name="Group 6"/>
          <p:cNvGrpSpPr>
            <a:grpSpLocks noChangeAspect="1"/>
          </p:cNvGrpSpPr>
          <p:nvPr/>
        </p:nvGrpSpPr>
        <p:grpSpPr>
          <a:xfrm>
            <a:off x="377029" y="5783313"/>
            <a:ext cx="4114800" cy="4114800"/>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t="-3536" b="-3536"/>
              </a:stretch>
            </a:blipFill>
          </p:spPr>
        </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6009">
            <a:off x="4366747" y="7167328"/>
            <a:ext cx="2382093" cy="293180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17273" y="8494801"/>
            <a:ext cx="1907354" cy="168324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465">
            <a:off x="16558237" y="7244296"/>
            <a:ext cx="2303553" cy="3470513"/>
          </a:xfrm>
          <a:prstGeom prst="rect">
            <a:avLst/>
          </a:prstGeom>
        </p:spPr>
      </p:pic>
      <p:pic>
        <p:nvPicPr>
          <p:cNvPr id="11" name="Picture 11"/>
          <p:cNvPicPr>
            <a:picLocks noChangeAspect="1"/>
          </p:cNvPicPr>
          <p:nvPr/>
        </p:nvPicPr>
        <p:blipFill>
          <a:blip r:embed="rId11">
            <a:alphaModFix amt="15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4388"/>
          <a:stretch>
            <a:fillRect/>
          </a:stretch>
        </p:blipFill>
        <p:spPr>
          <a:xfrm>
            <a:off x="-884794" y="8939111"/>
            <a:ext cx="20057588" cy="1367757"/>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4388"/>
          <a:stretch>
            <a:fillRect/>
          </a:stretch>
        </p:blipFill>
        <p:spPr>
          <a:xfrm>
            <a:off x="-884794" y="9336421"/>
            <a:ext cx="20057588" cy="1367757"/>
          </a:xfrm>
          <a:prstGeom prst="rect">
            <a:avLst/>
          </a:prstGeom>
        </p:spPr>
      </p:pic>
      <p:sp>
        <p:nvSpPr>
          <p:cNvPr id="13" name="TextBox 13"/>
          <p:cNvSpPr txBox="1"/>
          <p:nvPr/>
        </p:nvSpPr>
        <p:spPr>
          <a:xfrm>
            <a:off x="858910" y="932597"/>
            <a:ext cx="7127550" cy="3779520"/>
          </a:xfrm>
          <a:prstGeom prst="rect">
            <a:avLst/>
          </a:prstGeom>
        </p:spPr>
        <p:txBody>
          <a:bodyPr lIns="0" tIns="0" rIns="0" bIns="0" rtlCol="0" anchor="t">
            <a:spAutoFit/>
          </a:bodyPr>
          <a:lstStyle/>
          <a:p>
            <a:pPr>
              <a:lnSpc>
                <a:spcPts val="10080"/>
              </a:lnSpc>
            </a:pPr>
            <a:r>
              <a:rPr lang="en-US" sz="7200">
                <a:solidFill>
                  <a:srgbClr val="FFFFFF"/>
                </a:solidFill>
                <a:latin typeface="Nunito Sans Black"/>
              </a:rPr>
              <a:t>EL 6: </a:t>
            </a:r>
          </a:p>
          <a:p>
            <a:pPr marL="0" lvl="0" indent="0">
              <a:lnSpc>
                <a:spcPts val="10080"/>
              </a:lnSpc>
              <a:spcBef>
                <a:spcPct val="0"/>
              </a:spcBef>
            </a:pPr>
            <a:r>
              <a:rPr lang="en-US" sz="7200">
                <a:solidFill>
                  <a:srgbClr val="FFFFFF"/>
                </a:solidFill>
                <a:latin typeface="Nunito Sans Black"/>
              </a:rPr>
              <a:t>NOTICE OF TRANSFER</a:t>
            </a:r>
          </a:p>
        </p:txBody>
      </p:sp>
      <p:sp>
        <p:nvSpPr>
          <p:cNvPr id="14" name="TextBox 14"/>
          <p:cNvSpPr txBox="1"/>
          <p:nvPr/>
        </p:nvSpPr>
        <p:spPr>
          <a:xfrm>
            <a:off x="8511305" y="1943029"/>
            <a:ext cx="7228691" cy="647499"/>
          </a:xfrm>
          <a:prstGeom prst="rect">
            <a:avLst/>
          </a:prstGeom>
        </p:spPr>
        <p:txBody>
          <a:bodyPr lIns="0" tIns="0" rIns="0" bIns="0" rtlCol="0" anchor="t">
            <a:spAutoFit/>
          </a:bodyPr>
          <a:lstStyle/>
          <a:p>
            <a:pPr marL="0" lvl="0" indent="0">
              <a:lnSpc>
                <a:spcPts val="5261"/>
              </a:lnSpc>
              <a:spcBef>
                <a:spcPct val="0"/>
              </a:spcBef>
            </a:pPr>
            <a:r>
              <a:rPr lang="en-US" sz="3757">
                <a:solidFill>
                  <a:srgbClr val="F44C43"/>
                </a:solidFill>
                <a:latin typeface="Nunito Sans Bold"/>
              </a:rPr>
              <a:t>Unfavorable Response</a:t>
            </a:r>
          </a:p>
        </p:txBody>
      </p:sp>
      <p:sp>
        <p:nvSpPr>
          <p:cNvPr id="15" name="TextBox 15"/>
          <p:cNvSpPr txBox="1"/>
          <p:nvPr/>
        </p:nvSpPr>
        <p:spPr>
          <a:xfrm>
            <a:off x="8311610" y="3161256"/>
            <a:ext cx="16336624" cy="4659812"/>
          </a:xfrm>
          <a:prstGeom prst="rect">
            <a:avLst/>
          </a:prstGeom>
        </p:spPr>
        <p:txBody>
          <a:bodyPr lIns="0" tIns="0" rIns="0" bIns="0" rtlCol="0" anchor="t">
            <a:spAutoFit/>
          </a:bodyPr>
          <a:lstStyle/>
          <a:p>
            <a:pPr>
              <a:lnSpc>
                <a:spcPts val="6184"/>
              </a:lnSpc>
              <a:spcBef>
                <a:spcPct val="0"/>
              </a:spcBef>
            </a:pPr>
            <a:r>
              <a:rPr lang="en-US" sz="4417">
                <a:solidFill>
                  <a:srgbClr val="000000"/>
                </a:solidFill>
                <a:latin typeface="Nunito Sans Regular"/>
              </a:rPr>
              <a:t>• Improper Contact/Recruiting</a:t>
            </a:r>
          </a:p>
          <a:p>
            <a:pPr>
              <a:lnSpc>
                <a:spcPts val="6184"/>
              </a:lnSpc>
              <a:spcBef>
                <a:spcPct val="0"/>
              </a:spcBef>
            </a:pPr>
            <a:r>
              <a:rPr lang="en-US" sz="4417">
                <a:solidFill>
                  <a:srgbClr val="000000"/>
                </a:solidFill>
                <a:latin typeface="Nunito Sans Regular"/>
              </a:rPr>
              <a:t>• Academic Eligibility</a:t>
            </a:r>
          </a:p>
          <a:p>
            <a:pPr>
              <a:lnSpc>
                <a:spcPts val="6184"/>
              </a:lnSpc>
              <a:spcBef>
                <a:spcPct val="0"/>
              </a:spcBef>
            </a:pPr>
            <a:r>
              <a:rPr lang="en-US" sz="4417">
                <a:solidFill>
                  <a:srgbClr val="000000"/>
                </a:solidFill>
                <a:latin typeface="Nunito Sans Regular"/>
              </a:rPr>
              <a:t>• Disciplinary Action</a:t>
            </a:r>
          </a:p>
          <a:p>
            <a:pPr>
              <a:lnSpc>
                <a:spcPts val="6184"/>
              </a:lnSpc>
              <a:spcBef>
                <a:spcPct val="0"/>
              </a:spcBef>
            </a:pPr>
            <a:r>
              <a:rPr lang="en-US" sz="4417">
                <a:solidFill>
                  <a:srgbClr val="000000"/>
                </a:solidFill>
                <a:latin typeface="Nunito Sans Regular"/>
              </a:rPr>
              <a:t>• Transfer After Starting a Sport</a:t>
            </a:r>
          </a:p>
          <a:p>
            <a:pPr>
              <a:lnSpc>
                <a:spcPts val="6184"/>
              </a:lnSpc>
              <a:spcBef>
                <a:spcPct val="0"/>
              </a:spcBef>
            </a:pPr>
            <a:r>
              <a:rPr lang="en-US" sz="4417">
                <a:solidFill>
                  <a:srgbClr val="000000"/>
                </a:solidFill>
                <a:latin typeface="Nunito Sans Regular"/>
              </a:rPr>
              <a:t>• Eligible if still enrolled at </a:t>
            </a:r>
          </a:p>
          <a:p>
            <a:pPr>
              <a:lnSpc>
                <a:spcPts val="6184"/>
              </a:lnSpc>
              <a:spcBef>
                <a:spcPct val="0"/>
              </a:spcBef>
            </a:pPr>
            <a:r>
              <a:rPr lang="en-US" sz="4417">
                <a:solidFill>
                  <a:srgbClr val="000000"/>
                </a:solidFill>
                <a:latin typeface="Nunito Sans Regular"/>
              </a:rPr>
              <a:t>previous school</a:t>
            </a:r>
          </a:p>
        </p:txBody>
      </p:sp>
      <p:pic>
        <p:nvPicPr>
          <p:cNvPr id="16" name="Picture 16"/>
          <p:cNvPicPr>
            <a:picLocks noChangeAspect="1"/>
          </p:cNvPicPr>
          <p:nvPr/>
        </p:nvPicPr>
        <p:blipFill>
          <a:blip r:embed="rId15"/>
          <a:srcRect r="62921" b="2235"/>
          <a:stretch>
            <a:fillRect/>
          </a:stretch>
        </p:blipFill>
        <p:spPr>
          <a:xfrm>
            <a:off x="16559174" y="134044"/>
            <a:ext cx="1652751" cy="14889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0514" y="-1155293"/>
            <a:ext cx="4189868" cy="4114800"/>
          </a:xfrm>
          <a:prstGeom prst="rect">
            <a:avLst/>
          </a:prstGeom>
        </p:spPr>
      </p:pic>
      <p:pic>
        <p:nvPicPr>
          <p:cNvPr id="3" name="Picture 3"/>
          <p:cNvPicPr>
            <a:picLocks noChangeAspect="1"/>
          </p:cNvPicPr>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08815" y="-1064311"/>
            <a:ext cx="6148320" cy="6207811"/>
          </a:xfrm>
          <a:prstGeom prst="rect">
            <a:avLst/>
          </a:prstGeom>
        </p:spPr>
      </p:pic>
      <p:grpSp>
        <p:nvGrpSpPr>
          <p:cNvPr id="4" name="Group 4"/>
          <p:cNvGrpSpPr/>
          <p:nvPr/>
        </p:nvGrpSpPr>
        <p:grpSpPr>
          <a:xfrm>
            <a:off x="5007238" y="2355969"/>
            <a:ext cx="12001047" cy="6902331"/>
            <a:chOff x="0" y="0"/>
            <a:chExt cx="4121692" cy="2370566"/>
          </a:xfrm>
        </p:grpSpPr>
        <p:sp>
          <p:nvSpPr>
            <p:cNvPr id="5" name="Freeform 5"/>
            <p:cNvSpPr/>
            <p:nvPr/>
          </p:nvSpPr>
          <p:spPr>
            <a:xfrm>
              <a:off x="0" y="0"/>
              <a:ext cx="4121692" cy="2370567"/>
            </a:xfrm>
            <a:custGeom>
              <a:avLst/>
              <a:gdLst/>
              <a:ahLst/>
              <a:cxnLst/>
              <a:rect l="l" t="t" r="r" b="b"/>
              <a:pathLst>
                <a:path w="4121692" h="2370567">
                  <a:moveTo>
                    <a:pt x="3997232" y="2370567"/>
                  </a:moveTo>
                  <a:lnTo>
                    <a:pt x="124460" y="2370567"/>
                  </a:lnTo>
                  <a:cubicBezTo>
                    <a:pt x="55880" y="2370567"/>
                    <a:pt x="0" y="2314686"/>
                    <a:pt x="0" y="2246107"/>
                  </a:cubicBezTo>
                  <a:lnTo>
                    <a:pt x="0" y="124460"/>
                  </a:lnTo>
                  <a:cubicBezTo>
                    <a:pt x="0" y="55880"/>
                    <a:pt x="55880" y="0"/>
                    <a:pt x="124460" y="0"/>
                  </a:cubicBezTo>
                  <a:lnTo>
                    <a:pt x="3997232" y="0"/>
                  </a:lnTo>
                  <a:cubicBezTo>
                    <a:pt x="4065812" y="0"/>
                    <a:pt x="4121692" y="55880"/>
                    <a:pt x="4121692" y="124460"/>
                  </a:cubicBezTo>
                  <a:lnTo>
                    <a:pt x="4121692" y="2246107"/>
                  </a:lnTo>
                  <a:cubicBezTo>
                    <a:pt x="4121692" y="2314687"/>
                    <a:pt x="4065812" y="2370567"/>
                    <a:pt x="3997232" y="2370567"/>
                  </a:cubicBezTo>
                  <a:close/>
                </a:path>
              </a:pathLst>
            </a:custGeom>
            <a:solidFill>
              <a:srgbClr val="FFFFFF"/>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86115" y="5720034"/>
            <a:ext cx="4882677" cy="506195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2830">
            <a:off x="5914514" y="8867782"/>
            <a:ext cx="1866010" cy="268974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50106">
            <a:off x="7384856" y="9205448"/>
            <a:ext cx="2103946" cy="174715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154927" y="8770547"/>
            <a:ext cx="1290081" cy="130972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8978" y="3020895"/>
            <a:ext cx="4858260" cy="5906699"/>
          </a:xfrm>
          <a:prstGeom prst="rect">
            <a:avLst/>
          </a:prstGeom>
        </p:spPr>
      </p:pic>
      <p:sp>
        <p:nvSpPr>
          <p:cNvPr id="11" name="TextBox 11"/>
          <p:cNvSpPr txBox="1"/>
          <p:nvPr/>
        </p:nvSpPr>
        <p:spPr>
          <a:xfrm>
            <a:off x="5007238" y="1333184"/>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000000"/>
                </a:solidFill>
                <a:latin typeface="Nunito Sans Black"/>
              </a:rPr>
              <a:t>FOOTBALL</a:t>
            </a:r>
          </a:p>
        </p:txBody>
      </p:sp>
      <p:sp>
        <p:nvSpPr>
          <p:cNvPr id="12" name="TextBox 12"/>
          <p:cNvSpPr txBox="1"/>
          <p:nvPr/>
        </p:nvSpPr>
        <p:spPr>
          <a:xfrm>
            <a:off x="4855437" y="-256724"/>
            <a:ext cx="7162786" cy="2313674"/>
          </a:xfrm>
          <a:prstGeom prst="rect">
            <a:avLst/>
          </a:prstGeom>
        </p:spPr>
        <p:txBody>
          <a:bodyPr lIns="0" tIns="0" rIns="0" bIns="0" rtlCol="0" anchor="t">
            <a:spAutoFit/>
          </a:bodyPr>
          <a:lstStyle/>
          <a:p>
            <a:pPr>
              <a:lnSpc>
                <a:spcPts val="18949"/>
              </a:lnSpc>
            </a:pPr>
            <a:r>
              <a:rPr lang="en-US" sz="13535">
                <a:solidFill>
                  <a:srgbClr val="FDED7B"/>
                </a:solidFill>
                <a:latin typeface="Holiday"/>
              </a:rPr>
              <a:t>Spring</a:t>
            </a:r>
          </a:p>
        </p:txBody>
      </p:sp>
      <p:sp>
        <p:nvSpPr>
          <p:cNvPr id="13" name="TextBox 13"/>
          <p:cNvSpPr txBox="1"/>
          <p:nvPr/>
        </p:nvSpPr>
        <p:spPr>
          <a:xfrm>
            <a:off x="5445008" y="2954220"/>
            <a:ext cx="8773000" cy="613410"/>
          </a:xfrm>
          <a:prstGeom prst="rect">
            <a:avLst/>
          </a:prstGeom>
        </p:spPr>
        <p:txBody>
          <a:bodyPr lIns="0" tIns="0" rIns="0" bIns="0" rtlCol="0" anchor="t">
            <a:spAutoFit/>
          </a:bodyPr>
          <a:lstStyle/>
          <a:p>
            <a:pPr marL="0" lvl="0" indent="0">
              <a:lnSpc>
                <a:spcPts val="5039"/>
              </a:lnSpc>
              <a:spcBef>
                <a:spcPct val="0"/>
              </a:spcBef>
            </a:pPr>
            <a:r>
              <a:rPr lang="en-US" sz="3599">
                <a:solidFill>
                  <a:srgbClr val="F44C43"/>
                </a:solidFill>
                <a:latin typeface="Nunito Sans Bold"/>
              </a:rPr>
              <a:t>Policy 18.2.1</a:t>
            </a:r>
          </a:p>
        </p:txBody>
      </p:sp>
      <p:sp>
        <p:nvSpPr>
          <p:cNvPr id="14" name="TextBox 14"/>
          <p:cNvSpPr txBox="1"/>
          <p:nvPr/>
        </p:nvSpPr>
        <p:spPr>
          <a:xfrm>
            <a:off x="5445008" y="3937000"/>
            <a:ext cx="10633192" cy="1760097"/>
          </a:xfrm>
          <a:prstGeom prst="rect">
            <a:avLst/>
          </a:prstGeom>
        </p:spPr>
        <p:txBody>
          <a:bodyPr wrap="square" lIns="0" tIns="0" rIns="0" bIns="0" rtlCol="0" anchor="t">
            <a:spAutoFit/>
          </a:bodyPr>
          <a:lstStyle/>
          <a:p>
            <a:pPr marL="431797" lvl="1" indent="-215899">
              <a:lnSpc>
                <a:spcPts val="3499"/>
              </a:lnSpc>
              <a:buFont typeface="Arial"/>
              <a:buChar char="•"/>
            </a:pPr>
            <a:r>
              <a:rPr lang="en-US" sz="1999" dirty="0">
                <a:solidFill>
                  <a:srgbClr val="000000"/>
                </a:solidFill>
                <a:latin typeface="Nunito Sans Regular"/>
              </a:rPr>
              <a:t>Spring Football is a continuation of the regular fall football season. Consequently, a student who transfers schools must meet the provisions in Bylaw 9.3.2.</a:t>
            </a:r>
          </a:p>
          <a:p>
            <a:pPr>
              <a:lnSpc>
                <a:spcPts val="3499"/>
              </a:lnSpc>
            </a:pPr>
            <a:endParaRPr lang="en-US" sz="1999" dirty="0">
              <a:solidFill>
                <a:srgbClr val="000000"/>
              </a:solidFill>
              <a:latin typeface="Nunito Sans Regular"/>
            </a:endParaRPr>
          </a:p>
          <a:p>
            <a:pPr>
              <a:lnSpc>
                <a:spcPts val="3499"/>
              </a:lnSpc>
            </a:pPr>
            <a:endParaRPr lang="en-US" sz="1999" dirty="0">
              <a:solidFill>
                <a:srgbClr val="000000"/>
              </a:solidFill>
              <a:latin typeface="Nunito Sans Regular"/>
            </a:endParaRPr>
          </a:p>
        </p:txBody>
      </p:sp>
      <p:sp>
        <p:nvSpPr>
          <p:cNvPr id="15" name="TextBox 15"/>
          <p:cNvSpPr txBox="1"/>
          <p:nvPr/>
        </p:nvSpPr>
        <p:spPr>
          <a:xfrm>
            <a:off x="5445008" y="5451373"/>
            <a:ext cx="10494343" cy="2806091"/>
          </a:xfrm>
          <a:prstGeom prst="rect">
            <a:avLst/>
          </a:prstGeom>
        </p:spPr>
        <p:txBody>
          <a:bodyPr lIns="0" tIns="0" rIns="0" bIns="0" rtlCol="0" anchor="t">
            <a:spAutoFit/>
          </a:bodyPr>
          <a:lstStyle/>
          <a:p>
            <a:pPr marL="436974" lvl="1" indent="-218487" algn="just">
              <a:lnSpc>
                <a:spcPts val="2833"/>
              </a:lnSpc>
              <a:buFont typeface="Arial"/>
              <a:buChar char="•"/>
            </a:pPr>
            <a:r>
              <a:rPr lang="en-US" sz="2023">
                <a:solidFill>
                  <a:srgbClr val="000000"/>
                </a:solidFill>
                <a:latin typeface="Nunito Sans Regular"/>
              </a:rPr>
              <a:t>Bylaw 9.3.2: The student must meet one of the following criteria </a:t>
            </a:r>
            <a:r>
              <a:rPr lang="en-US" sz="2023">
                <a:solidFill>
                  <a:srgbClr val="3A898B"/>
                </a:solidFill>
                <a:latin typeface="Nunito Sans Regular"/>
              </a:rPr>
              <a:t>(§ 1006.15(9)(b), F.S.):</a:t>
            </a:r>
          </a:p>
          <a:p>
            <a:pPr marL="873948" lvl="2" indent="-291316" algn="just">
              <a:lnSpc>
                <a:spcPts val="2833"/>
              </a:lnSpc>
              <a:buFont typeface="Arial"/>
              <a:buChar char="⚬"/>
            </a:pPr>
            <a:r>
              <a:rPr lang="en-US" sz="2023">
                <a:solidFill>
                  <a:srgbClr val="000000"/>
                </a:solidFill>
                <a:latin typeface="Nunito Sans Regular"/>
              </a:rPr>
              <a:t>Dependent children of active-duty military personnel whose move resulted from military orders. </a:t>
            </a:r>
          </a:p>
          <a:p>
            <a:pPr marL="873948" lvl="2" indent="-291316" algn="just">
              <a:lnSpc>
                <a:spcPts val="2833"/>
              </a:lnSpc>
              <a:buFont typeface="Arial"/>
              <a:buChar char="⚬"/>
            </a:pPr>
            <a:r>
              <a:rPr lang="en-US" sz="2023">
                <a:solidFill>
                  <a:srgbClr val="000000"/>
                </a:solidFill>
                <a:latin typeface="Nunito Sans Regular"/>
              </a:rPr>
              <a:t>Children who have been relocated due to a foster care placement in a different school zone. </a:t>
            </a:r>
          </a:p>
          <a:p>
            <a:pPr marL="873948" lvl="2" indent="-291316" algn="just">
              <a:lnSpc>
                <a:spcPts val="2833"/>
              </a:lnSpc>
              <a:buFont typeface="Arial"/>
              <a:buChar char="⚬"/>
            </a:pPr>
            <a:r>
              <a:rPr lang="en-US" sz="2023">
                <a:solidFill>
                  <a:srgbClr val="000000"/>
                </a:solidFill>
                <a:latin typeface="Nunito Sans Regular"/>
              </a:rPr>
              <a:t>Children who move due to a court-ordered change in custody due to separation or divorce, or the serious illness or death of a custodial parent. </a:t>
            </a:r>
          </a:p>
          <a:p>
            <a:pPr marL="873948" lvl="2" indent="-291316" algn="just">
              <a:lnSpc>
                <a:spcPts val="2833"/>
              </a:lnSpc>
              <a:buFont typeface="Arial"/>
              <a:buChar char="⚬"/>
            </a:pPr>
            <a:r>
              <a:rPr lang="en-US" sz="2023">
                <a:solidFill>
                  <a:srgbClr val="000000"/>
                </a:solidFill>
                <a:latin typeface="Nunito Sans Regular"/>
              </a:rPr>
              <a:t>Authorized for good cause in district, private or charter school board policy. </a:t>
            </a:r>
          </a:p>
        </p:txBody>
      </p:sp>
      <p:pic>
        <p:nvPicPr>
          <p:cNvPr id="16" name="Picture 16"/>
          <p:cNvPicPr>
            <a:picLocks noChangeAspect="1"/>
          </p:cNvPicPr>
          <p:nvPr/>
        </p:nvPicPr>
        <p:blipFill>
          <a:blip r:embed="rId16"/>
          <a:srcRect r="62921" b="2235"/>
          <a:stretch>
            <a:fillRect/>
          </a:stretch>
        </p:blipFill>
        <p:spPr>
          <a:xfrm>
            <a:off x="16559174" y="134044"/>
            <a:ext cx="1652751" cy="148890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459" y="-695774"/>
            <a:ext cx="7673551" cy="749130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645" y="846370"/>
            <a:ext cx="4274042" cy="4197466"/>
          </a:xfrm>
          <a:prstGeom prst="rect">
            <a:avLst/>
          </a:prstGeom>
        </p:spPr>
      </p:pic>
      <p:sp>
        <p:nvSpPr>
          <p:cNvPr id="4" name="TextBox 4"/>
          <p:cNvSpPr txBox="1"/>
          <p:nvPr/>
        </p:nvSpPr>
        <p:spPr>
          <a:xfrm>
            <a:off x="2483382" y="1925848"/>
            <a:ext cx="2421747" cy="1867434"/>
          </a:xfrm>
          <a:prstGeom prst="rect">
            <a:avLst/>
          </a:prstGeom>
        </p:spPr>
        <p:txBody>
          <a:bodyPr lIns="0" tIns="0" rIns="0" bIns="0" rtlCol="0" anchor="t">
            <a:spAutoFit/>
          </a:bodyPr>
          <a:lstStyle/>
          <a:p>
            <a:pPr marL="0" lvl="0" indent="0" algn="ctr">
              <a:lnSpc>
                <a:spcPts val="15104"/>
              </a:lnSpc>
              <a:spcBef>
                <a:spcPct val="0"/>
              </a:spcBef>
            </a:pPr>
            <a:r>
              <a:rPr lang="en-US" sz="10789" dirty="0">
                <a:solidFill>
                  <a:srgbClr val="FFFFFF"/>
                </a:solidFill>
                <a:latin typeface="Nunito Sans Black"/>
              </a:rPr>
              <a:t>05</a:t>
            </a:r>
          </a:p>
        </p:txBody>
      </p:sp>
      <p:pic>
        <p:nvPicPr>
          <p:cNvPr id="5" name="Picture 5"/>
          <p:cNvPicPr>
            <a:picLocks noChangeAspect="1"/>
          </p:cNvPicPr>
          <p:nvPr/>
        </p:nvPicPr>
        <p:blipFill>
          <a:blip r:embed="rId6">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b="55451"/>
          <a:stretch>
            <a:fillRect/>
          </a:stretch>
        </p:blipFill>
        <p:spPr>
          <a:xfrm>
            <a:off x="-884794" y="8634311"/>
            <a:ext cx="20057588" cy="237904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8366409" y="8501665"/>
            <a:ext cx="1555183" cy="207012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56149" y="7372862"/>
            <a:ext cx="2054467" cy="291413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732"/>
          <a:stretch>
            <a:fillRect/>
          </a:stretch>
        </p:blipFill>
        <p:spPr>
          <a:xfrm flipH="1">
            <a:off x="1837885" y="5642810"/>
            <a:ext cx="4560672" cy="464419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67864" y="8634311"/>
            <a:ext cx="1804834" cy="1804834"/>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4388"/>
          <a:stretch>
            <a:fillRect/>
          </a:stretch>
        </p:blipFill>
        <p:spPr>
          <a:xfrm>
            <a:off x="-884794" y="9258300"/>
            <a:ext cx="20057588" cy="1367757"/>
          </a:xfrm>
          <a:prstGeom prst="rect">
            <a:avLst/>
          </a:prstGeom>
        </p:spPr>
      </p:pic>
      <p:sp>
        <p:nvSpPr>
          <p:cNvPr id="11" name="TextBox 11"/>
          <p:cNvSpPr txBox="1"/>
          <p:nvPr/>
        </p:nvSpPr>
        <p:spPr>
          <a:xfrm>
            <a:off x="6398557" y="4710307"/>
            <a:ext cx="11331280" cy="1161414"/>
          </a:xfrm>
          <a:prstGeom prst="rect">
            <a:avLst/>
          </a:prstGeom>
        </p:spPr>
        <p:txBody>
          <a:bodyPr lIns="0" tIns="0" rIns="0" bIns="0" rtlCol="0" anchor="t">
            <a:spAutoFit/>
          </a:bodyPr>
          <a:lstStyle/>
          <a:p>
            <a:pPr marL="0" lvl="0" indent="0">
              <a:lnSpc>
                <a:spcPts val="9485"/>
              </a:lnSpc>
              <a:spcBef>
                <a:spcPct val="0"/>
              </a:spcBef>
            </a:pPr>
            <a:r>
              <a:rPr lang="en-US" sz="6775" spc="291">
                <a:solidFill>
                  <a:srgbClr val="FFFFFF"/>
                </a:solidFill>
                <a:latin typeface="Nunito Sans Black"/>
              </a:rPr>
              <a:t>ELIGIBILITY RESOURCES</a:t>
            </a:r>
          </a:p>
        </p:txBody>
      </p:sp>
      <p:sp>
        <p:nvSpPr>
          <p:cNvPr id="12" name="TextBox 12"/>
          <p:cNvSpPr txBox="1"/>
          <p:nvPr/>
        </p:nvSpPr>
        <p:spPr>
          <a:xfrm>
            <a:off x="6398557" y="3433290"/>
            <a:ext cx="10923664" cy="1510031"/>
          </a:xfrm>
          <a:prstGeom prst="rect">
            <a:avLst/>
          </a:prstGeom>
        </p:spPr>
        <p:txBody>
          <a:bodyPr lIns="0" tIns="0" rIns="0" bIns="0" rtlCol="0" anchor="t">
            <a:spAutoFit/>
          </a:bodyPr>
          <a:lstStyle/>
          <a:p>
            <a:pPr>
              <a:lnSpc>
                <a:spcPts val="12319"/>
              </a:lnSpc>
            </a:pPr>
            <a:r>
              <a:rPr lang="en-US" sz="8799">
                <a:solidFill>
                  <a:srgbClr val="FDED7B"/>
                </a:solidFill>
                <a:latin typeface="Nunito Sans Black"/>
              </a:rPr>
              <a:t>Forms/</a:t>
            </a:r>
          </a:p>
        </p:txBody>
      </p:sp>
      <p:pic>
        <p:nvPicPr>
          <p:cNvPr id="13" name="Picture 13"/>
          <p:cNvPicPr>
            <a:picLocks noChangeAspect="1"/>
          </p:cNvPicPr>
          <p:nvPr/>
        </p:nvPicPr>
        <p:blipFill>
          <a:blip r:embed="rId18"/>
          <a:srcRect r="62921" b="2235"/>
          <a:stretch>
            <a:fillRect/>
          </a:stretch>
        </p:blipFill>
        <p:spPr>
          <a:xfrm>
            <a:off x="16559174" y="134044"/>
            <a:ext cx="1652751" cy="14889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grpSp>
        <p:nvGrpSpPr>
          <p:cNvPr id="2" name="Group 2"/>
          <p:cNvGrpSpPr/>
          <p:nvPr/>
        </p:nvGrpSpPr>
        <p:grpSpPr>
          <a:xfrm>
            <a:off x="2033750" y="3202814"/>
            <a:ext cx="14220501" cy="6055486"/>
            <a:chOff x="0" y="0"/>
            <a:chExt cx="3745317" cy="1594860"/>
          </a:xfrm>
        </p:grpSpPr>
        <p:sp>
          <p:nvSpPr>
            <p:cNvPr id="3" name="Freeform 3"/>
            <p:cNvSpPr/>
            <p:nvPr/>
          </p:nvSpPr>
          <p:spPr>
            <a:xfrm>
              <a:off x="0" y="0"/>
              <a:ext cx="3745317" cy="1594861"/>
            </a:xfrm>
            <a:custGeom>
              <a:avLst/>
              <a:gdLst/>
              <a:ahLst/>
              <a:cxnLst/>
              <a:rect l="l" t="t" r="r" b="b"/>
              <a:pathLst>
                <a:path w="3745317" h="1594861">
                  <a:moveTo>
                    <a:pt x="27765" y="0"/>
                  </a:moveTo>
                  <a:lnTo>
                    <a:pt x="3717552" y="0"/>
                  </a:lnTo>
                  <a:cubicBezTo>
                    <a:pt x="3732886" y="0"/>
                    <a:pt x="3745317" y="12431"/>
                    <a:pt x="3745317" y="27765"/>
                  </a:cubicBezTo>
                  <a:lnTo>
                    <a:pt x="3745317" y="1567095"/>
                  </a:lnTo>
                  <a:cubicBezTo>
                    <a:pt x="3745317" y="1574459"/>
                    <a:pt x="3742392" y="1581521"/>
                    <a:pt x="3737185" y="1586728"/>
                  </a:cubicBezTo>
                  <a:cubicBezTo>
                    <a:pt x="3731978" y="1591935"/>
                    <a:pt x="3724916" y="1594861"/>
                    <a:pt x="3717552" y="1594861"/>
                  </a:cubicBezTo>
                  <a:lnTo>
                    <a:pt x="27765" y="1594861"/>
                  </a:lnTo>
                  <a:cubicBezTo>
                    <a:pt x="12431" y="1594861"/>
                    <a:pt x="0" y="1582429"/>
                    <a:pt x="0" y="1567095"/>
                  </a:cubicBezTo>
                  <a:lnTo>
                    <a:pt x="0" y="27765"/>
                  </a:lnTo>
                  <a:cubicBezTo>
                    <a:pt x="0" y="12431"/>
                    <a:pt x="12431" y="0"/>
                    <a:pt x="27765"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5" name="Picture 5"/>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6594" y="-713287"/>
            <a:ext cx="4320348" cy="4217739"/>
          </a:xfrm>
          <a:prstGeom prst="rect">
            <a:avLst/>
          </a:prstGeom>
        </p:spPr>
      </p:pic>
      <p:pic>
        <p:nvPicPr>
          <p:cNvPr id="6" name="Picture 6"/>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8942" y="-713287"/>
            <a:ext cx="4320348" cy="421773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4692">
            <a:off x="14855281" y="533564"/>
            <a:ext cx="1953582" cy="172403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2851">
            <a:off x="-196387" y="2027209"/>
            <a:ext cx="1675238" cy="235121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40585">
            <a:off x="1304489" y="299308"/>
            <a:ext cx="2048499" cy="1935832"/>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797483" y="2112569"/>
            <a:ext cx="2180491" cy="2180491"/>
          </a:xfrm>
          <a:prstGeom prst="rect">
            <a:avLst/>
          </a:prstGeom>
        </p:spPr>
      </p:pic>
      <p:pic>
        <p:nvPicPr>
          <p:cNvPr id="11" name="Picture 11"/>
          <p:cNvPicPr>
            <a:picLocks noChangeAspect="1"/>
          </p:cNvPicPr>
          <p:nvPr/>
        </p:nvPicPr>
        <p:blipFill>
          <a:blip r:embed="rId12">
            <a:alphaModFix amt="15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4388"/>
          <a:stretch>
            <a:fillRect/>
          </a:stretch>
        </p:blipFill>
        <p:spPr>
          <a:xfrm>
            <a:off x="-884794" y="8939111"/>
            <a:ext cx="20057588" cy="1367757"/>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74388"/>
          <a:stretch>
            <a:fillRect/>
          </a:stretch>
        </p:blipFill>
        <p:spPr>
          <a:xfrm>
            <a:off x="-884794" y="9336421"/>
            <a:ext cx="20057588" cy="1367757"/>
          </a:xfrm>
          <a:prstGeom prst="rect">
            <a:avLst/>
          </a:prstGeom>
        </p:spPr>
      </p:pic>
      <p:pic>
        <p:nvPicPr>
          <p:cNvPr id="13" name="Picture 13"/>
          <p:cNvPicPr>
            <a:picLocks noChangeAspect="1"/>
          </p:cNvPicPr>
          <p:nvPr/>
        </p:nvPicPr>
        <p:blipFill>
          <a:blip r:embed="rId16"/>
          <a:srcRect/>
          <a:stretch>
            <a:fillRect/>
          </a:stretch>
        </p:blipFill>
        <p:spPr>
          <a:xfrm>
            <a:off x="3014838" y="3288539"/>
            <a:ext cx="12258324" cy="5822077"/>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552483" y="9024836"/>
            <a:ext cx="1347241" cy="1367757"/>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971668">
            <a:off x="3253686" y="8994134"/>
            <a:ext cx="1303522" cy="1192723"/>
          </a:xfrm>
          <a:prstGeom prst="rect">
            <a:avLst/>
          </a:prstGeom>
        </p:spPr>
      </p:pic>
      <p:sp>
        <p:nvSpPr>
          <p:cNvPr id="16" name="TextBox 16"/>
          <p:cNvSpPr txBox="1"/>
          <p:nvPr/>
        </p:nvSpPr>
        <p:spPr>
          <a:xfrm>
            <a:off x="4553907" y="1637310"/>
            <a:ext cx="9180186" cy="1783714"/>
          </a:xfrm>
          <a:prstGeom prst="rect">
            <a:avLst/>
          </a:prstGeom>
        </p:spPr>
        <p:txBody>
          <a:bodyPr lIns="0" tIns="0" rIns="0" bIns="0" rtlCol="0" anchor="t">
            <a:spAutoFit/>
          </a:bodyPr>
          <a:lstStyle/>
          <a:p>
            <a:pPr marL="0" lvl="0" indent="0" algn="ctr">
              <a:lnSpc>
                <a:spcPts val="14560"/>
              </a:lnSpc>
              <a:spcBef>
                <a:spcPct val="0"/>
              </a:spcBef>
            </a:pPr>
            <a:r>
              <a:rPr lang="en-US" sz="10400">
                <a:solidFill>
                  <a:srgbClr val="000000"/>
                </a:solidFill>
                <a:latin typeface="Nunito Sans Black"/>
              </a:rPr>
              <a:t>STATUS KEY</a:t>
            </a:r>
          </a:p>
        </p:txBody>
      </p:sp>
      <p:sp>
        <p:nvSpPr>
          <p:cNvPr id="17" name="TextBox 17"/>
          <p:cNvSpPr txBox="1"/>
          <p:nvPr/>
        </p:nvSpPr>
        <p:spPr>
          <a:xfrm>
            <a:off x="5148319" y="166015"/>
            <a:ext cx="7162786" cy="2590453"/>
          </a:xfrm>
          <a:prstGeom prst="rect">
            <a:avLst/>
          </a:prstGeom>
        </p:spPr>
        <p:txBody>
          <a:bodyPr lIns="0" tIns="0" rIns="0" bIns="0" rtlCol="0" anchor="t">
            <a:spAutoFit/>
          </a:bodyPr>
          <a:lstStyle/>
          <a:p>
            <a:pPr algn="ctr">
              <a:lnSpc>
                <a:spcPts val="20160"/>
              </a:lnSpc>
            </a:pPr>
            <a:r>
              <a:rPr lang="en-US" sz="14400" dirty="0">
                <a:solidFill>
                  <a:srgbClr val="F4DC4A"/>
                </a:solidFill>
                <a:latin typeface="Holiday"/>
              </a:rPr>
              <a:t>Eligibility</a:t>
            </a:r>
          </a:p>
        </p:txBody>
      </p:sp>
      <p:pic>
        <p:nvPicPr>
          <p:cNvPr id="18" name="Picture 18"/>
          <p:cNvPicPr>
            <a:picLocks noChangeAspect="1"/>
          </p:cNvPicPr>
          <p:nvPr/>
        </p:nvPicPr>
        <p:blipFill>
          <a:blip r:embed="rId21"/>
          <a:srcRect r="62921" b="2235"/>
          <a:stretch>
            <a:fillRect/>
          </a:stretch>
        </p:blipFill>
        <p:spPr>
          <a:xfrm>
            <a:off x="16559174" y="134044"/>
            <a:ext cx="1652751" cy="14889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0650" y="382568"/>
            <a:ext cx="6960029" cy="7027374"/>
          </a:xfrm>
          <a:prstGeom prst="rect">
            <a:avLst/>
          </a:prstGeom>
        </p:spPr>
      </p:pic>
      <p:grpSp>
        <p:nvGrpSpPr>
          <p:cNvPr id="3" name="Group 3"/>
          <p:cNvGrpSpPr/>
          <p:nvPr/>
        </p:nvGrpSpPr>
        <p:grpSpPr>
          <a:xfrm>
            <a:off x="3764262" y="1722518"/>
            <a:ext cx="11373138" cy="3205706"/>
            <a:chOff x="0" y="0"/>
            <a:chExt cx="3911645" cy="1102561"/>
          </a:xfrm>
        </p:grpSpPr>
        <p:sp>
          <p:nvSpPr>
            <p:cNvPr id="4" name="Freeform 4"/>
            <p:cNvSpPr/>
            <p:nvPr/>
          </p:nvSpPr>
          <p:spPr>
            <a:xfrm>
              <a:off x="0" y="0"/>
              <a:ext cx="3911645" cy="1102562"/>
            </a:xfrm>
            <a:custGeom>
              <a:avLst/>
              <a:gdLst/>
              <a:ahLst/>
              <a:cxnLst/>
              <a:rect l="l" t="t" r="r" b="b"/>
              <a:pathLst>
                <a:path w="3911645" h="1102562">
                  <a:moveTo>
                    <a:pt x="3787185" y="1102561"/>
                  </a:moveTo>
                  <a:lnTo>
                    <a:pt x="124460" y="1102561"/>
                  </a:lnTo>
                  <a:cubicBezTo>
                    <a:pt x="55880" y="1102561"/>
                    <a:pt x="0" y="1046681"/>
                    <a:pt x="0" y="978101"/>
                  </a:cubicBezTo>
                  <a:lnTo>
                    <a:pt x="0" y="124460"/>
                  </a:lnTo>
                  <a:cubicBezTo>
                    <a:pt x="0" y="55880"/>
                    <a:pt x="55880" y="0"/>
                    <a:pt x="124460" y="0"/>
                  </a:cubicBezTo>
                  <a:lnTo>
                    <a:pt x="3787185" y="0"/>
                  </a:lnTo>
                  <a:cubicBezTo>
                    <a:pt x="3855765" y="0"/>
                    <a:pt x="3911645" y="55880"/>
                    <a:pt x="3911645" y="124460"/>
                  </a:cubicBezTo>
                  <a:lnTo>
                    <a:pt x="3911645" y="978102"/>
                  </a:lnTo>
                  <a:cubicBezTo>
                    <a:pt x="3911645" y="1046682"/>
                    <a:pt x="3855765" y="1102562"/>
                    <a:pt x="3787185" y="1102562"/>
                  </a:cubicBezTo>
                  <a:close/>
                </a:path>
              </a:pathLst>
            </a:custGeom>
            <a:solidFill>
              <a:srgbClr val="FFFFFF"/>
            </a:solidFill>
          </p:spPr>
        </p:sp>
      </p:grpSp>
      <p:sp>
        <p:nvSpPr>
          <p:cNvPr id="5" name="TextBox 5"/>
          <p:cNvSpPr txBox="1"/>
          <p:nvPr/>
        </p:nvSpPr>
        <p:spPr>
          <a:xfrm>
            <a:off x="4411213" y="2584741"/>
            <a:ext cx="10091368" cy="2061620"/>
          </a:xfrm>
          <a:prstGeom prst="rect">
            <a:avLst/>
          </a:prstGeom>
        </p:spPr>
        <p:txBody>
          <a:bodyPr lIns="0" tIns="0" rIns="0" bIns="0" rtlCol="0" anchor="t">
            <a:spAutoFit/>
          </a:bodyPr>
          <a:lstStyle/>
          <a:p>
            <a:pPr>
              <a:lnSpc>
                <a:spcPts val="4160"/>
              </a:lnSpc>
            </a:pPr>
            <a:r>
              <a:rPr lang="en-US" sz="2377">
                <a:solidFill>
                  <a:srgbClr val="000000"/>
                </a:solidFill>
                <a:latin typeface="Nunito Sans Regular"/>
              </a:rPr>
              <a:t>Allowing students to participate (see Bylaw 9.2.1.2) without a completed EL2 form (Pre-Participation Physical Evaluation, see Bylaw 9.7) will subject the school to a monetary penalty of a minimum of $500 per student and/or other sanctions.</a:t>
            </a:r>
          </a:p>
        </p:txBody>
      </p:sp>
      <p:grpSp>
        <p:nvGrpSpPr>
          <p:cNvPr id="6" name="Group 6"/>
          <p:cNvGrpSpPr/>
          <p:nvPr/>
        </p:nvGrpSpPr>
        <p:grpSpPr>
          <a:xfrm>
            <a:off x="3764262" y="5131573"/>
            <a:ext cx="11373138" cy="3205706"/>
            <a:chOff x="0" y="0"/>
            <a:chExt cx="3911645" cy="1102561"/>
          </a:xfrm>
        </p:grpSpPr>
        <p:sp>
          <p:nvSpPr>
            <p:cNvPr id="7" name="Freeform 7"/>
            <p:cNvSpPr/>
            <p:nvPr/>
          </p:nvSpPr>
          <p:spPr>
            <a:xfrm>
              <a:off x="0" y="0"/>
              <a:ext cx="3911645" cy="1102562"/>
            </a:xfrm>
            <a:custGeom>
              <a:avLst/>
              <a:gdLst/>
              <a:ahLst/>
              <a:cxnLst/>
              <a:rect l="l" t="t" r="r" b="b"/>
              <a:pathLst>
                <a:path w="3911645" h="1102562">
                  <a:moveTo>
                    <a:pt x="3787185" y="1102561"/>
                  </a:moveTo>
                  <a:lnTo>
                    <a:pt x="124460" y="1102561"/>
                  </a:lnTo>
                  <a:cubicBezTo>
                    <a:pt x="55880" y="1102561"/>
                    <a:pt x="0" y="1046681"/>
                    <a:pt x="0" y="978101"/>
                  </a:cubicBezTo>
                  <a:lnTo>
                    <a:pt x="0" y="124460"/>
                  </a:lnTo>
                  <a:cubicBezTo>
                    <a:pt x="0" y="55880"/>
                    <a:pt x="55880" y="0"/>
                    <a:pt x="124460" y="0"/>
                  </a:cubicBezTo>
                  <a:lnTo>
                    <a:pt x="3787185" y="0"/>
                  </a:lnTo>
                  <a:cubicBezTo>
                    <a:pt x="3855765" y="0"/>
                    <a:pt x="3911645" y="55880"/>
                    <a:pt x="3911645" y="124460"/>
                  </a:cubicBezTo>
                  <a:lnTo>
                    <a:pt x="3911645" y="978102"/>
                  </a:lnTo>
                  <a:cubicBezTo>
                    <a:pt x="3911645" y="1046682"/>
                    <a:pt x="3855765" y="1102562"/>
                    <a:pt x="3787185" y="1102562"/>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02903" y="1722518"/>
            <a:ext cx="1334497" cy="1310588"/>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2" b="2"/>
          <a:stretch>
            <a:fillRect/>
          </a:stretch>
        </p:blipFill>
        <p:spPr>
          <a:xfrm>
            <a:off x="13801356" y="5131573"/>
            <a:ext cx="1336044" cy="1312028"/>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38032">
            <a:off x="16408411" y="3398282"/>
            <a:ext cx="3193140" cy="495060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978"/>
          <a:stretch>
            <a:fillRect/>
          </a:stretch>
        </p:blipFill>
        <p:spPr>
          <a:xfrm>
            <a:off x="14156691" y="6740396"/>
            <a:ext cx="3102609" cy="3546604"/>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77060">
            <a:off x="2462290" y="1239097"/>
            <a:ext cx="2938568" cy="76770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12650" y="7319232"/>
            <a:ext cx="2080150" cy="3157723"/>
          </a:xfrm>
          <a:prstGeom prst="rect">
            <a:avLst/>
          </a:prstGeom>
        </p:spPr>
      </p:pic>
      <p:sp>
        <p:nvSpPr>
          <p:cNvPr id="14" name="TextBox 14"/>
          <p:cNvSpPr txBox="1"/>
          <p:nvPr/>
        </p:nvSpPr>
        <p:spPr>
          <a:xfrm rot="-5400000">
            <a:off x="-3061848" y="3868136"/>
            <a:ext cx="8714981" cy="2410916"/>
          </a:xfrm>
          <a:prstGeom prst="rect">
            <a:avLst/>
          </a:prstGeom>
        </p:spPr>
        <p:txBody>
          <a:bodyPr lIns="0" tIns="0" rIns="0" bIns="0" rtlCol="0" anchor="t">
            <a:spAutoFit/>
          </a:bodyPr>
          <a:lstStyle/>
          <a:p>
            <a:pPr>
              <a:lnSpc>
                <a:spcPts val="18809"/>
              </a:lnSpc>
            </a:pPr>
            <a:r>
              <a:rPr lang="en-US" sz="13435" dirty="0">
                <a:solidFill>
                  <a:srgbClr val="F4DC4A"/>
                </a:solidFill>
                <a:latin typeface="Holiday"/>
              </a:rPr>
              <a:t>Eligibility Form</a:t>
            </a:r>
          </a:p>
        </p:txBody>
      </p:sp>
      <p:sp>
        <p:nvSpPr>
          <p:cNvPr id="15" name="TextBox 15"/>
          <p:cNvSpPr txBox="1"/>
          <p:nvPr/>
        </p:nvSpPr>
        <p:spPr>
          <a:xfrm rot="-5400000">
            <a:off x="-2038237" y="4257679"/>
            <a:ext cx="9180186" cy="821055"/>
          </a:xfrm>
          <a:prstGeom prst="rect">
            <a:avLst/>
          </a:prstGeom>
        </p:spPr>
        <p:txBody>
          <a:bodyPr lIns="0" tIns="0" rIns="0" bIns="0" rtlCol="0" anchor="t">
            <a:spAutoFit/>
          </a:bodyPr>
          <a:lstStyle/>
          <a:p>
            <a:pPr marL="0" lvl="0" indent="0">
              <a:lnSpc>
                <a:spcPts val="6719"/>
              </a:lnSpc>
              <a:spcBef>
                <a:spcPct val="0"/>
              </a:spcBef>
            </a:pPr>
            <a:r>
              <a:rPr lang="en-US" sz="4799">
                <a:solidFill>
                  <a:srgbClr val="FFFFFF"/>
                </a:solidFill>
                <a:latin typeface="Nunito Sans Black"/>
              </a:rPr>
              <a:t>VIOLATIONS</a:t>
            </a:r>
          </a:p>
        </p:txBody>
      </p:sp>
      <p:sp>
        <p:nvSpPr>
          <p:cNvPr id="16" name="TextBox 16"/>
          <p:cNvSpPr txBox="1"/>
          <p:nvPr/>
        </p:nvSpPr>
        <p:spPr>
          <a:xfrm>
            <a:off x="4148954" y="1892147"/>
            <a:ext cx="7856749" cy="537331"/>
          </a:xfrm>
          <a:prstGeom prst="rect">
            <a:avLst/>
          </a:prstGeom>
        </p:spPr>
        <p:txBody>
          <a:bodyPr lIns="0" tIns="0" rIns="0" bIns="0" rtlCol="0" anchor="t">
            <a:spAutoFit/>
          </a:bodyPr>
          <a:lstStyle/>
          <a:p>
            <a:pPr marL="0" lvl="0" indent="0">
              <a:lnSpc>
                <a:spcPts val="4437"/>
              </a:lnSpc>
              <a:spcBef>
                <a:spcPct val="0"/>
              </a:spcBef>
            </a:pPr>
            <a:r>
              <a:rPr lang="en-US" sz="3169">
                <a:solidFill>
                  <a:srgbClr val="F44C43"/>
                </a:solidFill>
                <a:latin typeface="Nunito Sans Bold"/>
              </a:rPr>
              <a:t>Policy 16.11.1</a:t>
            </a:r>
          </a:p>
        </p:txBody>
      </p:sp>
      <p:sp>
        <p:nvSpPr>
          <p:cNvPr id="17" name="TextBox 17"/>
          <p:cNvSpPr txBox="1"/>
          <p:nvPr/>
        </p:nvSpPr>
        <p:spPr>
          <a:xfrm>
            <a:off x="4148954" y="5267790"/>
            <a:ext cx="7856749" cy="537331"/>
          </a:xfrm>
          <a:prstGeom prst="rect">
            <a:avLst/>
          </a:prstGeom>
        </p:spPr>
        <p:txBody>
          <a:bodyPr lIns="0" tIns="0" rIns="0" bIns="0" rtlCol="0" anchor="t">
            <a:spAutoFit/>
          </a:bodyPr>
          <a:lstStyle/>
          <a:p>
            <a:pPr marL="0" lvl="0" indent="0">
              <a:lnSpc>
                <a:spcPts val="4437"/>
              </a:lnSpc>
              <a:spcBef>
                <a:spcPct val="0"/>
              </a:spcBef>
            </a:pPr>
            <a:r>
              <a:rPr lang="en-US" sz="3169">
                <a:solidFill>
                  <a:srgbClr val="F44C43"/>
                </a:solidFill>
                <a:latin typeface="Nunito Sans Bold"/>
              </a:rPr>
              <a:t>Policy 16.11.2</a:t>
            </a:r>
          </a:p>
        </p:txBody>
      </p:sp>
      <p:sp>
        <p:nvSpPr>
          <p:cNvPr id="18" name="TextBox 18"/>
          <p:cNvSpPr txBox="1"/>
          <p:nvPr/>
        </p:nvSpPr>
        <p:spPr>
          <a:xfrm>
            <a:off x="4411213" y="5957521"/>
            <a:ext cx="9390144" cy="2043749"/>
          </a:xfrm>
          <a:prstGeom prst="rect">
            <a:avLst/>
          </a:prstGeom>
        </p:spPr>
        <p:txBody>
          <a:bodyPr lIns="0" tIns="0" rIns="0" bIns="0" rtlCol="0" anchor="t">
            <a:spAutoFit/>
          </a:bodyPr>
          <a:lstStyle/>
          <a:p>
            <a:pPr>
              <a:lnSpc>
                <a:spcPts val="4160"/>
              </a:lnSpc>
            </a:pPr>
            <a:r>
              <a:rPr lang="en-US" sz="2377">
                <a:solidFill>
                  <a:srgbClr val="000000"/>
                </a:solidFill>
                <a:latin typeface="Nunito Sans Regular"/>
              </a:rPr>
              <a:t>Allowing students to participate (see Bylaw 9.2.1.2) without a completed EL3 form (Consent and Release from Liability Certificate, see Bylaw 9.8) will subject the school to a monetary penalty of a minimum of $500 per student and/or other sanctions.</a:t>
            </a:r>
          </a:p>
        </p:txBody>
      </p:sp>
      <p:sp>
        <p:nvSpPr>
          <p:cNvPr id="19" name="TextBox 19"/>
          <p:cNvSpPr txBox="1"/>
          <p:nvPr/>
        </p:nvSpPr>
        <p:spPr>
          <a:xfrm>
            <a:off x="14121867" y="2098324"/>
            <a:ext cx="696569" cy="500154"/>
          </a:xfrm>
          <a:prstGeom prst="rect">
            <a:avLst/>
          </a:prstGeom>
        </p:spPr>
        <p:txBody>
          <a:bodyPr lIns="0" tIns="0" rIns="0" bIns="0" rtlCol="0" anchor="t">
            <a:spAutoFit/>
          </a:bodyPr>
          <a:lstStyle/>
          <a:p>
            <a:pPr marL="0" lvl="0" indent="0" algn="ctr">
              <a:lnSpc>
                <a:spcPts val="4109"/>
              </a:lnSpc>
              <a:spcBef>
                <a:spcPct val="0"/>
              </a:spcBef>
            </a:pPr>
            <a:r>
              <a:rPr lang="en-US" sz="2935">
                <a:solidFill>
                  <a:srgbClr val="FFFFFF"/>
                </a:solidFill>
                <a:latin typeface="Nunito Sans Bold"/>
              </a:rPr>
              <a:t>01</a:t>
            </a:r>
          </a:p>
        </p:txBody>
      </p:sp>
      <p:sp>
        <p:nvSpPr>
          <p:cNvPr id="20" name="TextBox 20"/>
          <p:cNvSpPr txBox="1"/>
          <p:nvPr/>
        </p:nvSpPr>
        <p:spPr>
          <a:xfrm>
            <a:off x="14120690" y="5507880"/>
            <a:ext cx="697376" cy="500067"/>
          </a:xfrm>
          <a:prstGeom prst="rect">
            <a:avLst/>
          </a:prstGeom>
        </p:spPr>
        <p:txBody>
          <a:bodyPr lIns="0" tIns="0" rIns="0" bIns="0" rtlCol="0" anchor="t">
            <a:spAutoFit/>
          </a:bodyPr>
          <a:lstStyle/>
          <a:p>
            <a:pPr marL="0" lvl="0" indent="0" algn="ctr">
              <a:lnSpc>
                <a:spcPts val="4114"/>
              </a:lnSpc>
              <a:spcBef>
                <a:spcPct val="0"/>
              </a:spcBef>
            </a:pPr>
            <a:r>
              <a:rPr lang="en-US" sz="2938">
                <a:solidFill>
                  <a:srgbClr val="FFFFFF"/>
                </a:solidFill>
                <a:latin typeface="Nunito Sans Bold"/>
              </a:rPr>
              <a:t>02</a:t>
            </a:r>
          </a:p>
        </p:txBody>
      </p:sp>
      <p:pic>
        <p:nvPicPr>
          <p:cNvPr id="21" name="Picture 21"/>
          <p:cNvPicPr>
            <a:picLocks noChangeAspect="1"/>
          </p:cNvPicPr>
          <p:nvPr/>
        </p:nvPicPr>
        <p:blipFill>
          <a:blip r:embed="rId14"/>
          <a:srcRect r="62921" b="2235"/>
          <a:stretch>
            <a:fillRect/>
          </a:stretch>
        </p:blipFill>
        <p:spPr>
          <a:xfrm>
            <a:off x="16559174" y="134044"/>
            <a:ext cx="1652751" cy="14889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0650" y="382568"/>
            <a:ext cx="6960029" cy="7027374"/>
          </a:xfrm>
          <a:prstGeom prst="rect">
            <a:avLst/>
          </a:prstGeom>
        </p:spPr>
      </p:pic>
      <p:sp>
        <p:nvSpPr>
          <p:cNvPr id="3" name="TextBox 3"/>
          <p:cNvSpPr txBox="1"/>
          <p:nvPr/>
        </p:nvSpPr>
        <p:spPr>
          <a:xfrm rot="-5400000">
            <a:off x="-3061848" y="3868136"/>
            <a:ext cx="8714981" cy="2410916"/>
          </a:xfrm>
          <a:prstGeom prst="rect">
            <a:avLst/>
          </a:prstGeom>
        </p:spPr>
        <p:txBody>
          <a:bodyPr lIns="0" tIns="0" rIns="0" bIns="0" rtlCol="0" anchor="t">
            <a:spAutoFit/>
          </a:bodyPr>
          <a:lstStyle/>
          <a:p>
            <a:pPr>
              <a:lnSpc>
                <a:spcPts val="18809"/>
              </a:lnSpc>
            </a:pPr>
            <a:r>
              <a:rPr lang="en-US" sz="13435" dirty="0">
                <a:solidFill>
                  <a:srgbClr val="F4DC4A"/>
                </a:solidFill>
                <a:latin typeface="Holiday"/>
              </a:rPr>
              <a:t>Eligibility Form</a:t>
            </a:r>
          </a:p>
        </p:txBody>
      </p:sp>
      <p:sp>
        <p:nvSpPr>
          <p:cNvPr id="4" name="TextBox 4"/>
          <p:cNvSpPr txBox="1"/>
          <p:nvPr/>
        </p:nvSpPr>
        <p:spPr>
          <a:xfrm rot="-5400000">
            <a:off x="-2038237" y="4257679"/>
            <a:ext cx="9180186" cy="821055"/>
          </a:xfrm>
          <a:prstGeom prst="rect">
            <a:avLst/>
          </a:prstGeom>
        </p:spPr>
        <p:txBody>
          <a:bodyPr lIns="0" tIns="0" rIns="0" bIns="0" rtlCol="0" anchor="t">
            <a:spAutoFit/>
          </a:bodyPr>
          <a:lstStyle/>
          <a:p>
            <a:pPr marL="0" lvl="0" indent="0">
              <a:lnSpc>
                <a:spcPts val="6719"/>
              </a:lnSpc>
              <a:spcBef>
                <a:spcPct val="0"/>
              </a:spcBef>
            </a:pPr>
            <a:r>
              <a:rPr lang="en-US" sz="4799">
                <a:solidFill>
                  <a:srgbClr val="FFFFFF"/>
                </a:solidFill>
                <a:latin typeface="Nunito Sans Black"/>
              </a:rPr>
              <a:t>VIOLATIONS</a:t>
            </a:r>
          </a:p>
        </p:txBody>
      </p:sp>
      <p:grpSp>
        <p:nvGrpSpPr>
          <p:cNvPr id="5" name="Group 5"/>
          <p:cNvGrpSpPr/>
          <p:nvPr/>
        </p:nvGrpSpPr>
        <p:grpSpPr>
          <a:xfrm>
            <a:off x="3764262" y="1722518"/>
            <a:ext cx="11373138" cy="3205706"/>
            <a:chOff x="0" y="0"/>
            <a:chExt cx="3911645" cy="1102561"/>
          </a:xfrm>
        </p:grpSpPr>
        <p:sp>
          <p:nvSpPr>
            <p:cNvPr id="6" name="Freeform 6"/>
            <p:cNvSpPr/>
            <p:nvPr/>
          </p:nvSpPr>
          <p:spPr>
            <a:xfrm>
              <a:off x="0" y="0"/>
              <a:ext cx="3911645" cy="1102562"/>
            </a:xfrm>
            <a:custGeom>
              <a:avLst/>
              <a:gdLst/>
              <a:ahLst/>
              <a:cxnLst/>
              <a:rect l="l" t="t" r="r" b="b"/>
              <a:pathLst>
                <a:path w="3911645" h="1102562">
                  <a:moveTo>
                    <a:pt x="3787185" y="1102561"/>
                  </a:moveTo>
                  <a:lnTo>
                    <a:pt x="124460" y="1102561"/>
                  </a:lnTo>
                  <a:cubicBezTo>
                    <a:pt x="55880" y="1102561"/>
                    <a:pt x="0" y="1046681"/>
                    <a:pt x="0" y="978101"/>
                  </a:cubicBezTo>
                  <a:lnTo>
                    <a:pt x="0" y="124460"/>
                  </a:lnTo>
                  <a:cubicBezTo>
                    <a:pt x="0" y="55880"/>
                    <a:pt x="55880" y="0"/>
                    <a:pt x="124460" y="0"/>
                  </a:cubicBezTo>
                  <a:lnTo>
                    <a:pt x="3787185" y="0"/>
                  </a:lnTo>
                  <a:cubicBezTo>
                    <a:pt x="3855765" y="0"/>
                    <a:pt x="3911645" y="55880"/>
                    <a:pt x="3911645" y="124460"/>
                  </a:cubicBezTo>
                  <a:lnTo>
                    <a:pt x="3911645" y="978102"/>
                  </a:lnTo>
                  <a:cubicBezTo>
                    <a:pt x="3911645" y="1046682"/>
                    <a:pt x="3855765" y="1102562"/>
                    <a:pt x="3787185" y="1102562"/>
                  </a:cubicBezTo>
                  <a:close/>
                </a:path>
              </a:pathLst>
            </a:custGeom>
            <a:solidFill>
              <a:srgbClr val="FFFFFF"/>
            </a:solidFill>
          </p:spPr>
        </p:sp>
      </p:grpSp>
      <p:sp>
        <p:nvSpPr>
          <p:cNvPr id="7" name="TextBox 7"/>
          <p:cNvSpPr txBox="1"/>
          <p:nvPr/>
        </p:nvSpPr>
        <p:spPr>
          <a:xfrm>
            <a:off x="4148954" y="1892147"/>
            <a:ext cx="7856749" cy="537331"/>
          </a:xfrm>
          <a:prstGeom prst="rect">
            <a:avLst/>
          </a:prstGeom>
        </p:spPr>
        <p:txBody>
          <a:bodyPr lIns="0" tIns="0" rIns="0" bIns="0" rtlCol="0" anchor="t">
            <a:spAutoFit/>
          </a:bodyPr>
          <a:lstStyle/>
          <a:p>
            <a:pPr marL="0" lvl="0" indent="0">
              <a:lnSpc>
                <a:spcPts val="4437"/>
              </a:lnSpc>
              <a:spcBef>
                <a:spcPct val="0"/>
              </a:spcBef>
            </a:pPr>
            <a:r>
              <a:rPr lang="en-US" sz="3169">
                <a:solidFill>
                  <a:srgbClr val="F44C43"/>
                </a:solidFill>
                <a:latin typeface="Nunito Sans Bold"/>
              </a:rPr>
              <a:t>Policy 16.11.4</a:t>
            </a:r>
          </a:p>
        </p:txBody>
      </p:sp>
      <p:sp>
        <p:nvSpPr>
          <p:cNvPr id="8" name="TextBox 8"/>
          <p:cNvSpPr txBox="1"/>
          <p:nvPr/>
        </p:nvSpPr>
        <p:spPr>
          <a:xfrm>
            <a:off x="4411213" y="2584741"/>
            <a:ext cx="10091368" cy="2061620"/>
          </a:xfrm>
          <a:prstGeom prst="rect">
            <a:avLst/>
          </a:prstGeom>
        </p:spPr>
        <p:txBody>
          <a:bodyPr lIns="0" tIns="0" rIns="0" bIns="0" rtlCol="0" anchor="t">
            <a:spAutoFit/>
          </a:bodyPr>
          <a:lstStyle/>
          <a:p>
            <a:pPr>
              <a:lnSpc>
                <a:spcPts val="4160"/>
              </a:lnSpc>
            </a:pPr>
            <a:r>
              <a:rPr lang="en-US" sz="2377" dirty="0">
                <a:solidFill>
                  <a:srgbClr val="000000"/>
                </a:solidFill>
                <a:latin typeface="Nunito Sans Regular"/>
              </a:rPr>
              <a:t>Allowing students to participate (see Bylaw 9.2.1.2) without properly registering a non-traditional student (see Policy 16.7.3) may subject the school to a monetary penalty of a minimum $100 per student and/or other sanctions.</a:t>
            </a:r>
          </a:p>
        </p:txBody>
      </p:sp>
      <p:grpSp>
        <p:nvGrpSpPr>
          <p:cNvPr id="9" name="Group 9"/>
          <p:cNvGrpSpPr/>
          <p:nvPr/>
        </p:nvGrpSpPr>
        <p:grpSpPr>
          <a:xfrm>
            <a:off x="3764262" y="5131572"/>
            <a:ext cx="11373138" cy="3432909"/>
            <a:chOff x="0" y="0"/>
            <a:chExt cx="3911645" cy="1102561"/>
          </a:xfrm>
        </p:grpSpPr>
        <p:sp>
          <p:nvSpPr>
            <p:cNvPr id="10" name="Freeform 10"/>
            <p:cNvSpPr/>
            <p:nvPr/>
          </p:nvSpPr>
          <p:spPr>
            <a:xfrm>
              <a:off x="0" y="0"/>
              <a:ext cx="3911645" cy="1102562"/>
            </a:xfrm>
            <a:custGeom>
              <a:avLst/>
              <a:gdLst/>
              <a:ahLst/>
              <a:cxnLst/>
              <a:rect l="l" t="t" r="r" b="b"/>
              <a:pathLst>
                <a:path w="3911645" h="1102562">
                  <a:moveTo>
                    <a:pt x="3787185" y="1102561"/>
                  </a:moveTo>
                  <a:lnTo>
                    <a:pt x="124460" y="1102561"/>
                  </a:lnTo>
                  <a:cubicBezTo>
                    <a:pt x="55880" y="1102561"/>
                    <a:pt x="0" y="1046681"/>
                    <a:pt x="0" y="978101"/>
                  </a:cubicBezTo>
                  <a:lnTo>
                    <a:pt x="0" y="124460"/>
                  </a:lnTo>
                  <a:cubicBezTo>
                    <a:pt x="0" y="55880"/>
                    <a:pt x="55880" y="0"/>
                    <a:pt x="124460" y="0"/>
                  </a:cubicBezTo>
                  <a:lnTo>
                    <a:pt x="3787185" y="0"/>
                  </a:lnTo>
                  <a:cubicBezTo>
                    <a:pt x="3855765" y="0"/>
                    <a:pt x="3911645" y="55880"/>
                    <a:pt x="3911645" y="124460"/>
                  </a:cubicBezTo>
                  <a:lnTo>
                    <a:pt x="3911645" y="978102"/>
                  </a:lnTo>
                  <a:cubicBezTo>
                    <a:pt x="3911645" y="1046682"/>
                    <a:pt x="3855765" y="1102562"/>
                    <a:pt x="3787185" y="1102562"/>
                  </a:cubicBezTo>
                  <a:close/>
                </a:path>
              </a:pathLst>
            </a:custGeom>
            <a:solidFill>
              <a:srgbClr val="FFFFFF"/>
            </a:solidFill>
          </p:spPr>
        </p:sp>
      </p:grpSp>
      <p:sp>
        <p:nvSpPr>
          <p:cNvPr id="11" name="TextBox 11"/>
          <p:cNvSpPr txBox="1"/>
          <p:nvPr/>
        </p:nvSpPr>
        <p:spPr>
          <a:xfrm>
            <a:off x="4148954" y="5267790"/>
            <a:ext cx="7856749" cy="537331"/>
          </a:xfrm>
          <a:prstGeom prst="rect">
            <a:avLst/>
          </a:prstGeom>
        </p:spPr>
        <p:txBody>
          <a:bodyPr lIns="0" tIns="0" rIns="0" bIns="0" rtlCol="0" anchor="t">
            <a:spAutoFit/>
          </a:bodyPr>
          <a:lstStyle/>
          <a:p>
            <a:pPr marL="0" lvl="0" indent="0">
              <a:lnSpc>
                <a:spcPts val="4437"/>
              </a:lnSpc>
              <a:spcBef>
                <a:spcPct val="0"/>
              </a:spcBef>
            </a:pPr>
            <a:r>
              <a:rPr lang="en-US" sz="3169">
                <a:solidFill>
                  <a:srgbClr val="F44C43"/>
                </a:solidFill>
                <a:latin typeface="Nunito Sans Bold"/>
              </a:rPr>
              <a:t>Policy 17.4.4</a:t>
            </a:r>
          </a:p>
        </p:txBody>
      </p:sp>
      <p:sp>
        <p:nvSpPr>
          <p:cNvPr id="12" name="TextBox 12"/>
          <p:cNvSpPr txBox="1"/>
          <p:nvPr/>
        </p:nvSpPr>
        <p:spPr>
          <a:xfrm>
            <a:off x="4411213" y="5747317"/>
            <a:ext cx="9390144" cy="2649893"/>
          </a:xfrm>
          <a:prstGeom prst="rect">
            <a:avLst/>
          </a:prstGeom>
        </p:spPr>
        <p:txBody>
          <a:bodyPr lIns="0" tIns="0" rIns="0" bIns="0" rtlCol="0" anchor="t">
            <a:spAutoFit/>
          </a:bodyPr>
          <a:lstStyle/>
          <a:p>
            <a:pPr>
              <a:lnSpc>
                <a:spcPts val="4160"/>
              </a:lnSpc>
            </a:pPr>
            <a:r>
              <a:rPr lang="en-US" sz="2377" dirty="0">
                <a:solidFill>
                  <a:srgbClr val="000000"/>
                </a:solidFill>
                <a:latin typeface="Nunito Sans Regular"/>
              </a:rPr>
              <a:t>Allowing students to participate (see Bylaw 9.2.1.2) without a </a:t>
            </a:r>
            <a:r>
              <a:rPr lang="en-US" sz="2377" dirty="0">
                <a:solidFill>
                  <a:schemeClr val="tx1">
                    <a:lumMod val="75000"/>
                    <a:lumOff val="25000"/>
                  </a:schemeClr>
                </a:solidFill>
                <a:latin typeface="Nunito Sans Regular Bold"/>
              </a:rPr>
              <a:t>completed and </a:t>
            </a:r>
            <a:r>
              <a:rPr lang="en-US" sz="2377" u="sng" dirty="0">
                <a:solidFill>
                  <a:srgbClr val="F38B28"/>
                </a:solidFill>
                <a:latin typeface="Nunito Sans Regular Bold"/>
              </a:rPr>
              <a:t>approved</a:t>
            </a:r>
            <a:r>
              <a:rPr lang="en-US" sz="2377" dirty="0">
                <a:solidFill>
                  <a:srgbClr val="F38B28"/>
                </a:solidFill>
                <a:latin typeface="Nunito Sans Regular Bold"/>
              </a:rPr>
              <a:t> </a:t>
            </a:r>
            <a:r>
              <a:rPr lang="en-US" sz="2377" dirty="0">
                <a:latin typeface="Nunito Sans Regular Bold"/>
              </a:rPr>
              <a:t>EL4 form </a:t>
            </a:r>
            <a:r>
              <a:rPr lang="en-US" sz="2377" dirty="0">
                <a:solidFill>
                  <a:srgbClr val="000000"/>
                </a:solidFill>
                <a:latin typeface="Nunito Sans Regular"/>
              </a:rPr>
              <a:t>(Registration of Youth Exchange, Other International or Immigrant Student, see Policy 17) may subject the school to a monetary penalty of a minimum of $100 per student and/or other</a:t>
            </a:r>
            <a:r>
              <a:rPr lang="en-US" sz="2377" dirty="0">
                <a:solidFill>
                  <a:srgbClr val="737373"/>
                </a:solidFill>
                <a:latin typeface="Nunito Sans Regular"/>
              </a:rPr>
              <a:t> </a:t>
            </a:r>
            <a:r>
              <a:rPr lang="en-US" sz="2377" dirty="0">
                <a:solidFill>
                  <a:srgbClr val="000000"/>
                </a:solidFill>
                <a:latin typeface="Nunito Sans Regular"/>
              </a:rPr>
              <a:t>sanctions.</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02903" y="1722518"/>
            <a:ext cx="1334497" cy="1310588"/>
          </a:xfrm>
          <a:prstGeom prst="rect">
            <a:avLst/>
          </a:prstGeom>
        </p:spPr>
      </p:pic>
      <p:sp>
        <p:nvSpPr>
          <p:cNvPr id="14" name="TextBox 14"/>
          <p:cNvSpPr txBox="1"/>
          <p:nvPr/>
        </p:nvSpPr>
        <p:spPr>
          <a:xfrm>
            <a:off x="14121867" y="2098324"/>
            <a:ext cx="696569" cy="500154"/>
          </a:xfrm>
          <a:prstGeom prst="rect">
            <a:avLst/>
          </a:prstGeom>
        </p:spPr>
        <p:txBody>
          <a:bodyPr lIns="0" tIns="0" rIns="0" bIns="0" rtlCol="0" anchor="t">
            <a:spAutoFit/>
          </a:bodyPr>
          <a:lstStyle/>
          <a:p>
            <a:pPr marL="0" lvl="0" indent="0" algn="ctr">
              <a:lnSpc>
                <a:spcPts val="4109"/>
              </a:lnSpc>
              <a:spcBef>
                <a:spcPct val="0"/>
              </a:spcBef>
            </a:pPr>
            <a:r>
              <a:rPr lang="en-US" sz="2935">
                <a:solidFill>
                  <a:srgbClr val="FFFFFF"/>
                </a:solidFill>
                <a:latin typeface="Nunito Sans Bold"/>
              </a:rPr>
              <a:t>03</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2" b="2"/>
          <a:stretch>
            <a:fillRect/>
          </a:stretch>
        </p:blipFill>
        <p:spPr>
          <a:xfrm>
            <a:off x="13801356" y="5131573"/>
            <a:ext cx="1336044" cy="1312028"/>
          </a:xfrm>
          <a:prstGeom prst="rect">
            <a:avLst/>
          </a:prstGeom>
        </p:spPr>
      </p:pic>
      <p:sp>
        <p:nvSpPr>
          <p:cNvPr id="16" name="TextBox 16"/>
          <p:cNvSpPr txBox="1"/>
          <p:nvPr/>
        </p:nvSpPr>
        <p:spPr>
          <a:xfrm>
            <a:off x="14120690" y="5507880"/>
            <a:ext cx="697376" cy="500067"/>
          </a:xfrm>
          <a:prstGeom prst="rect">
            <a:avLst/>
          </a:prstGeom>
        </p:spPr>
        <p:txBody>
          <a:bodyPr lIns="0" tIns="0" rIns="0" bIns="0" rtlCol="0" anchor="t">
            <a:spAutoFit/>
          </a:bodyPr>
          <a:lstStyle/>
          <a:p>
            <a:pPr marL="0" lvl="0" indent="0" algn="ctr">
              <a:lnSpc>
                <a:spcPts val="4114"/>
              </a:lnSpc>
              <a:spcBef>
                <a:spcPct val="0"/>
              </a:spcBef>
            </a:pPr>
            <a:r>
              <a:rPr lang="en-US" sz="2938">
                <a:solidFill>
                  <a:srgbClr val="FFFFFF"/>
                </a:solidFill>
                <a:latin typeface="Nunito Sans Bold"/>
              </a:rPr>
              <a:t>04</a:t>
            </a: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38032">
            <a:off x="16408411" y="3398282"/>
            <a:ext cx="3193140" cy="4950605"/>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978"/>
          <a:stretch>
            <a:fillRect/>
          </a:stretch>
        </p:blipFill>
        <p:spPr>
          <a:xfrm>
            <a:off x="14156691" y="6740396"/>
            <a:ext cx="3102609" cy="3546604"/>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77060">
            <a:off x="2462290" y="1219826"/>
            <a:ext cx="2938568" cy="767701"/>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12650" y="7319232"/>
            <a:ext cx="2080150" cy="3157723"/>
          </a:xfrm>
          <a:prstGeom prst="rect">
            <a:avLst/>
          </a:prstGeom>
        </p:spPr>
      </p:pic>
      <p:pic>
        <p:nvPicPr>
          <p:cNvPr id="21" name="Picture 21"/>
          <p:cNvPicPr>
            <a:picLocks noChangeAspect="1"/>
          </p:cNvPicPr>
          <p:nvPr/>
        </p:nvPicPr>
        <p:blipFill>
          <a:blip r:embed="rId14"/>
          <a:srcRect r="62921" b="2235"/>
          <a:stretch>
            <a:fillRect/>
          </a:stretch>
        </p:blipFill>
        <p:spPr>
          <a:xfrm>
            <a:off x="16559174" y="134044"/>
            <a:ext cx="1652751" cy="148890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grpSp>
        <p:nvGrpSpPr>
          <p:cNvPr id="2" name="Group 2"/>
          <p:cNvGrpSpPr/>
          <p:nvPr/>
        </p:nvGrpSpPr>
        <p:grpSpPr>
          <a:xfrm>
            <a:off x="1131326" y="2324100"/>
            <a:ext cx="14855274" cy="5919221"/>
            <a:chOff x="0" y="0"/>
            <a:chExt cx="3912500" cy="1237869"/>
          </a:xfrm>
        </p:grpSpPr>
        <p:sp>
          <p:nvSpPr>
            <p:cNvPr id="3" name="Freeform 3"/>
            <p:cNvSpPr/>
            <p:nvPr/>
          </p:nvSpPr>
          <p:spPr>
            <a:xfrm>
              <a:off x="0" y="0"/>
              <a:ext cx="3912500" cy="1237869"/>
            </a:xfrm>
            <a:custGeom>
              <a:avLst/>
              <a:gdLst/>
              <a:ahLst/>
              <a:cxnLst/>
              <a:rect l="l" t="t" r="r" b="b"/>
              <a:pathLst>
                <a:path w="3912500" h="1237869">
                  <a:moveTo>
                    <a:pt x="26579" y="0"/>
                  </a:moveTo>
                  <a:lnTo>
                    <a:pt x="3885921" y="0"/>
                  </a:lnTo>
                  <a:cubicBezTo>
                    <a:pt x="3892970" y="0"/>
                    <a:pt x="3899731" y="2800"/>
                    <a:pt x="3904715" y="7785"/>
                  </a:cubicBezTo>
                  <a:cubicBezTo>
                    <a:pt x="3909700" y="12769"/>
                    <a:pt x="3912500" y="19530"/>
                    <a:pt x="3912500" y="26579"/>
                  </a:cubicBezTo>
                  <a:lnTo>
                    <a:pt x="3912500" y="1211290"/>
                  </a:lnTo>
                  <a:cubicBezTo>
                    <a:pt x="3912500" y="1225969"/>
                    <a:pt x="3900600" y="1237869"/>
                    <a:pt x="3885921" y="1237869"/>
                  </a:cubicBezTo>
                  <a:lnTo>
                    <a:pt x="26579" y="1237869"/>
                  </a:lnTo>
                  <a:cubicBezTo>
                    <a:pt x="19530" y="1237869"/>
                    <a:pt x="12769" y="1235068"/>
                    <a:pt x="7785" y="1230084"/>
                  </a:cubicBezTo>
                  <a:cubicBezTo>
                    <a:pt x="2800" y="1225099"/>
                    <a:pt x="0" y="1218339"/>
                    <a:pt x="0" y="1211290"/>
                  </a:cubicBezTo>
                  <a:lnTo>
                    <a:pt x="0" y="26579"/>
                  </a:lnTo>
                  <a:cubicBezTo>
                    <a:pt x="0" y="11900"/>
                    <a:pt x="11900" y="0"/>
                    <a:pt x="26579"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5" name="Picture 5"/>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6212" y="-3732400"/>
            <a:ext cx="7201733" cy="727141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24981" y="3162565"/>
            <a:ext cx="2526037" cy="25260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2830">
            <a:off x="11479340" y="7990063"/>
            <a:ext cx="2287864" cy="32978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50106">
            <a:off x="6638476" y="8184213"/>
            <a:ext cx="3592345" cy="298314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87413" y="8407395"/>
            <a:ext cx="2031142" cy="206207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576807">
            <a:off x="14836202" y="8250356"/>
            <a:ext cx="1609260" cy="208768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76582">
            <a:off x="16591793" y="5920434"/>
            <a:ext cx="2761531" cy="4163112"/>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12955">
            <a:off x="1279860" y="8072695"/>
            <a:ext cx="1709866" cy="2478067"/>
          </a:xfrm>
          <a:prstGeom prst="rect">
            <a:avLst/>
          </a:prstGeom>
        </p:spPr>
      </p:pic>
      <p:sp>
        <p:nvSpPr>
          <p:cNvPr id="13" name="TextBox 13"/>
          <p:cNvSpPr txBox="1"/>
          <p:nvPr/>
        </p:nvSpPr>
        <p:spPr>
          <a:xfrm>
            <a:off x="1131326" y="-165262"/>
            <a:ext cx="9308094" cy="3154710"/>
          </a:xfrm>
          <a:prstGeom prst="rect">
            <a:avLst/>
          </a:prstGeom>
        </p:spPr>
        <p:txBody>
          <a:bodyPr lIns="0" tIns="0" rIns="0" bIns="0" rtlCol="0" anchor="t">
            <a:spAutoFit/>
          </a:bodyPr>
          <a:lstStyle/>
          <a:p>
            <a:pPr>
              <a:lnSpc>
                <a:spcPts val="24625"/>
              </a:lnSpc>
            </a:pPr>
            <a:r>
              <a:rPr lang="en-US" sz="17589" dirty="0">
                <a:solidFill>
                  <a:srgbClr val="F4DC4A"/>
                </a:solidFill>
                <a:latin typeface="Holiday"/>
              </a:rPr>
              <a:t>Topics</a:t>
            </a:r>
          </a:p>
        </p:txBody>
      </p:sp>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80165" y="2612377"/>
            <a:ext cx="1272986" cy="1250178"/>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80165" y="4044425"/>
            <a:ext cx="1272986" cy="1250178"/>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80165" y="5475578"/>
            <a:ext cx="1272986" cy="1250178"/>
          </a:xfrm>
          <a:prstGeom prst="rect">
            <a:avLst/>
          </a:prstGeom>
        </p:spPr>
      </p:pic>
      <p:pic>
        <p:nvPicPr>
          <p:cNvPr id="17" name="Picture 1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983226" y="2612377"/>
            <a:ext cx="1272986" cy="1250178"/>
          </a:xfrm>
          <a:prstGeom prst="rect">
            <a:avLst/>
          </a:prstGeom>
        </p:spPr>
      </p:pic>
      <p:pic>
        <p:nvPicPr>
          <p:cNvPr id="18" name="Picture 1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983226" y="4044425"/>
            <a:ext cx="1272986" cy="1250178"/>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983226" y="5475578"/>
            <a:ext cx="1272986" cy="1250178"/>
          </a:xfrm>
          <a:prstGeom prst="rect">
            <a:avLst/>
          </a:prstGeom>
        </p:spPr>
      </p:pic>
      <p:sp>
        <p:nvSpPr>
          <p:cNvPr id="20" name="TextBox 20"/>
          <p:cNvSpPr txBox="1"/>
          <p:nvPr/>
        </p:nvSpPr>
        <p:spPr>
          <a:xfrm>
            <a:off x="3364811" y="2968226"/>
            <a:ext cx="5181550" cy="537845"/>
          </a:xfrm>
          <a:prstGeom prst="rect">
            <a:avLst/>
          </a:prstGeom>
        </p:spPr>
        <p:txBody>
          <a:bodyPr lIns="0" tIns="0" rIns="0" bIns="0" rtlCol="0" anchor="t">
            <a:spAutoFit/>
          </a:bodyPr>
          <a:lstStyle/>
          <a:p>
            <a:pPr marL="0" lvl="0" indent="0">
              <a:lnSpc>
                <a:spcPts val="4480"/>
              </a:lnSpc>
              <a:spcBef>
                <a:spcPct val="0"/>
              </a:spcBef>
            </a:pPr>
            <a:r>
              <a:rPr lang="en-US" sz="3200" dirty="0">
                <a:solidFill>
                  <a:srgbClr val="F44C43"/>
                </a:solidFill>
                <a:latin typeface="Nunito Sans Bold"/>
              </a:rPr>
              <a:t>Changes to Bylaws/Policies </a:t>
            </a:r>
          </a:p>
        </p:txBody>
      </p:sp>
      <p:sp>
        <p:nvSpPr>
          <p:cNvPr id="21" name="TextBox 21"/>
          <p:cNvSpPr txBox="1"/>
          <p:nvPr/>
        </p:nvSpPr>
        <p:spPr>
          <a:xfrm>
            <a:off x="3364811" y="7253354"/>
            <a:ext cx="5181550" cy="537845"/>
          </a:xfrm>
          <a:prstGeom prst="rect">
            <a:avLst/>
          </a:prstGeom>
        </p:spPr>
        <p:txBody>
          <a:bodyPr lIns="0" tIns="0" rIns="0" bIns="0" rtlCol="0" anchor="t">
            <a:spAutoFit/>
          </a:bodyPr>
          <a:lstStyle/>
          <a:p>
            <a:pPr marL="0" lvl="0" indent="0">
              <a:lnSpc>
                <a:spcPts val="4480"/>
              </a:lnSpc>
              <a:spcBef>
                <a:spcPct val="0"/>
              </a:spcBef>
            </a:pPr>
            <a:r>
              <a:rPr lang="en-US" sz="3200" dirty="0">
                <a:solidFill>
                  <a:srgbClr val="F44C43"/>
                </a:solidFill>
                <a:latin typeface="Nunito Sans Bold"/>
              </a:rPr>
              <a:t>Transfers/EL 6</a:t>
            </a:r>
          </a:p>
        </p:txBody>
      </p:sp>
      <p:sp>
        <p:nvSpPr>
          <p:cNvPr id="22" name="TextBox 22"/>
          <p:cNvSpPr txBox="1"/>
          <p:nvPr/>
        </p:nvSpPr>
        <p:spPr>
          <a:xfrm>
            <a:off x="1984427" y="2968226"/>
            <a:ext cx="664462" cy="481330"/>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FFFFFF"/>
                </a:solidFill>
                <a:latin typeface="Nunito Sans Bold"/>
              </a:rPr>
              <a:t>01</a:t>
            </a:r>
          </a:p>
        </p:txBody>
      </p:sp>
      <p:sp>
        <p:nvSpPr>
          <p:cNvPr id="23" name="TextBox 23"/>
          <p:cNvSpPr txBox="1"/>
          <p:nvPr/>
        </p:nvSpPr>
        <p:spPr>
          <a:xfrm>
            <a:off x="1984427" y="4400274"/>
            <a:ext cx="664462" cy="481330"/>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FFFFFF"/>
                </a:solidFill>
                <a:latin typeface="Nunito Sans Bold"/>
              </a:rPr>
              <a:t>02</a:t>
            </a:r>
          </a:p>
        </p:txBody>
      </p:sp>
      <p:sp>
        <p:nvSpPr>
          <p:cNvPr id="24" name="TextBox 24"/>
          <p:cNvSpPr txBox="1"/>
          <p:nvPr/>
        </p:nvSpPr>
        <p:spPr>
          <a:xfrm>
            <a:off x="1984427" y="5831428"/>
            <a:ext cx="664462" cy="481330"/>
          </a:xfrm>
          <a:prstGeom prst="rect">
            <a:avLst/>
          </a:prstGeom>
        </p:spPr>
        <p:txBody>
          <a:bodyPr lIns="0" tIns="0" rIns="0" bIns="0" rtlCol="0" anchor="t">
            <a:spAutoFit/>
          </a:bodyPr>
          <a:lstStyle/>
          <a:p>
            <a:pPr marL="0" lvl="0" indent="0" algn="ctr">
              <a:lnSpc>
                <a:spcPts val="3919"/>
              </a:lnSpc>
              <a:spcBef>
                <a:spcPct val="0"/>
              </a:spcBef>
            </a:pPr>
            <a:r>
              <a:rPr lang="en-US" sz="2799" dirty="0">
                <a:solidFill>
                  <a:srgbClr val="FFFFFF"/>
                </a:solidFill>
                <a:latin typeface="Nunito Sans Bold"/>
              </a:rPr>
              <a:t>03</a:t>
            </a:r>
          </a:p>
        </p:txBody>
      </p:sp>
      <p:sp>
        <p:nvSpPr>
          <p:cNvPr id="25" name="TextBox 25"/>
          <p:cNvSpPr txBox="1"/>
          <p:nvPr/>
        </p:nvSpPr>
        <p:spPr>
          <a:xfrm>
            <a:off x="9287488" y="2968226"/>
            <a:ext cx="664462" cy="481330"/>
          </a:xfrm>
          <a:prstGeom prst="rect">
            <a:avLst/>
          </a:prstGeom>
        </p:spPr>
        <p:txBody>
          <a:bodyPr lIns="0" tIns="0" rIns="0" bIns="0" rtlCol="0" anchor="t">
            <a:spAutoFit/>
          </a:bodyPr>
          <a:lstStyle/>
          <a:p>
            <a:pPr marL="0" lvl="0" indent="0" algn="ctr">
              <a:lnSpc>
                <a:spcPts val="3919"/>
              </a:lnSpc>
              <a:spcBef>
                <a:spcPct val="0"/>
              </a:spcBef>
            </a:pPr>
            <a:r>
              <a:rPr lang="en-US" sz="2799" dirty="0">
                <a:solidFill>
                  <a:srgbClr val="FFFFFF"/>
                </a:solidFill>
                <a:latin typeface="Nunito Sans Bold"/>
              </a:rPr>
              <a:t>05</a:t>
            </a:r>
          </a:p>
        </p:txBody>
      </p:sp>
      <p:sp>
        <p:nvSpPr>
          <p:cNvPr id="26" name="TextBox 26"/>
          <p:cNvSpPr txBox="1"/>
          <p:nvPr/>
        </p:nvSpPr>
        <p:spPr>
          <a:xfrm>
            <a:off x="9287488" y="4400274"/>
            <a:ext cx="664462" cy="481330"/>
          </a:xfrm>
          <a:prstGeom prst="rect">
            <a:avLst/>
          </a:prstGeom>
        </p:spPr>
        <p:txBody>
          <a:bodyPr lIns="0" tIns="0" rIns="0" bIns="0" rtlCol="0" anchor="t">
            <a:spAutoFit/>
          </a:bodyPr>
          <a:lstStyle/>
          <a:p>
            <a:pPr marL="0" lvl="0" indent="0" algn="ctr">
              <a:lnSpc>
                <a:spcPts val="3919"/>
              </a:lnSpc>
              <a:spcBef>
                <a:spcPct val="0"/>
              </a:spcBef>
            </a:pPr>
            <a:r>
              <a:rPr lang="en-US" sz="2799" dirty="0">
                <a:solidFill>
                  <a:srgbClr val="FFFFFF"/>
                </a:solidFill>
                <a:latin typeface="Nunito Sans Bold"/>
              </a:rPr>
              <a:t>06</a:t>
            </a:r>
          </a:p>
        </p:txBody>
      </p:sp>
      <p:sp>
        <p:nvSpPr>
          <p:cNvPr id="27" name="TextBox 27"/>
          <p:cNvSpPr txBox="1"/>
          <p:nvPr/>
        </p:nvSpPr>
        <p:spPr>
          <a:xfrm>
            <a:off x="9287488" y="5831428"/>
            <a:ext cx="664462" cy="481330"/>
          </a:xfrm>
          <a:prstGeom prst="rect">
            <a:avLst/>
          </a:prstGeom>
        </p:spPr>
        <p:txBody>
          <a:bodyPr lIns="0" tIns="0" rIns="0" bIns="0" rtlCol="0" anchor="t">
            <a:spAutoFit/>
          </a:bodyPr>
          <a:lstStyle/>
          <a:p>
            <a:pPr marL="0" lvl="0" indent="0" algn="ctr">
              <a:lnSpc>
                <a:spcPts val="3919"/>
              </a:lnSpc>
              <a:spcBef>
                <a:spcPct val="0"/>
              </a:spcBef>
            </a:pPr>
            <a:r>
              <a:rPr lang="en-US" sz="2799" dirty="0">
                <a:solidFill>
                  <a:srgbClr val="FFFFFF"/>
                </a:solidFill>
                <a:latin typeface="Nunito Sans Bold"/>
              </a:rPr>
              <a:t>07</a:t>
            </a:r>
          </a:p>
        </p:txBody>
      </p:sp>
      <p:sp>
        <p:nvSpPr>
          <p:cNvPr id="28" name="TextBox 28"/>
          <p:cNvSpPr txBox="1"/>
          <p:nvPr/>
        </p:nvSpPr>
        <p:spPr>
          <a:xfrm>
            <a:off x="10566252" y="5753100"/>
            <a:ext cx="4972000" cy="555921"/>
          </a:xfrm>
          <a:prstGeom prst="rect">
            <a:avLst/>
          </a:prstGeom>
        </p:spPr>
        <p:txBody>
          <a:bodyPr lIns="0" tIns="0" rIns="0" bIns="0" rtlCol="0" anchor="t">
            <a:spAutoFit/>
          </a:bodyPr>
          <a:lstStyle/>
          <a:p>
            <a:pPr marL="0" lvl="0" indent="0">
              <a:lnSpc>
                <a:spcPts val="4480"/>
              </a:lnSpc>
              <a:spcBef>
                <a:spcPct val="0"/>
              </a:spcBef>
            </a:pPr>
            <a:r>
              <a:rPr lang="en-US" sz="3200" dirty="0">
                <a:solidFill>
                  <a:srgbClr val="F44C43"/>
                </a:solidFill>
                <a:latin typeface="Nunito Sans Bold"/>
              </a:rPr>
              <a:t>Policies 36/37</a:t>
            </a:r>
          </a:p>
        </p:txBody>
      </p:sp>
      <p:sp>
        <p:nvSpPr>
          <p:cNvPr id="29" name="TextBox 29"/>
          <p:cNvSpPr txBox="1"/>
          <p:nvPr/>
        </p:nvSpPr>
        <p:spPr>
          <a:xfrm>
            <a:off x="10566252" y="4377055"/>
            <a:ext cx="4972000" cy="537845"/>
          </a:xfrm>
          <a:prstGeom prst="rect">
            <a:avLst/>
          </a:prstGeom>
        </p:spPr>
        <p:txBody>
          <a:bodyPr lIns="0" tIns="0" rIns="0" bIns="0" rtlCol="0" anchor="t">
            <a:spAutoFit/>
          </a:bodyPr>
          <a:lstStyle/>
          <a:p>
            <a:pPr marL="0" lvl="0" indent="0">
              <a:lnSpc>
                <a:spcPts val="4480"/>
              </a:lnSpc>
              <a:spcBef>
                <a:spcPct val="0"/>
              </a:spcBef>
            </a:pPr>
            <a:r>
              <a:rPr lang="en-US" sz="3200" dirty="0">
                <a:solidFill>
                  <a:srgbClr val="F44C43"/>
                </a:solidFill>
                <a:latin typeface="Nunito Sans Bold"/>
              </a:rPr>
              <a:t>Allegations/Self-Reports</a:t>
            </a:r>
          </a:p>
        </p:txBody>
      </p:sp>
      <p:sp>
        <p:nvSpPr>
          <p:cNvPr id="30" name="TextBox 30"/>
          <p:cNvSpPr txBox="1"/>
          <p:nvPr/>
        </p:nvSpPr>
        <p:spPr>
          <a:xfrm>
            <a:off x="10566252" y="7196455"/>
            <a:ext cx="4972000" cy="537845"/>
          </a:xfrm>
          <a:prstGeom prst="rect">
            <a:avLst/>
          </a:prstGeom>
        </p:spPr>
        <p:txBody>
          <a:bodyPr lIns="0" tIns="0" rIns="0" bIns="0" rtlCol="0" anchor="t">
            <a:spAutoFit/>
          </a:bodyPr>
          <a:lstStyle/>
          <a:p>
            <a:pPr marL="0" lvl="0" indent="0">
              <a:lnSpc>
                <a:spcPts val="4480"/>
              </a:lnSpc>
              <a:spcBef>
                <a:spcPct val="0"/>
              </a:spcBef>
            </a:pPr>
            <a:r>
              <a:rPr lang="en-US" sz="3200" dirty="0">
                <a:solidFill>
                  <a:srgbClr val="F44C43"/>
                </a:solidFill>
                <a:latin typeface="Nunito Sans Bold"/>
              </a:rPr>
              <a:t>Due Process</a:t>
            </a:r>
          </a:p>
        </p:txBody>
      </p:sp>
      <p:sp>
        <p:nvSpPr>
          <p:cNvPr id="31" name="TextBox 31"/>
          <p:cNvSpPr txBox="1"/>
          <p:nvPr/>
        </p:nvSpPr>
        <p:spPr>
          <a:xfrm>
            <a:off x="10571916" y="2911711"/>
            <a:ext cx="5181550" cy="537845"/>
          </a:xfrm>
          <a:prstGeom prst="rect">
            <a:avLst/>
          </a:prstGeom>
        </p:spPr>
        <p:txBody>
          <a:bodyPr lIns="0" tIns="0" rIns="0" bIns="0" rtlCol="0" anchor="t">
            <a:spAutoFit/>
          </a:bodyPr>
          <a:lstStyle/>
          <a:p>
            <a:pPr marL="0" lvl="0" indent="0">
              <a:lnSpc>
                <a:spcPts val="4480"/>
              </a:lnSpc>
              <a:spcBef>
                <a:spcPct val="0"/>
              </a:spcBef>
            </a:pPr>
            <a:r>
              <a:rPr lang="en-US" sz="3200" dirty="0">
                <a:solidFill>
                  <a:srgbClr val="F44C43"/>
                </a:solidFill>
                <a:latin typeface="Nunito Sans Bold"/>
              </a:rPr>
              <a:t>Forms/Eligibility Resources</a:t>
            </a:r>
          </a:p>
        </p:txBody>
      </p:sp>
      <p:pic>
        <p:nvPicPr>
          <p:cNvPr id="32" name="Picture 32"/>
          <p:cNvPicPr>
            <a:picLocks noChangeAspect="1"/>
          </p:cNvPicPr>
          <p:nvPr/>
        </p:nvPicPr>
        <p:blipFill>
          <a:blip r:embed="rId20"/>
          <a:srcRect r="62921" b="2235"/>
          <a:stretch>
            <a:fillRect/>
          </a:stretch>
        </p:blipFill>
        <p:spPr>
          <a:xfrm>
            <a:off x="16559174" y="134044"/>
            <a:ext cx="1652751" cy="1488904"/>
          </a:xfrm>
          <a:prstGeom prst="rect">
            <a:avLst/>
          </a:prstGeom>
        </p:spPr>
      </p:pic>
      <p:pic>
        <p:nvPicPr>
          <p:cNvPr id="33" name="Picture 16">
            <a:extLst>
              <a:ext uri="{FF2B5EF4-FFF2-40B4-BE49-F238E27FC236}">
                <a16:creationId xmlns:a16="http://schemas.microsoft.com/office/drawing/2014/main" id="{FFC51B9B-481E-6379-956D-0A44C1AC574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76318" y="6854776"/>
            <a:ext cx="1272986" cy="1250178"/>
          </a:xfrm>
          <a:prstGeom prst="rect">
            <a:avLst/>
          </a:prstGeom>
        </p:spPr>
      </p:pic>
      <p:sp>
        <p:nvSpPr>
          <p:cNvPr id="34" name="TextBox 24">
            <a:extLst>
              <a:ext uri="{FF2B5EF4-FFF2-40B4-BE49-F238E27FC236}">
                <a16:creationId xmlns:a16="http://schemas.microsoft.com/office/drawing/2014/main" id="{89B638CA-E1B1-B2D3-FD77-D57EDD2D3AE0}"/>
              </a:ext>
            </a:extLst>
          </p:cNvPr>
          <p:cNvSpPr txBox="1"/>
          <p:nvPr/>
        </p:nvSpPr>
        <p:spPr>
          <a:xfrm>
            <a:off x="1980580" y="7262226"/>
            <a:ext cx="664462" cy="481330"/>
          </a:xfrm>
          <a:prstGeom prst="rect">
            <a:avLst/>
          </a:prstGeom>
        </p:spPr>
        <p:txBody>
          <a:bodyPr lIns="0" tIns="0" rIns="0" bIns="0" rtlCol="0" anchor="t">
            <a:spAutoFit/>
          </a:bodyPr>
          <a:lstStyle/>
          <a:p>
            <a:pPr marL="0" lvl="0" indent="0" algn="ctr">
              <a:lnSpc>
                <a:spcPts val="3919"/>
              </a:lnSpc>
              <a:spcBef>
                <a:spcPct val="0"/>
              </a:spcBef>
            </a:pPr>
            <a:r>
              <a:rPr lang="en-US" sz="2799" dirty="0">
                <a:solidFill>
                  <a:srgbClr val="FFFFFF"/>
                </a:solidFill>
                <a:latin typeface="Nunito Sans Bold"/>
              </a:rPr>
              <a:t>04</a:t>
            </a:r>
          </a:p>
        </p:txBody>
      </p:sp>
      <p:pic>
        <p:nvPicPr>
          <p:cNvPr id="35" name="Picture 19">
            <a:extLst>
              <a:ext uri="{FF2B5EF4-FFF2-40B4-BE49-F238E27FC236}">
                <a16:creationId xmlns:a16="http://schemas.microsoft.com/office/drawing/2014/main" id="{B81488A5-EF59-39BF-8017-0315AB67103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983226" y="6852298"/>
            <a:ext cx="1272986" cy="1250178"/>
          </a:xfrm>
          <a:prstGeom prst="rect">
            <a:avLst/>
          </a:prstGeom>
        </p:spPr>
      </p:pic>
      <p:sp>
        <p:nvSpPr>
          <p:cNvPr id="36" name="TextBox 27">
            <a:extLst>
              <a:ext uri="{FF2B5EF4-FFF2-40B4-BE49-F238E27FC236}">
                <a16:creationId xmlns:a16="http://schemas.microsoft.com/office/drawing/2014/main" id="{81FE755E-0F81-A06A-B784-10804EC6F3C0}"/>
              </a:ext>
            </a:extLst>
          </p:cNvPr>
          <p:cNvSpPr txBox="1"/>
          <p:nvPr/>
        </p:nvSpPr>
        <p:spPr>
          <a:xfrm>
            <a:off x="9287488" y="7236722"/>
            <a:ext cx="664462" cy="481330"/>
          </a:xfrm>
          <a:prstGeom prst="rect">
            <a:avLst/>
          </a:prstGeom>
        </p:spPr>
        <p:txBody>
          <a:bodyPr lIns="0" tIns="0" rIns="0" bIns="0" rtlCol="0" anchor="t">
            <a:spAutoFit/>
          </a:bodyPr>
          <a:lstStyle/>
          <a:p>
            <a:pPr marL="0" lvl="0" indent="0" algn="ctr">
              <a:lnSpc>
                <a:spcPts val="3919"/>
              </a:lnSpc>
              <a:spcBef>
                <a:spcPct val="0"/>
              </a:spcBef>
            </a:pPr>
            <a:r>
              <a:rPr lang="en-US" sz="2799" dirty="0">
                <a:solidFill>
                  <a:srgbClr val="FFFFFF"/>
                </a:solidFill>
                <a:latin typeface="Nunito Sans Bold"/>
              </a:rPr>
              <a:t>08</a:t>
            </a:r>
          </a:p>
        </p:txBody>
      </p:sp>
      <p:sp>
        <p:nvSpPr>
          <p:cNvPr id="37" name="TextBox 20">
            <a:extLst>
              <a:ext uri="{FF2B5EF4-FFF2-40B4-BE49-F238E27FC236}">
                <a16:creationId xmlns:a16="http://schemas.microsoft.com/office/drawing/2014/main" id="{8886F252-79E9-0A98-68FE-600BCB39D9F7}"/>
              </a:ext>
            </a:extLst>
          </p:cNvPr>
          <p:cNvSpPr txBox="1"/>
          <p:nvPr/>
        </p:nvSpPr>
        <p:spPr>
          <a:xfrm>
            <a:off x="3377413" y="4425583"/>
            <a:ext cx="5181550" cy="555921"/>
          </a:xfrm>
          <a:prstGeom prst="rect">
            <a:avLst/>
          </a:prstGeom>
        </p:spPr>
        <p:txBody>
          <a:bodyPr lIns="0" tIns="0" rIns="0" bIns="0" rtlCol="0" anchor="t">
            <a:spAutoFit/>
          </a:bodyPr>
          <a:lstStyle/>
          <a:p>
            <a:pPr marL="0" lvl="0" indent="0">
              <a:lnSpc>
                <a:spcPts val="4480"/>
              </a:lnSpc>
              <a:spcBef>
                <a:spcPct val="0"/>
              </a:spcBef>
            </a:pPr>
            <a:r>
              <a:rPr lang="en-US" sz="3200" dirty="0">
                <a:solidFill>
                  <a:srgbClr val="F44C43"/>
                </a:solidFill>
                <a:latin typeface="Nunito Sans Bold"/>
              </a:rPr>
              <a:t>Summer Athletics</a:t>
            </a:r>
          </a:p>
        </p:txBody>
      </p:sp>
      <p:sp>
        <p:nvSpPr>
          <p:cNvPr id="38" name="TextBox 20">
            <a:extLst>
              <a:ext uri="{FF2B5EF4-FFF2-40B4-BE49-F238E27FC236}">
                <a16:creationId xmlns:a16="http://schemas.microsoft.com/office/drawing/2014/main" id="{E4E995B0-7A69-A8DD-53C6-BD42CEA1F74B}"/>
              </a:ext>
            </a:extLst>
          </p:cNvPr>
          <p:cNvSpPr txBox="1"/>
          <p:nvPr/>
        </p:nvSpPr>
        <p:spPr>
          <a:xfrm>
            <a:off x="3362094" y="5779607"/>
            <a:ext cx="5181550" cy="555921"/>
          </a:xfrm>
          <a:prstGeom prst="rect">
            <a:avLst/>
          </a:prstGeom>
        </p:spPr>
        <p:txBody>
          <a:bodyPr lIns="0" tIns="0" rIns="0" bIns="0" rtlCol="0" anchor="t">
            <a:spAutoFit/>
          </a:bodyPr>
          <a:lstStyle/>
          <a:p>
            <a:pPr marL="0" lvl="0" indent="0">
              <a:lnSpc>
                <a:spcPts val="4480"/>
              </a:lnSpc>
              <a:spcBef>
                <a:spcPct val="0"/>
              </a:spcBef>
            </a:pPr>
            <a:r>
              <a:rPr lang="en-US" sz="3200" dirty="0">
                <a:solidFill>
                  <a:srgbClr val="F44C43"/>
                </a:solidFill>
                <a:latin typeface="Nunito Sans Bold"/>
              </a:rPr>
              <a:t>Non-School Teams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b="55451"/>
          <a:stretch>
            <a:fillRect/>
          </a:stretch>
        </p:blipFill>
        <p:spPr>
          <a:xfrm>
            <a:off x="-884794" y="8634311"/>
            <a:ext cx="20057588" cy="2379044"/>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4388"/>
          <a:stretch>
            <a:fillRect/>
          </a:stretch>
        </p:blipFill>
        <p:spPr>
          <a:xfrm>
            <a:off x="-884794" y="9258300"/>
            <a:ext cx="20057588" cy="1367757"/>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7196787" y="8223237"/>
            <a:ext cx="1555183" cy="2070127"/>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732"/>
          <a:stretch>
            <a:fillRect/>
          </a:stretch>
        </p:blipFill>
        <p:spPr>
          <a:xfrm flipH="1">
            <a:off x="1196335" y="5658307"/>
            <a:ext cx="4560672" cy="4644190"/>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730058">
            <a:off x="6384654" y="-2010418"/>
            <a:ext cx="4886397" cy="4935755"/>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81151" y="-2097792"/>
            <a:ext cx="3219702" cy="3219702"/>
          </a:xfrm>
          <a:prstGeom prst="rect">
            <a:avLst/>
          </a:prstGeom>
        </p:spPr>
      </p:pic>
      <p:sp>
        <p:nvSpPr>
          <p:cNvPr id="8" name="TextBox 8"/>
          <p:cNvSpPr txBox="1"/>
          <p:nvPr/>
        </p:nvSpPr>
        <p:spPr>
          <a:xfrm>
            <a:off x="1028700" y="1400980"/>
            <a:ext cx="8342372" cy="3730607"/>
          </a:xfrm>
          <a:prstGeom prst="rect">
            <a:avLst/>
          </a:prstGeom>
        </p:spPr>
        <p:txBody>
          <a:bodyPr lIns="0" tIns="0" rIns="0" bIns="0" rtlCol="0" anchor="t">
            <a:spAutoFit/>
          </a:bodyPr>
          <a:lstStyle/>
          <a:p>
            <a:pPr>
              <a:lnSpc>
                <a:spcPts val="17919"/>
              </a:lnSpc>
            </a:pPr>
            <a:r>
              <a:rPr lang="en-US" sz="12799">
                <a:solidFill>
                  <a:srgbClr val="FDED7B"/>
                </a:solidFill>
                <a:latin typeface="Holiday"/>
              </a:rPr>
              <a:t>Eligibility </a:t>
            </a:r>
          </a:p>
          <a:p>
            <a:pPr algn="l">
              <a:lnSpc>
                <a:spcPts val="6399"/>
              </a:lnSpc>
            </a:pPr>
            <a:r>
              <a:rPr lang="en-US" sz="12799">
                <a:solidFill>
                  <a:srgbClr val="FDED7B"/>
                </a:solidFill>
                <a:latin typeface="Holiday"/>
              </a:rPr>
              <a:t>  Resources</a:t>
            </a:r>
          </a:p>
        </p:txBody>
      </p:sp>
      <p:grpSp>
        <p:nvGrpSpPr>
          <p:cNvPr id="9" name="Group 9"/>
          <p:cNvGrpSpPr/>
          <p:nvPr/>
        </p:nvGrpSpPr>
        <p:grpSpPr>
          <a:xfrm>
            <a:off x="7752208" y="1334000"/>
            <a:ext cx="10218485" cy="7140603"/>
            <a:chOff x="0" y="0"/>
            <a:chExt cx="3379554" cy="2361608"/>
          </a:xfrm>
        </p:grpSpPr>
        <p:sp>
          <p:nvSpPr>
            <p:cNvPr id="10" name="Freeform 10"/>
            <p:cNvSpPr/>
            <p:nvPr/>
          </p:nvSpPr>
          <p:spPr>
            <a:xfrm>
              <a:off x="0" y="0"/>
              <a:ext cx="3379555" cy="2361608"/>
            </a:xfrm>
            <a:custGeom>
              <a:avLst/>
              <a:gdLst/>
              <a:ahLst/>
              <a:cxnLst/>
              <a:rect l="l" t="t" r="r" b="b"/>
              <a:pathLst>
                <a:path w="3379555" h="2361608">
                  <a:moveTo>
                    <a:pt x="3255094" y="2361608"/>
                  </a:moveTo>
                  <a:lnTo>
                    <a:pt x="124460" y="2361608"/>
                  </a:lnTo>
                  <a:cubicBezTo>
                    <a:pt x="55880" y="2361608"/>
                    <a:pt x="0" y="2305728"/>
                    <a:pt x="0" y="2237148"/>
                  </a:cubicBezTo>
                  <a:lnTo>
                    <a:pt x="0" y="124460"/>
                  </a:lnTo>
                  <a:cubicBezTo>
                    <a:pt x="0" y="55880"/>
                    <a:pt x="55880" y="0"/>
                    <a:pt x="124460" y="0"/>
                  </a:cubicBezTo>
                  <a:lnTo>
                    <a:pt x="3255094" y="0"/>
                  </a:lnTo>
                  <a:cubicBezTo>
                    <a:pt x="3323674" y="0"/>
                    <a:pt x="3379555" y="55880"/>
                    <a:pt x="3379555" y="124460"/>
                  </a:cubicBezTo>
                  <a:lnTo>
                    <a:pt x="3379555" y="2237148"/>
                  </a:lnTo>
                  <a:cubicBezTo>
                    <a:pt x="3379555" y="2305728"/>
                    <a:pt x="3323674" y="2361608"/>
                    <a:pt x="3255094" y="2361608"/>
                  </a:cubicBezTo>
                  <a:close/>
                </a:path>
              </a:pathLst>
            </a:custGeom>
            <a:solidFill>
              <a:srgbClr val="FFFFFF"/>
            </a:solidFill>
          </p:spPr>
        </p:sp>
      </p:gr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rcRect/>
          <a:stretch>
            <a:fillRect/>
          </a:stretch>
        </p:blipFill>
        <p:spPr>
          <a:xfrm>
            <a:off x="7974378" y="1822349"/>
            <a:ext cx="9669979" cy="6163905"/>
          </a:xfrm>
          <a:prstGeom prst="rect">
            <a:avLst/>
          </a:prstGeom>
        </p:spPr>
      </p:pic>
      <p:sp>
        <p:nvSpPr>
          <p:cNvPr id="12" name="TextBox 12"/>
          <p:cNvSpPr txBox="1"/>
          <p:nvPr/>
        </p:nvSpPr>
        <p:spPr>
          <a:xfrm>
            <a:off x="9491124" y="9053012"/>
            <a:ext cx="6740656" cy="555921"/>
          </a:xfrm>
          <a:prstGeom prst="rect">
            <a:avLst/>
          </a:prstGeom>
        </p:spPr>
        <p:txBody>
          <a:bodyPr wrap="square" lIns="0" tIns="0" rIns="0" bIns="0" rtlCol="0" anchor="t">
            <a:spAutoFit/>
          </a:bodyPr>
          <a:lstStyle/>
          <a:p>
            <a:pPr marL="0" lvl="0" indent="0" algn="ctr">
              <a:lnSpc>
                <a:spcPts val="4479"/>
              </a:lnSpc>
              <a:spcBef>
                <a:spcPct val="0"/>
              </a:spcBef>
            </a:pPr>
            <a:r>
              <a:rPr lang="en-US" sz="3199" dirty="0">
                <a:solidFill>
                  <a:schemeClr val="bg1"/>
                </a:solidFill>
                <a:latin typeface="Nunito Sans Bold"/>
              </a:rPr>
              <a:t>File Library &gt; Eligibility Resources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459" y="-695774"/>
            <a:ext cx="7673551" cy="7491304"/>
          </a:xfrm>
          <a:prstGeom prst="rect">
            <a:avLst/>
          </a:prstGeom>
        </p:spPr>
      </p:pic>
      <p:sp>
        <p:nvSpPr>
          <p:cNvPr id="3" name="TextBox 3"/>
          <p:cNvSpPr txBox="1"/>
          <p:nvPr/>
        </p:nvSpPr>
        <p:spPr>
          <a:xfrm>
            <a:off x="6596393" y="4900961"/>
            <a:ext cx="11331280" cy="1310006"/>
          </a:xfrm>
          <a:prstGeom prst="rect">
            <a:avLst/>
          </a:prstGeom>
        </p:spPr>
        <p:txBody>
          <a:bodyPr lIns="0" tIns="0" rIns="0" bIns="0" rtlCol="0" anchor="t">
            <a:spAutoFit/>
          </a:bodyPr>
          <a:lstStyle/>
          <a:p>
            <a:pPr marL="0" lvl="0" indent="0">
              <a:lnSpc>
                <a:spcPts val="10744"/>
              </a:lnSpc>
              <a:spcBef>
                <a:spcPct val="0"/>
              </a:spcBef>
            </a:pPr>
            <a:r>
              <a:rPr lang="en-US" sz="7674" spc="330">
                <a:solidFill>
                  <a:srgbClr val="FFFFFF"/>
                </a:solidFill>
                <a:latin typeface="Nunito Sans Black"/>
              </a:rPr>
              <a:t>SELF-REPORTS</a:t>
            </a:r>
          </a:p>
        </p:txBody>
      </p:sp>
      <p:sp>
        <p:nvSpPr>
          <p:cNvPr id="4" name="TextBox 4"/>
          <p:cNvSpPr txBox="1"/>
          <p:nvPr/>
        </p:nvSpPr>
        <p:spPr>
          <a:xfrm>
            <a:off x="6596393" y="3633469"/>
            <a:ext cx="10923664" cy="1510031"/>
          </a:xfrm>
          <a:prstGeom prst="rect">
            <a:avLst/>
          </a:prstGeom>
        </p:spPr>
        <p:txBody>
          <a:bodyPr lIns="0" tIns="0" rIns="0" bIns="0" rtlCol="0" anchor="t">
            <a:spAutoFit/>
          </a:bodyPr>
          <a:lstStyle/>
          <a:p>
            <a:pPr>
              <a:lnSpc>
                <a:spcPts val="12319"/>
              </a:lnSpc>
            </a:pPr>
            <a:r>
              <a:rPr lang="en-US" sz="8799">
                <a:solidFill>
                  <a:srgbClr val="FDED7B"/>
                </a:solidFill>
                <a:latin typeface="Nunito Sans Black"/>
              </a:rPr>
              <a:t>Allegations and</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645" y="846370"/>
            <a:ext cx="4274042" cy="4197466"/>
          </a:xfrm>
          <a:prstGeom prst="rect">
            <a:avLst/>
          </a:prstGeom>
        </p:spPr>
      </p:pic>
      <p:sp>
        <p:nvSpPr>
          <p:cNvPr id="6" name="TextBox 6"/>
          <p:cNvSpPr txBox="1"/>
          <p:nvPr/>
        </p:nvSpPr>
        <p:spPr>
          <a:xfrm>
            <a:off x="2483382" y="1925848"/>
            <a:ext cx="2421747" cy="1867434"/>
          </a:xfrm>
          <a:prstGeom prst="rect">
            <a:avLst/>
          </a:prstGeom>
        </p:spPr>
        <p:txBody>
          <a:bodyPr lIns="0" tIns="0" rIns="0" bIns="0" rtlCol="0" anchor="t">
            <a:spAutoFit/>
          </a:bodyPr>
          <a:lstStyle/>
          <a:p>
            <a:pPr marL="0" lvl="0" indent="0" algn="ctr">
              <a:lnSpc>
                <a:spcPts val="15104"/>
              </a:lnSpc>
              <a:spcBef>
                <a:spcPct val="0"/>
              </a:spcBef>
            </a:pPr>
            <a:r>
              <a:rPr lang="en-US" sz="10789" dirty="0">
                <a:solidFill>
                  <a:srgbClr val="FFFFFF"/>
                </a:solidFill>
                <a:latin typeface="Nunito Sans Black"/>
              </a:rPr>
              <a:t>06</a:t>
            </a:r>
          </a:p>
        </p:txBody>
      </p:sp>
      <p:pic>
        <p:nvPicPr>
          <p:cNvPr id="7" name="Picture 7"/>
          <p:cNvPicPr>
            <a:picLocks noChangeAspect="1"/>
          </p:cNvPicPr>
          <p:nvPr/>
        </p:nvPicPr>
        <p:blipFill>
          <a:blip r:embed="rId6">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b="55451"/>
          <a:stretch>
            <a:fillRect/>
          </a:stretch>
        </p:blipFill>
        <p:spPr>
          <a:xfrm>
            <a:off x="-884794" y="8634311"/>
            <a:ext cx="20057588" cy="23790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8366409" y="8501665"/>
            <a:ext cx="1555183" cy="207012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56149" y="7372862"/>
            <a:ext cx="2054467" cy="291413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732"/>
          <a:stretch>
            <a:fillRect/>
          </a:stretch>
        </p:blipFill>
        <p:spPr>
          <a:xfrm flipH="1">
            <a:off x="1837885" y="5642810"/>
            <a:ext cx="4560672" cy="464419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67864" y="8634311"/>
            <a:ext cx="1804834" cy="1804834"/>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4388"/>
          <a:stretch>
            <a:fillRect/>
          </a:stretch>
        </p:blipFill>
        <p:spPr>
          <a:xfrm>
            <a:off x="-884794" y="9258300"/>
            <a:ext cx="20057588" cy="1367757"/>
          </a:xfrm>
          <a:prstGeom prst="rect">
            <a:avLst/>
          </a:prstGeom>
        </p:spPr>
      </p:pic>
      <p:pic>
        <p:nvPicPr>
          <p:cNvPr id="13" name="Picture 13"/>
          <p:cNvPicPr>
            <a:picLocks noChangeAspect="1"/>
          </p:cNvPicPr>
          <p:nvPr/>
        </p:nvPicPr>
        <p:blipFill>
          <a:blip r:embed="rId18"/>
          <a:srcRect r="62921" b="2235"/>
          <a:stretch>
            <a:fillRect/>
          </a:stretch>
        </p:blipFill>
        <p:spPr>
          <a:xfrm>
            <a:off x="16559174" y="134044"/>
            <a:ext cx="1652751" cy="148890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55451"/>
          <a:stretch>
            <a:fillRect/>
          </a:stretch>
        </p:blipFill>
        <p:spPr>
          <a:xfrm>
            <a:off x="-884794" y="8634311"/>
            <a:ext cx="20057588" cy="237904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4388"/>
          <a:stretch>
            <a:fillRect/>
          </a:stretch>
        </p:blipFill>
        <p:spPr>
          <a:xfrm>
            <a:off x="-884794" y="9258300"/>
            <a:ext cx="20057588" cy="136775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2039">
            <a:off x="392030" y="8223237"/>
            <a:ext cx="1555183" cy="207012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730058">
            <a:off x="6384654" y="-2010418"/>
            <a:ext cx="4886397" cy="493575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1151" y="-2097792"/>
            <a:ext cx="3219702" cy="3219702"/>
          </a:xfrm>
          <a:prstGeom prst="rect">
            <a:avLst/>
          </a:prstGeom>
        </p:spPr>
      </p:pic>
      <p:sp>
        <p:nvSpPr>
          <p:cNvPr id="7" name="TextBox 7"/>
          <p:cNvSpPr txBox="1"/>
          <p:nvPr/>
        </p:nvSpPr>
        <p:spPr>
          <a:xfrm>
            <a:off x="1051362" y="4186231"/>
            <a:ext cx="8115300" cy="1543050"/>
          </a:xfrm>
          <a:prstGeom prst="rect">
            <a:avLst/>
          </a:prstGeom>
        </p:spPr>
        <p:txBody>
          <a:bodyPr lIns="0" tIns="0" rIns="0" bIns="0" rtlCol="0" anchor="t">
            <a:spAutoFit/>
          </a:bodyPr>
          <a:lstStyle/>
          <a:p>
            <a:pPr marL="0" lvl="0" indent="0" algn="l">
              <a:lnSpc>
                <a:spcPts val="12599"/>
              </a:lnSpc>
              <a:spcBef>
                <a:spcPct val="0"/>
              </a:spcBef>
            </a:pPr>
            <a:r>
              <a:rPr lang="en-US" sz="9000">
                <a:solidFill>
                  <a:srgbClr val="FFFFFF"/>
                </a:solidFill>
                <a:latin typeface="Nunito Sans Black"/>
              </a:rPr>
              <a:t>STATISTICS</a:t>
            </a:r>
          </a:p>
        </p:txBody>
      </p:sp>
      <p:sp>
        <p:nvSpPr>
          <p:cNvPr id="8" name="TextBox 8"/>
          <p:cNvSpPr txBox="1"/>
          <p:nvPr/>
        </p:nvSpPr>
        <p:spPr>
          <a:xfrm>
            <a:off x="1707397" y="2542391"/>
            <a:ext cx="8342372" cy="2160508"/>
          </a:xfrm>
          <a:prstGeom prst="rect">
            <a:avLst/>
          </a:prstGeom>
        </p:spPr>
        <p:txBody>
          <a:bodyPr lIns="0" tIns="0" rIns="0" bIns="0" rtlCol="0" anchor="t">
            <a:spAutoFit/>
          </a:bodyPr>
          <a:lstStyle/>
          <a:p>
            <a:pPr>
              <a:lnSpc>
                <a:spcPts val="17713"/>
              </a:lnSpc>
            </a:pPr>
            <a:r>
              <a:rPr lang="en-US" sz="12652" dirty="0">
                <a:solidFill>
                  <a:srgbClr val="FDED7B"/>
                </a:solidFill>
                <a:latin typeface="Holiday"/>
              </a:rPr>
              <a:t>Allegation</a:t>
            </a:r>
          </a:p>
        </p:txBody>
      </p:sp>
      <p:grpSp>
        <p:nvGrpSpPr>
          <p:cNvPr id="9" name="Group 9"/>
          <p:cNvGrpSpPr/>
          <p:nvPr/>
        </p:nvGrpSpPr>
        <p:grpSpPr>
          <a:xfrm>
            <a:off x="9144000" y="1622947"/>
            <a:ext cx="8283024" cy="8069474"/>
            <a:chOff x="0" y="0"/>
            <a:chExt cx="2739440" cy="2668813"/>
          </a:xfrm>
        </p:grpSpPr>
        <p:sp>
          <p:nvSpPr>
            <p:cNvPr id="10" name="Freeform 10"/>
            <p:cNvSpPr/>
            <p:nvPr/>
          </p:nvSpPr>
          <p:spPr>
            <a:xfrm>
              <a:off x="0" y="0"/>
              <a:ext cx="2739440" cy="2668813"/>
            </a:xfrm>
            <a:custGeom>
              <a:avLst/>
              <a:gdLst/>
              <a:ahLst/>
              <a:cxnLst/>
              <a:rect l="l" t="t" r="r" b="b"/>
              <a:pathLst>
                <a:path w="2739440" h="2668813">
                  <a:moveTo>
                    <a:pt x="2614980" y="2668813"/>
                  </a:moveTo>
                  <a:lnTo>
                    <a:pt x="124460" y="2668813"/>
                  </a:lnTo>
                  <a:cubicBezTo>
                    <a:pt x="55880" y="2668813"/>
                    <a:pt x="0" y="2612933"/>
                    <a:pt x="0" y="2544353"/>
                  </a:cubicBezTo>
                  <a:lnTo>
                    <a:pt x="0" y="124460"/>
                  </a:lnTo>
                  <a:cubicBezTo>
                    <a:pt x="0" y="55880"/>
                    <a:pt x="55880" y="0"/>
                    <a:pt x="124460" y="0"/>
                  </a:cubicBezTo>
                  <a:lnTo>
                    <a:pt x="2614980" y="0"/>
                  </a:lnTo>
                  <a:cubicBezTo>
                    <a:pt x="2683560" y="0"/>
                    <a:pt x="2739440" y="55880"/>
                    <a:pt x="2739440" y="124460"/>
                  </a:cubicBezTo>
                  <a:lnTo>
                    <a:pt x="2739440" y="2544353"/>
                  </a:lnTo>
                  <a:cubicBezTo>
                    <a:pt x="2739440" y="2612933"/>
                    <a:pt x="2683560" y="2668813"/>
                    <a:pt x="2614980" y="2668813"/>
                  </a:cubicBezTo>
                  <a:close/>
                </a:path>
              </a:pathLst>
            </a:custGeom>
            <a:solidFill>
              <a:srgbClr val="FFFFFF"/>
            </a:solidFill>
          </p:spPr>
        </p:sp>
      </p:grpSp>
      <p:sp>
        <p:nvSpPr>
          <p:cNvPr id="11" name="TextBox 11"/>
          <p:cNvSpPr txBox="1"/>
          <p:nvPr/>
        </p:nvSpPr>
        <p:spPr>
          <a:xfrm>
            <a:off x="10265649" y="1067025"/>
            <a:ext cx="6029246" cy="555921"/>
          </a:xfrm>
          <a:prstGeom prst="rect">
            <a:avLst/>
          </a:prstGeom>
        </p:spPr>
        <p:txBody>
          <a:bodyPr lIns="0" tIns="0" rIns="0" bIns="0" rtlCol="0" anchor="t">
            <a:spAutoFit/>
          </a:bodyPr>
          <a:lstStyle/>
          <a:p>
            <a:pPr marL="0" lvl="0" indent="0" algn="ctr">
              <a:lnSpc>
                <a:spcPts val="4479"/>
              </a:lnSpc>
              <a:spcBef>
                <a:spcPct val="0"/>
              </a:spcBef>
            </a:pPr>
            <a:r>
              <a:rPr lang="en-US" sz="3199" dirty="0">
                <a:solidFill>
                  <a:srgbClr val="F4DC4A"/>
                </a:solidFill>
                <a:latin typeface="Nunito Sans Bold"/>
              </a:rPr>
              <a:t>FACTS</a:t>
            </a:r>
          </a:p>
        </p:txBody>
      </p:sp>
      <p:grpSp>
        <p:nvGrpSpPr>
          <p:cNvPr id="12" name="Group 12"/>
          <p:cNvGrpSpPr/>
          <p:nvPr/>
        </p:nvGrpSpPr>
        <p:grpSpPr>
          <a:xfrm>
            <a:off x="9217985" y="2657486"/>
            <a:ext cx="8079416" cy="6324232"/>
            <a:chOff x="0" y="-28575"/>
            <a:chExt cx="10772556" cy="8432310"/>
          </a:xfrm>
        </p:grpSpPr>
        <p:sp>
          <p:nvSpPr>
            <p:cNvPr id="13" name="TextBox 13"/>
            <p:cNvSpPr txBox="1"/>
            <p:nvPr/>
          </p:nvSpPr>
          <p:spPr>
            <a:xfrm>
              <a:off x="9146956" y="6975998"/>
              <a:ext cx="1625600" cy="770724"/>
            </a:xfrm>
            <a:prstGeom prst="rect">
              <a:avLst/>
            </a:prstGeom>
          </p:spPr>
          <p:txBody>
            <a:bodyPr wrap="square" lIns="0" tIns="0" rIns="0" bIns="0" rtlCol="0" anchor="t">
              <a:spAutoFit/>
            </a:bodyPr>
            <a:lstStyle/>
            <a:p>
              <a:pPr algn="ctr">
                <a:lnSpc>
                  <a:spcPts val="2250"/>
                </a:lnSpc>
              </a:pPr>
              <a:r>
                <a:rPr lang="en-US" sz="1607" dirty="0">
                  <a:solidFill>
                    <a:srgbClr val="737373"/>
                  </a:solidFill>
                  <a:latin typeface="Nunito Sans Regular"/>
                </a:rPr>
                <a:t>Policy 36/37</a:t>
              </a:r>
            </a:p>
            <a:p>
              <a:pPr algn="ctr">
                <a:lnSpc>
                  <a:spcPts val="2250"/>
                </a:lnSpc>
              </a:pPr>
              <a:r>
                <a:rPr lang="en-US" sz="1607" dirty="0">
                  <a:solidFill>
                    <a:srgbClr val="737373"/>
                  </a:solidFill>
                  <a:latin typeface="Nunito Sans Regular"/>
                </a:rPr>
                <a:t>71.6%</a:t>
              </a:r>
            </a:p>
          </p:txBody>
        </p:sp>
        <p:sp>
          <p:nvSpPr>
            <p:cNvPr id="14" name="TextBox 14"/>
            <p:cNvSpPr txBox="1"/>
            <p:nvPr/>
          </p:nvSpPr>
          <p:spPr>
            <a:xfrm>
              <a:off x="0" y="2135156"/>
              <a:ext cx="2244957" cy="726392"/>
            </a:xfrm>
            <a:prstGeom prst="rect">
              <a:avLst/>
            </a:prstGeom>
          </p:spPr>
          <p:txBody>
            <a:bodyPr lIns="0" tIns="0" rIns="0" bIns="0" rtlCol="0" anchor="t">
              <a:spAutoFit/>
            </a:bodyPr>
            <a:lstStyle/>
            <a:p>
              <a:pPr algn="ctr">
                <a:lnSpc>
                  <a:spcPts val="2250"/>
                </a:lnSpc>
              </a:pPr>
              <a:r>
                <a:rPr lang="en-US" sz="1607">
                  <a:solidFill>
                    <a:srgbClr val="737373"/>
                  </a:solidFill>
                  <a:latin typeface="Nunito Sans Regular"/>
                </a:rPr>
                <a:t>Ineligible Students</a:t>
              </a:r>
            </a:p>
            <a:p>
              <a:pPr algn="ctr">
                <a:lnSpc>
                  <a:spcPts val="2250"/>
                </a:lnSpc>
              </a:pPr>
              <a:r>
                <a:rPr lang="en-US" sz="1607">
                  <a:solidFill>
                    <a:srgbClr val="737373"/>
                  </a:solidFill>
                  <a:latin typeface="Nunito Sans Regular"/>
                </a:rPr>
                <a:t>23.1%</a:t>
              </a:r>
            </a:p>
          </p:txBody>
        </p:sp>
        <p:sp>
          <p:nvSpPr>
            <p:cNvPr id="15" name="TextBox 15"/>
            <p:cNvSpPr txBox="1"/>
            <p:nvPr/>
          </p:nvSpPr>
          <p:spPr>
            <a:xfrm>
              <a:off x="4964882" y="-28575"/>
              <a:ext cx="694720" cy="726392"/>
            </a:xfrm>
            <a:prstGeom prst="rect">
              <a:avLst/>
            </a:prstGeom>
          </p:spPr>
          <p:txBody>
            <a:bodyPr lIns="0" tIns="0" rIns="0" bIns="0" rtlCol="0" anchor="t">
              <a:spAutoFit/>
            </a:bodyPr>
            <a:lstStyle/>
            <a:p>
              <a:pPr algn="ctr">
                <a:lnSpc>
                  <a:spcPts val="2250"/>
                </a:lnSpc>
              </a:pPr>
              <a:r>
                <a:rPr lang="en-US" sz="1607">
                  <a:solidFill>
                    <a:srgbClr val="737373"/>
                  </a:solidFill>
                  <a:latin typeface="Nunito Sans Regular"/>
                </a:rPr>
                <a:t>Other</a:t>
              </a:r>
            </a:p>
            <a:p>
              <a:pPr algn="ctr">
                <a:lnSpc>
                  <a:spcPts val="2250"/>
                </a:lnSpc>
              </a:pPr>
              <a:r>
                <a:rPr lang="en-US" sz="1607">
                  <a:solidFill>
                    <a:srgbClr val="737373"/>
                  </a:solidFill>
                  <a:latin typeface="Nunito Sans Regular"/>
                </a:rPr>
                <a:t>5.3%</a:t>
              </a:r>
            </a:p>
          </p:txBody>
        </p:sp>
        <p:grpSp>
          <p:nvGrpSpPr>
            <p:cNvPr id="16" name="Group 16"/>
            <p:cNvGrpSpPr>
              <a:grpSpLocks noChangeAspect="1"/>
            </p:cNvGrpSpPr>
            <p:nvPr/>
          </p:nvGrpSpPr>
          <p:grpSpPr>
            <a:xfrm>
              <a:off x="2264624" y="859729"/>
              <a:ext cx="7544006" cy="7544006"/>
              <a:chOff x="0" y="0"/>
              <a:chExt cx="2540000" cy="2540000"/>
            </a:xfrm>
          </p:grpSpPr>
          <p:sp>
            <p:nvSpPr>
              <p:cNvPr id="17" name="Freeform 17"/>
              <p:cNvSpPr/>
              <p:nvPr/>
            </p:nvSpPr>
            <p:spPr>
              <a:xfrm>
                <a:off x="17546" y="0"/>
                <a:ext cx="2557873" cy="2606822"/>
              </a:xfrm>
              <a:custGeom>
                <a:avLst/>
                <a:gdLst/>
                <a:ahLst/>
                <a:cxnLst/>
                <a:rect l="l" t="t" r="r" b="b"/>
                <a:pathLst>
                  <a:path w="2557873" h="2606822">
                    <a:moveTo>
                      <a:pt x="1252454" y="0"/>
                    </a:moveTo>
                    <a:cubicBezTo>
                      <a:pt x="1926498" y="0"/>
                      <a:pt x="2483128" y="526577"/>
                      <a:pt x="2520500" y="1199585"/>
                    </a:cubicBezTo>
                    <a:cubicBezTo>
                      <a:pt x="2557873" y="1872592"/>
                      <a:pt x="2062968" y="2457562"/>
                      <a:pt x="1393068" y="2532192"/>
                    </a:cubicBezTo>
                    <a:cubicBezTo>
                      <a:pt x="723168" y="2606822"/>
                      <a:pt x="111658" y="2145112"/>
                      <a:pt x="0" y="1480380"/>
                    </a:cubicBezTo>
                    <a:lnTo>
                      <a:pt x="1252454" y="1270000"/>
                    </a:lnTo>
                    <a:close/>
                  </a:path>
                </a:pathLst>
              </a:custGeom>
              <a:solidFill>
                <a:srgbClr val="F8949B"/>
              </a:solidFill>
            </p:spPr>
          </p:sp>
          <p:sp>
            <p:nvSpPr>
              <p:cNvPr id="18" name="Freeform 18"/>
              <p:cNvSpPr/>
              <p:nvPr/>
            </p:nvSpPr>
            <p:spPr>
              <a:xfrm>
                <a:off x="-113726" y="51267"/>
                <a:ext cx="1383726" cy="1491447"/>
              </a:xfrm>
              <a:custGeom>
                <a:avLst/>
                <a:gdLst/>
                <a:ahLst/>
                <a:cxnLst/>
                <a:rect l="l" t="t" r="r" b="b"/>
                <a:pathLst>
                  <a:path w="1383726" h="1491447">
                    <a:moveTo>
                      <a:pt x="143352" y="1491447"/>
                    </a:moveTo>
                    <a:cubicBezTo>
                      <a:pt x="0" y="839445"/>
                      <a:pt x="385904" y="187759"/>
                      <a:pt x="1026530" y="0"/>
                    </a:cubicBezTo>
                    <a:lnTo>
                      <a:pt x="1383726" y="1218733"/>
                    </a:lnTo>
                    <a:close/>
                  </a:path>
                </a:pathLst>
              </a:custGeom>
              <a:solidFill>
                <a:srgbClr val="F44C43"/>
              </a:solidFill>
            </p:spPr>
          </p:sp>
          <p:sp>
            <p:nvSpPr>
              <p:cNvPr id="19" name="Freeform 19"/>
              <p:cNvSpPr/>
              <p:nvPr/>
            </p:nvSpPr>
            <p:spPr>
              <a:xfrm>
                <a:off x="852339" y="0"/>
                <a:ext cx="417661" cy="1270000"/>
              </a:xfrm>
              <a:custGeom>
                <a:avLst/>
                <a:gdLst/>
                <a:ahLst/>
                <a:cxnLst/>
                <a:rect l="l" t="t" r="r" b="b"/>
                <a:pathLst>
                  <a:path w="417661" h="1270000">
                    <a:moveTo>
                      <a:pt x="0" y="70642"/>
                    </a:moveTo>
                    <a:cubicBezTo>
                      <a:pt x="134244" y="23893"/>
                      <a:pt x="275383" y="14"/>
                      <a:pt x="417534" y="0"/>
                    </a:cubicBezTo>
                    <a:lnTo>
                      <a:pt x="417661" y="1270000"/>
                    </a:lnTo>
                    <a:close/>
                  </a:path>
                </a:pathLst>
              </a:custGeom>
              <a:solidFill>
                <a:srgbClr val="F6DABD"/>
              </a:solidFill>
            </p:spPr>
          </p:sp>
        </p:grpSp>
      </p:grpSp>
      <p:sp>
        <p:nvSpPr>
          <p:cNvPr id="20" name="TextBox 20"/>
          <p:cNvSpPr txBox="1"/>
          <p:nvPr/>
        </p:nvSpPr>
        <p:spPr>
          <a:xfrm>
            <a:off x="308435" y="5767381"/>
            <a:ext cx="7978094" cy="2438306"/>
          </a:xfrm>
          <a:prstGeom prst="rect">
            <a:avLst/>
          </a:prstGeom>
        </p:spPr>
        <p:txBody>
          <a:bodyPr lIns="0" tIns="0" rIns="0" bIns="0" rtlCol="0" anchor="t">
            <a:spAutoFit/>
          </a:bodyPr>
          <a:lstStyle/>
          <a:p>
            <a:pPr algn="ctr">
              <a:lnSpc>
                <a:spcPts val="6579"/>
              </a:lnSpc>
            </a:pPr>
            <a:r>
              <a:rPr lang="en-US" sz="4357">
                <a:solidFill>
                  <a:srgbClr val="000000"/>
                </a:solidFill>
                <a:latin typeface="Nunito Sans Black"/>
              </a:rPr>
              <a:t>About 395 allegations received this year</a:t>
            </a:r>
          </a:p>
          <a:p>
            <a:pPr algn="ctr">
              <a:lnSpc>
                <a:spcPts val="6579"/>
              </a:lnSpc>
            </a:pPr>
            <a:endParaRPr lang="en-US" sz="4357">
              <a:solidFill>
                <a:srgbClr val="000000"/>
              </a:solidFill>
              <a:latin typeface="Nunito Sans Black"/>
            </a:endParaRPr>
          </a:p>
        </p:txBody>
      </p:sp>
      <p:sp>
        <p:nvSpPr>
          <p:cNvPr id="21" name="AutoShape 21"/>
          <p:cNvSpPr/>
          <p:nvPr/>
        </p:nvSpPr>
        <p:spPr>
          <a:xfrm>
            <a:off x="1051362" y="5710231"/>
            <a:ext cx="6492240" cy="0"/>
          </a:xfrm>
          <a:prstGeom prst="line">
            <a:avLst/>
          </a:prstGeom>
          <a:ln w="38100" cap="flat">
            <a:solidFill>
              <a:srgbClr val="FFFFFF"/>
            </a:solidFill>
            <a:prstDash val="solid"/>
            <a:headEnd type="none" w="sm" len="sm"/>
            <a:tailEnd type="none" w="sm" len="sm"/>
          </a:ln>
        </p:spPr>
      </p:sp>
      <p:sp>
        <p:nvSpPr>
          <p:cNvPr id="22" name="TextBox 22"/>
          <p:cNvSpPr txBox="1"/>
          <p:nvPr/>
        </p:nvSpPr>
        <p:spPr>
          <a:xfrm>
            <a:off x="9321174" y="1444327"/>
            <a:ext cx="8283024" cy="976630"/>
          </a:xfrm>
          <a:prstGeom prst="rect">
            <a:avLst/>
          </a:prstGeom>
        </p:spPr>
        <p:txBody>
          <a:bodyPr lIns="0" tIns="0" rIns="0" bIns="0" rtlCol="0" anchor="t">
            <a:spAutoFit/>
          </a:bodyPr>
          <a:lstStyle/>
          <a:p>
            <a:pPr algn="ctr">
              <a:lnSpc>
                <a:spcPts val="3919"/>
              </a:lnSpc>
              <a:spcBef>
                <a:spcPct val="0"/>
              </a:spcBef>
            </a:pPr>
            <a:endParaRPr dirty="0"/>
          </a:p>
          <a:p>
            <a:pPr algn="ctr">
              <a:lnSpc>
                <a:spcPts val="3919"/>
              </a:lnSpc>
              <a:spcBef>
                <a:spcPct val="0"/>
              </a:spcBef>
            </a:pPr>
            <a:r>
              <a:rPr lang="en-US" sz="2799" dirty="0">
                <a:solidFill>
                  <a:srgbClr val="000000"/>
                </a:solidFill>
                <a:latin typeface="Nunito Sans Bold"/>
              </a:rPr>
              <a:t>225 allegations have resulted in sanctions</a:t>
            </a:r>
          </a:p>
        </p:txBody>
      </p:sp>
      <p:pic>
        <p:nvPicPr>
          <p:cNvPr id="23" name="Picture 23"/>
          <p:cNvPicPr>
            <a:picLocks noChangeAspect="1"/>
          </p:cNvPicPr>
          <p:nvPr/>
        </p:nvPicPr>
        <p:blipFill>
          <a:blip r:embed="rId12"/>
          <a:srcRect r="62921" b="2235"/>
          <a:stretch>
            <a:fillRect/>
          </a:stretch>
        </p:blipFill>
        <p:spPr>
          <a:xfrm>
            <a:off x="16559174" y="134044"/>
            <a:ext cx="1652751" cy="148890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459" y="-695774"/>
            <a:ext cx="7673551" cy="7491304"/>
          </a:xfrm>
          <a:prstGeom prst="rect">
            <a:avLst/>
          </a:prstGeom>
        </p:spPr>
      </p:pic>
      <p:sp>
        <p:nvSpPr>
          <p:cNvPr id="3" name="TextBox 3"/>
          <p:cNvSpPr txBox="1"/>
          <p:nvPr/>
        </p:nvSpPr>
        <p:spPr>
          <a:xfrm>
            <a:off x="6596393" y="3633469"/>
            <a:ext cx="10923664" cy="1510031"/>
          </a:xfrm>
          <a:prstGeom prst="rect">
            <a:avLst/>
          </a:prstGeom>
        </p:spPr>
        <p:txBody>
          <a:bodyPr lIns="0" tIns="0" rIns="0" bIns="0" rtlCol="0" anchor="t">
            <a:spAutoFit/>
          </a:bodyPr>
          <a:lstStyle/>
          <a:p>
            <a:pPr>
              <a:lnSpc>
                <a:spcPts val="12319"/>
              </a:lnSpc>
            </a:pPr>
            <a:r>
              <a:rPr lang="en-US" sz="8799" dirty="0">
                <a:solidFill>
                  <a:srgbClr val="FDED7B"/>
                </a:solidFill>
                <a:latin typeface="Nunito Sans Black"/>
              </a:rPr>
              <a:t>Policies 36/37</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645" y="846370"/>
            <a:ext cx="4274042" cy="4197466"/>
          </a:xfrm>
          <a:prstGeom prst="rect">
            <a:avLst/>
          </a:prstGeom>
        </p:spPr>
      </p:pic>
      <p:sp>
        <p:nvSpPr>
          <p:cNvPr id="5" name="TextBox 5"/>
          <p:cNvSpPr txBox="1"/>
          <p:nvPr/>
        </p:nvSpPr>
        <p:spPr>
          <a:xfrm>
            <a:off x="2483382" y="1925848"/>
            <a:ext cx="2421747" cy="1867434"/>
          </a:xfrm>
          <a:prstGeom prst="rect">
            <a:avLst/>
          </a:prstGeom>
        </p:spPr>
        <p:txBody>
          <a:bodyPr lIns="0" tIns="0" rIns="0" bIns="0" rtlCol="0" anchor="t">
            <a:spAutoFit/>
          </a:bodyPr>
          <a:lstStyle/>
          <a:p>
            <a:pPr marL="0" lvl="0" indent="0" algn="ctr">
              <a:lnSpc>
                <a:spcPts val="15104"/>
              </a:lnSpc>
              <a:spcBef>
                <a:spcPct val="0"/>
              </a:spcBef>
            </a:pPr>
            <a:r>
              <a:rPr lang="en-US" sz="10789" dirty="0">
                <a:solidFill>
                  <a:srgbClr val="FFFFFF"/>
                </a:solidFill>
                <a:latin typeface="Nunito Sans Black"/>
              </a:rPr>
              <a:t>07</a:t>
            </a:r>
          </a:p>
        </p:txBody>
      </p:sp>
      <p:pic>
        <p:nvPicPr>
          <p:cNvPr id="6" name="Picture 6"/>
          <p:cNvPicPr>
            <a:picLocks noChangeAspect="1"/>
          </p:cNvPicPr>
          <p:nvPr/>
        </p:nvPicPr>
        <p:blipFill>
          <a:blip r:embed="rId6">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b="55451"/>
          <a:stretch>
            <a:fillRect/>
          </a:stretch>
        </p:blipFill>
        <p:spPr>
          <a:xfrm>
            <a:off x="-884794" y="8634311"/>
            <a:ext cx="20057588" cy="23790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8366409" y="8501665"/>
            <a:ext cx="1555183" cy="207012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56149" y="7372862"/>
            <a:ext cx="2054467" cy="291413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732"/>
          <a:stretch>
            <a:fillRect/>
          </a:stretch>
        </p:blipFill>
        <p:spPr>
          <a:xfrm flipH="1">
            <a:off x="1837885" y="5642810"/>
            <a:ext cx="4560672" cy="464419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67864" y="8634311"/>
            <a:ext cx="1804834" cy="1804834"/>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4388"/>
          <a:stretch>
            <a:fillRect/>
          </a:stretch>
        </p:blipFill>
        <p:spPr>
          <a:xfrm>
            <a:off x="-884794" y="9258300"/>
            <a:ext cx="20057588" cy="1367757"/>
          </a:xfrm>
          <a:prstGeom prst="rect">
            <a:avLst/>
          </a:prstGeom>
        </p:spPr>
      </p:pic>
      <p:pic>
        <p:nvPicPr>
          <p:cNvPr id="12" name="Picture 12"/>
          <p:cNvPicPr>
            <a:picLocks noChangeAspect="1"/>
          </p:cNvPicPr>
          <p:nvPr/>
        </p:nvPicPr>
        <p:blipFill>
          <a:blip r:embed="rId18"/>
          <a:srcRect r="62921" b="2235"/>
          <a:stretch>
            <a:fillRect/>
          </a:stretch>
        </p:blipFill>
        <p:spPr>
          <a:xfrm>
            <a:off x="16559174" y="134044"/>
            <a:ext cx="1652751" cy="148890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62884" y="1231923"/>
            <a:ext cx="4480378" cy="1624137"/>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5508" y="4258630"/>
            <a:ext cx="4480378" cy="162413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84970" y="8603760"/>
            <a:ext cx="1907354" cy="16832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465">
            <a:off x="16558237" y="7244296"/>
            <a:ext cx="2303553" cy="3470513"/>
          </a:xfrm>
          <a:prstGeom prst="rect">
            <a:avLst/>
          </a:prstGeom>
        </p:spPr>
      </p:pic>
      <p:pic>
        <p:nvPicPr>
          <p:cNvPr id="6" name="Picture 6"/>
          <p:cNvPicPr>
            <a:picLocks noChangeAspect="1"/>
          </p:cNvPicPr>
          <p:nvPr/>
        </p:nvPicPr>
        <p:blipFill>
          <a:blip r:embed="rId8">
            <a:alphaModFix amt="1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b="74388"/>
          <a:stretch>
            <a:fillRect/>
          </a:stretch>
        </p:blipFill>
        <p:spPr>
          <a:xfrm>
            <a:off x="-884794" y="8939111"/>
            <a:ext cx="20057588" cy="136775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62039">
            <a:off x="423628" y="8223237"/>
            <a:ext cx="1555183" cy="207012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4388"/>
          <a:stretch>
            <a:fillRect/>
          </a:stretch>
        </p:blipFill>
        <p:spPr>
          <a:xfrm>
            <a:off x="-884794" y="9336421"/>
            <a:ext cx="20057588" cy="1367757"/>
          </a:xfrm>
          <a:prstGeom prst="rect">
            <a:avLst/>
          </a:prstGeom>
        </p:spPr>
      </p:pic>
      <p:grpSp>
        <p:nvGrpSpPr>
          <p:cNvPr id="9" name="Group 9"/>
          <p:cNvGrpSpPr/>
          <p:nvPr/>
        </p:nvGrpSpPr>
        <p:grpSpPr>
          <a:xfrm>
            <a:off x="11499250" y="1172530"/>
            <a:ext cx="5112925" cy="6716804"/>
            <a:chOff x="0" y="0"/>
            <a:chExt cx="1346614" cy="1769035"/>
          </a:xfrm>
        </p:grpSpPr>
        <p:sp>
          <p:nvSpPr>
            <p:cNvPr id="10" name="Freeform 10"/>
            <p:cNvSpPr/>
            <p:nvPr/>
          </p:nvSpPr>
          <p:spPr>
            <a:xfrm>
              <a:off x="0" y="0"/>
              <a:ext cx="1346614" cy="1769035"/>
            </a:xfrm>
            <a:custGeom>
              <a:avLst/>
              <a:gdLst/>
              <a:ahLst/>
              <a:cxnLst/>
              <a:rect l="l" t="t" r="r" b="b"/>
              <a:pathLst>
                <a:path w="1346614" h="1769035">
                  <a:moveTo>
                    <a:pt x="77223" y="0"/>
                  </a:moveTo>
                  <a:lnTo>
                    <a:pt x="1269391" y="0"/>
                  </a:lnTo>
                  <a:cubicBezTo>
                    <a:pt x="1312040" y="0"/>
                    <a:pt x="1346614" y="34574"/>
                    <a:pt x="1346614" y="77223"/>
                  </a:cubicBezTo>
                  <a:lnTo>
                    <a:pt x="1346614" y="1691811"/>
                  </a:lnTo>
                  <a:cubicBezTo>
                    <a:pt x="1346614" y="1734461"/>
                    <a:pt x="1312040" y="1769035"/>
                    <a:pt x="1269391" y="1769035"/>
                  </a:cubicBezTo>
                  <a:lnTo>
                    <a:pt x="77223" y="1769035"/>
                  </a:lnTo>
                  <a:cubicBezTo>
                    <a:pt x="34574" y="1769035"/>
                    <a:pt x="0" y="1734461"/>
                    <a:pt x="0" y="1691811"/>
                  </a:cubicBezTo>
                  <a:lnTo>
                    <a:pt x="0" y="77223"/>
                  </a:lnTo>
                  <a:cubicBezTo>
                    <a:pt x="0" y="34574"/>
                    <a:pt x="34574" y="0"/>
                    <a:pt x="77223" y="0"/>
                  </a:cubicBezTo>
                  <a:close/>
                </a:path>
              </a:pathLst>
            </a:custGeom>
            <a:solidFill>
              <a:srgbClr val="FFFF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736800" y="4196605"/>
            <a:ext cx="1171899" cy="946895"/>
          </a:xfrm>
          <a:prstGeom prst="rect">
            <a:avLst/>
          </a:prstGeom>
        </p:spPr>
      </p:pic>
      <p:sp>
        <p:nvSpPr>
          <p:cNvPr id="13" name="TextBox 13"/>
          <p:cNvSpPr txBox="1"/>
          <p:nvPr/>
        </p:nvSpPr>
        <p:spPr>
          <a:xfrm>
            <a:off x="10908699" y="-24970"/>
            <a:ext cx="6209508" cy="1436291"/>
          </a:xfrm>
          <a:prstGeom prst="rect">
            <a:avLst/>
          </a:prstGeom>
        </p:spPr>
        <p:txBody>
          <a:bodyPr lIns="0" tIns="0" rIns="0" bIns="0" rtlCol="0" anchor="t">
            <a:spAutoFit/>
          </a:bodyPr>
          <a:lstStyle/>
          <a:p>
            <a:pPr algn="ctr">
              <a:lnSpc>
                <a:spcPts val="11176"/>
              </a:lnSpc>
            </a:pPr>
            <a:r>
              <a:rPr lang="en-US" sz="7983" dirty="0">
                <a:solidFill>
                  <a:srgbClr val="F4DC4A"/>
                </a:solidFill>
                <a:latin typeface="Holiday"/>
              </a:rPr>
              <a:t>Common Violation</a:t>
            </a:r>
          </a:p>
        </p:txBody>
      </p:sp>
      <p:pic>
        <p:nvPicPr>
          <p:cNvPr id="14" name="Picture 14"/>
          <p:cNvPicPr>
            <a:picLocks noChangeAspect="1"/>
          </p:cNvPicPr>
          <p:nvPr/>
        </p:nvPicPr>
        <p:blipFill>
          <a:blip r:embed="rId16"/>
          <a:srcRect r="62921" b="2235"/>
          <a:stretch>
            <a:fillRect/>
          </a:stretch>
        </p:blipFill>
        <p:spPr>
          <a:xfrm>
            <a:off x="16559174" y="134044"/>
            <a:ext cx="1652751" cy="1488904"/>
          </a:xfrm>
          <a:prstGeom prst="rect">
            <a:avLst/>
          </a:prstGeom>
        </p:spPr>
      </p:pic>
      <p:pic>
        <p:nvPicPr>
          <p:cNvPr id="15" name="Picture 15"/>
          <p:cNvPicPr>
            <a:picLocks noChangeAspect="1"/>
          </p:cNvPicPr>
          <p:nvPr/>
        </p:nvPicPr>
        <p:blipFill>
          <a:blip r:embed="rId17"/>
          <a:srcRect/>
          <a:stretch>
            <a:fillRect/>
          </a:stretch>
        </p:blipFill>
        <p:spPr>
          <a:xfrm>
            <a:off x="1201220" y="831041"/>
            <a:ext cx="7737427" cy="7678023"/>
          </a:xfrm>
          <a:prstGeom prst="rect">
            <a:avLst/>
          </a:prstGeom>
        </p:spPr>
      </p:pic>
      <p:sp>
        <p:nvSpPr>
          <p:cNvPr id="16" name="TextBox 16"/>
          <p:cNvSpPr txBox="1"/>
          <p:nvPr/>
        </p:nvSpPr>
        <p:spPr>
          <a:xfrm>
            <a:off x="11579167" y="1366615"/>
            <a:ext cx="4953091" cy="6254813"/>
          </a:xfrm>
          <a:prstGeom prst="rect">
            <a:avLst/>
          </a:prstGeom>
        </p:spPr>
        <p:txBody>
          <a:bodyPr lIns="0" tIns="0" rIns="0" bIns="0" rtlCol="0" anchor="t">
            <a:spAutoFit/>
          </a:bodyPr>
          <a:lstStyle/>
          <a:p>
            <a:pPr algn="ctr">
              <a:lnSpc>
                <a:spcPts val="6282"/>
              </a:lnSpc>
            </a:pPr>
            <a:r>
              <a:rPr lang="en-US" sz="3590">
                <a:solidFill>
                  <a:srgbClr val="000000"/>
                </a:solidFill>
                <a:latin typeface="Nunito Sans Regular"/>
              </a:rPr>
              <a:t>Using social media as an effort to pressure, urge or entice the student to attend a different school for the purpose of participating in interscholastic athletics.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62884" y="1231923"/>
            <a:ext cx="4480378" cy="1624137"/>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5508" y="4258630"/>
            <a:ext cx="4480378" cy="162413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49465">
            <a:off x="16558237" y="7244296"/>
            <a:ext cx="2303553" cy="3470513"/>
          </a:xfrm>
          <a:prstGeom prst="rect">
            <a:avLst/>
          </a:prstGeom>
        </p:spPr>
      </p:pic>
      <p:pic>
        <p:nvPicPr>
          <p:cNvPr id="5" name="Picture 5"/>
          <p:cNvPicPr>
            <a:picLocks noChangeAspect="1"/>
          </p:cNvPicPr>
          <p:nvPr/>
        </p:nvPicPr>
        <p:blipFill>
          <a:blip r:embed="rId6">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b="74388"/>
          <a:stretch>
            <a:fillRect/>
          </a:stretch>
        </p:blipFill>
        <p:spPr>
          <a:xfrm>
            <a:off x="-1108711" y="8652543"/>
            <a:ext cx="20057588" cy="136775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251109" y="8223237"/>
            <a:ext cx="1555183" cy="207012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4388"/>
          <a:stretch>
            <a:fillRect/>
          </a:stretch>
        </p:blipFill>
        <p:spPr>
          <a:xfrm>
            <a:off x="-884794" y="9336421"/>
            <a:ext cx="20057588" cy="1367757"/>
          </a:xfrm>
          <a:prstGeom prst="rect">
            <a:avLst/>
          </a:prstGeom>
        </p:spPr>
      </p:pic>
      <p:pic>
        <p:nvPicPr>
          <p:cNvPr id="8" name="Picture 8"/>
          <p:cNvPicPr>
            <a:picLocks noChangeAspect="1"/>
          </p:cNvPicPr>
          <p:nvPr/>
        </p:nvPicPr>
        <p:blipFill>
          <a:blip r:embed="rId12"/>
          <a:srcRect/>
          <a:stretch>
            <a:fillRect/>
          </a:stretch>
        </p:blipFill>
        <p:spPr>
          <a:xfrm>
            <a:off x="796189" y="1028700"/>
            <a:ext cx="16913824" cy="6013479"/>
          </a:xfrm>
          <a:prstGeom prst="rect">
            <a:avLst/>
          </a:prstGeom>
        </p:spPr>
      </p:pic>
      <p:pic>
        <p:nvPicPr>
          <p:cNvPr id="9" name="Picture 9"/>
          <p:cNvPicPr>
            <a:picLocks noChangeAspect="1"/>
          </p:cNvPicPr>
          <p:nvPr/>
        </p:nvPicPr>
        <p:blipFill>
          <a:blip r:embed="rId13"/>
          <a:srcRect r="62921" b="2235"/>
          <a:stretch>
            <a:fillRect/>
          </a:stretch>
        </p:blipFill>
        <p:spPr>
          <a:xfrm>
            <a:off x="16559174" y="134044"/>
            <a:ext cx="1652751" cy="1488904"/>
          </a:xfrm>
          <a:prstGeom prst="rect">
            <a:avLst/>
          </a:prstGeom>
        </p:spPr>
      </p:pic>
      <p:sp>
        <p:nvSpPr>
          <p:cNvPr id="10" name="TextBox 10"/>
          <p:cNvSpPr txBox="1"/>
          <p:nvPr/>
        </p:nvSpPr>
        <p:spPr>
          <a:xfrm>
            <a:off x="2198322" y="6950588"/>
            <a:ext cx="14107865" cy="2698179"/>
          </a:xfrm>
          <a:prstGeom prst="rect">
            <a:avLst/>
          </a:prstGeom>
        </p:spPr>
        <p:txBody>
          <a:bodyPr lIns="0" tIns="0" rIns="0" bIns="0" rtlCol="0" anchor="t">
            <a:spAutoFit/>
          </a:bodyPr>
          <a:lstStyle/>
          <a:p>
            <a:pPr algn="ctr">
              <a:lnSpc>
                <a:spcPts val="7332"/>
              </a:lnSpc>
            </a:pPr>
            <a:r>
              <a:rPr lang="en-US" sz="4189">
                <a:solidFill>
                  <a:srgbClr val="000000"/>
                </a:solidFill>
                <a:latin typeface="Nunito Sans Regular"/>
              </a:rPr>
              <a:t>Evaluating or training a prospective student athlete when not compliant with policy 24.1.2.</a:t>
            </a:r>
          </a:p>
          <a:p>
            <a:pPr algn="ctr">
              <a:lnSpc>
                <a:spcPts val="7332"/>
              </a:lnSpc>
            </a:pPr>
            <a:endParaRPr lang="en-US" sz="4189">
              <a:solidFill>
                <a:srgbClr val="000000"/>
              </a:solidFill>
              <a:latin typeface="Nunito Sans Regular"/>
            </a:endParaRPr>
          </a:p>
        </p:txBody>
      </p:sp>
      <p:sp>
        <p:nvSpPr>
          <p:cNvPr id="11" name="TextBox 11"/>
          <p:cNvSpPr txBox="1"/>
          <p:nvPr/>
        </p:nvSpPr>
        <p:spPr>
          <a:xfrm>
            <a:off x="5815329" y="-152400"/>
            <a:ext cx="6209508" cy="1436291"/>
          </a:xfrm>
          <a:prstGeom prst="rect">
            <a:avLst/>
          </a:prstGeom>
        </p:spPr>
        <p:txBody>
          <a:bodyPr lIns="0" tIns="0" rIns="0" bIns="0" rtlCol="0" anchor="t">
            <a:spAutoFit/>
          </a:bodyPr>
          <a:lstStyle/>
          <a:p>
            <a:pPr algn="ctr">
              <a:lnSpc>
                <a:spcPts val="11176"/>
              </a:lnSpc>
            </a:pPr>
            <a:r>
              <a:rPr lang="en-US" sz="7983" dirty="0">
                <a:solidFill>
                  <a:srgbClr val="F4DC4A"/>
                </a:solidFill>
                <a:latin typeface="Holiday"/>
              </a:rPr>
              <a:t>Common Violation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62884" y="1231923"/>
            <a:ext cx="4480378" cy="1624137"/>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5508" y="4258630"/>
            <a:ext cx="4480378" cy="162413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84970" y="8603760"/>
            <a:ext cx="1907354" cy="16832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465">
            <a:off x="16558237" y="7244296"/>
            <a:ext cx="2303553" cy="3470513"/>
          </a:xfrm>
          <a:prstGeom prst="rect">
            <a:avLst/>
          </a:prstGeom>
        </p:spPr>
      </p:pic>
      <p:pic>
        <p:nvPicPr>
          <p:cNvPr id="6" name="Picture 6"/>
          <p:cNvPicPr>
            <a:picLocks noChangeAspect="1"/>
          </p:cNvPicPr>
          <p:nvPr/>
        </p:nvPicPr>
        <p:blipFill>
          <a:blip r:embed="rId8">
            <a:alphaModFix amt="1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b="74388"/>
          <a:stretch>
            <a:fillRect/>
          </a:stretch>
        </p:blipFill>
        <p:spPr>
          <a:xfrm>
            <a:off x="-884794" y="8939111"/>
            <a:ext cx="20057588" cy="136775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62039">
            <a:off x="423628" y="8223237"/>
            <a:ext cx="1555183" cy="207012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4388"/>
          <a:stretch>
            <a:fillRect/>
          </a:stretch>
        </p:blipFill>
        <p:spPr>
          <a:xfrm>
            <a:off x="-884794" y="9336421"/>
            <a:ext cx="20057588" cy="1367757"/>
          </a:xfrm>
          <a:prstGeom prst="rect">
            <a:avLst/>
          </a:prstGeom>
        </p:spPr>
      </p:pic>
      <p:grpSp>
        <p:nvGrpSpPr>
          <p:cNvPr id="9" name="Group 9"/>
          <p:cNvGrpSpPr/>
          <p:nvPr/>
        </p:nvGrpSpPr>
        <p:grpSpPr>
          <a:xfrm>
            <a:off x="11499250" y="1172530"/>
            <a:ext cx="5112925" cy="6716804"/>
            <a:chOff x="0" y="0"/>
            <a:chExt cx="1346614" cy="1769035"/>
          </a:xfrm>
        </p:grpSpPr>
        <p:sp>
          <p:nvSpPr>
            <p:cNvPr id="10" name="Freeform 10"/>
            <p:cNvSpPr/>
            <p:nvPr/>
          </p:nvSpPr>
          <p:spPr>
            <a:xfrm>
              <a:off x="0" y="0"/>
              <a:ext cx="1346614" cy="1769035"/>
            </a:xfrm>
            <a:custGeom>
              <a:avLst/>
              <a:gdLst/>
              <a:ahLst/>
              <a:cxnLst/>
              <a:rect l="l" t="t" r="r" b="b"/>
              <a:pathLst>
                <a:path w="1346614" h="1769035">
                  <a:moveTo>
                    <a:pt x="77223" y="0"/>
                  </a:moveTo>
                  <a:lnTo>
                    <a:pt x="1269391" y="0"/>
                  </a:lnTo>
                  <a:cubicBezTo>
                    <a:pt x="1312040" y="0"/>
                    <a:pt x="1346614" y="34574"/>
                    <a:pt x="1346614" y="77223"/>
                  </a:cubicBezTo>
                  <a:lnTo>
                    <a:pt x="1346614" y="1691811"/>
                  </a:lnTo>
                  <a:cubicBezTo>
                    <a:pt x="1346614" y="1734461"/>
                    <a:pt x="1312040" y="1769035"/>
                    <a:pt x="1269391" y="1769035"/>
                  </a:cubicBezTo>
                  <a:lnTo>
                    <a:pt x="77223" y="1769035"/>
                  </a:lnTo>
                  <a:cubicBezTo>
                    <a:pt x="34574" y="1769035"/>
                    <a:pt x="0" y="1734461"/>
                    <a:pt x="0" y="1691811"/>
                  </a:cubicBezTo>
                  <a:lnTo>
                    <a:pt x="0" y="77223"/>
                  </a:lnTo>
                  <a:cubicBezTo>
                    <a:pt x="0" y="34574"/>
                    <a:pt x="34574" y="0"/>
                    <a:pt x="77223" y="0"/>
                  </a:cubicBezTo>
                  <a:close/>
                </a:path>
              </a:pathLst>
            </a:custGeom>
            <a:solidFill>
              <a:srgbClr val="FFFF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59946" y="4196605"/>
            <a:ext cx="1171899" cy="946895"/>
          </a:xfrm>
          <a:prstGeom prst="rect">
            <a:avLst/>
          </a:prstGeom>
        </p:spPr>
      </p:pic>
      <p:sp>
        <p:nvSpPr>
          <p:cNvPr id="13" name="TextBox 13"/>
          <p:cNvSpPr txBox="1"/>
          <p:nvPr/>
        </p:nvSpPr>
        <p:spPr>
          <a:xfrm>
            <a:off x="10950958" y="-85365"/>
            <a:ext cx="6209508" cy="1436291"/>
          </a:xfrm>
          <a:prstGeom prst="rect">
            <a:avLst/>
          </a:prstGeom>
        </p:spPr>
        <p:txBody>
          <a:bodyPr lIns="0" tIns="0" rIns="0" bIns="0" rtlCol="0" anchor="t">
            <a:spAutoFit/>
          </a:bodyPr>
          <a:lstStyle/>
          <a:p>
            <a:pPr algn="ctr">
              <a:lnSpc>
                <a:spcPts val="11176"/>
              </a:lnSpc>
            </a:pPr>
            <a:r>
              <a:rPr lang="en-US" sz="7983" dirty="0">
                <a:solidFill>
                  <a:srgbClr val="F4DC4A"/>
                </a:solidFill>
                <a:latin typeface="Holiday"/>
              </a:rPr>
              <a:t>Common Violation</a:t>
            </a:r>
          </a:p>
        </p:txBody>
      </p:sp>
      <p:pic>
        <p:nvPicPr>
          <p:cNvPr id="14" name="Picture 14"/>
          <p:cNvPicPr>
            <a:picLocks noChangeAspect="1"/>
          </p:cNvPicPr>
          <p:nvPr/>
        </p:nvPicPr>
        <p:blipFill>
          <a:blip r:embed="rId16"/>
          <a:srcRect r="62921" b="2235"/>
          <a:stretch>
            <a:fillRect/>
          </a:stretch>
        </p:blipFill>
        <p:spPr>
          <a:xfrm>
            <a:off x="16559174" y="134044"/>
            <a:ext cx="1652751" cy="1488904"/>
          </a:xfrm>
          <a:prstGeom prst="rect">
            <a:avLst/>
          </a:prstGeom>
        </p:spPr>
      </p:pic>
      <p:pic>
        <p:nvPicPr>
          <p:cNvPr id="15" name="Picture 15"/>
          <p:cNvPicPr>
            <a:picLocks noChangeAspect="1"/>
          </p:cNvPicPr>
          <p:nvPr/>
        </p:nvPicPr>
        <p:blipFill>
          <a:blip r:embed="rId17"/>
          <a:srcRect/>
          <a:stretch>
            <a:fillRect/>
          </a:stretch>
        </p:blipFill>
        <p:spPr>
          <a:xfrm>
            <a:off x="802883" y="1776037"/>
            <a:ext cx="8856988" cy="5509791"/>
          </a:xfrm>
          <a:prstGeom prst="rect">
            <a:avLst/>
          </a:prstGeom>
        </p:spPr>
      </p:pic>
      <p:sp>
        <p:nvSpPr>
          <p:cNvPr id="16" name="TextBox 16"/>
          <p:cNvSpPr txBox="1"/>
          <p:nvPr/>
        </p:nvSpPr>
        <p:spPr>
          <a:xfrm>
            <a:off x="11708033" y="1624789"/>
            <a:ext cx="4695359" cy="2571817"/>
          </a:xfrm>
          <a:prstGeom prst="rect">
            <a:avLst/>
          </a:prstGeom>
        </p:spPr>
        <p:txBody>
          <a:bodyPr lIns="0" tIns="0" rIns="0" bIns="0" rtlCol="0" anchor="t">
            <a:spAutoFit/>
          </a:bodyPr>
          <a:lstStyle/>
          <a:p>
            <a:pPr algn="ctr">
              <a:lnSpc>
                <a:spcPts val="6918"/>
              </a:lnSpc>
            </a:pPr>
            <a:r>
              <a:rPr lang="en-US" sz="3953">
                <a:solidFill>
                  <a:srgbClr val="000000"/>
                </a:solidFill>
                <a:latin typeface="Nunito Sans Regular"/>
              </a:rPr>
              <a:t>Living with a school representative (Policy 37.2.2.7)</a:t>
            </a:r>
          </a:p>
        </p:txBody>
      </p:sp>
      <p:sp>
        <p:nvSpPr>
          <p:cNvPr id="17" name="TextBox 17"/>
          <p:cNvSpPr txBox="1"/>
          <p:nvPr/>
        </p:nvSpPr>
        <p:spPr>
          <a:xfrm>
            <a:off x="12033629" y="4231674"/>
            <a:ext cx="4044166" cy="3591561"/>
          </a:xfrm>
          <a:prstGeom prst="rect">
            <a:avLst/>
          </a:prstGeom>
        </p:spPr>
        <p:txBody>
          <a:bodyPr lIns="0" tIns="0" rIns="0" bIns="0" rtlCol="0" anchor="t">
            <a:spAutoFit/>
          </a:bodyPr>
          <a:lstStyle/>
          <a:p>
            <a:pPr algn="ctr">
              <a:lnSpc>
                <a:spcPts val="5739"/>
              </a:lnSpc>
              <a:spcBef>
                <a:spcPct val="0"/>
              </a:spcBef>
            </a:pPr>
            <a:r>
              <a:rPr lang="en-US" sz="4099">
                <a:solidFill>
                  <a:srgbClr val="000000"/>
                </a:solidFill>
                <a:latin typeface="Nunito Sans Regular"/>
              </a:rPr>
              <a:t>Representative of a school’s athletic interest defined in Bylaw 1.4.18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62884" y="1231923"/>
            <a:ext cx="4480378" cy="1624137"/>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5508" y="4258630"/>
            <a:ext cx="4480378" cy="162413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84970" y="8603760"/>
            <a:ext cx="1907354" cy="16832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465">
            <a:off x="16558237" y="7244296"/>
            <a:ext cx="2303553" cy="3470513"/>
          </a:xfrm>
          <a:prstGeom prst="rect">
            <a:avLst/>
          </a:prstGeom>
        </p:spPr>
      </p:pic>
      <p:pic>
        <p:nvPicPr>
          <p:cNvPr id="6" name="Picture 6"/>
          <p:cNvPicPr>
            <a:picLocks noChangeAspect="1"/>
          </p:cNvPicPr>
          <p:nvPr/>
        </p:nvPicPr>
        <p:blipFill>
          <a:blip r:embed="rId8">
            <a:alphaModFix amt="1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b="74388"/>
          <a:stretch>
            <a:fillRect/>
          </a:stretch>
        </p:blipFill>
        <p:spPr>
          <a:xfrm>
            <a:off x="-884794" y="8939111"/>
            <a:ext cx="20057588" cy="136775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62039">
            <a:off x="392030" y="8391217"/>
            <a:ext cx="1555183" cy="207012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4388"/>
          <a:stretch>
            <a:fillRect/>
          </a:stretch>
        </p:blipFill>
        <p:spPr>
          <a:xfrm>
            <a:off x="-884794" y="9336421"/>
            <a:ext cx="20057588" cy="1367757"/>
          </a:xfrm>
          <a:prstGeom prst="rect">
            <a:avLst/>
          </a:prstGeom>
        </p:spPr>
      </p:pic>
      <p:grpSp>
        <p:nvGrpSpPr>
          <p:cNvPr id="9" name="Group 9"/>
          <p:cNvGrpSpPr/>
          <p:nvPr/>
        </p:nvGrpSpPr>
        <p:grpSpPr>
          <a:xfrm>
            <a:off x="11499250" y="1172530"/>
            <a:ext cx="5112925" cy="6716804"/>
            <a:chOff x="0" y="0"/>
            <a:chExt cx="1346614" cy="1769035"/>
          </a:xfrm>
        </p:grpSpPr>
        <p:sp>
          <p:nvSpPr>
            <p:cNvPr id="10" name="Freeform 10"/>
            <p:cNvSpPr/>
            <p:nvPr/>
          </p:nvSpPr>
          <p:spPr>
            <a:xfrm>
              <a:off x="0" y="0"/>
              <a:ext cx="1346614" cy="1769035"/>
            </a:xfrm>
            <a:custGeom>
              <a:avLst/>
              <a:gdLst/>
              <a:ahLst/>
              <a:cxnLst/>
              <a:rect l="l" t="t" r="r" b="b"/>
              <a:pathLst>
                <a:path w="1346614" h="1769035">
                  <a:moveTo>
                    <a:pt x="77223" y="0"/>
                  </a:moveTo>
                  <a:lnTo>
                    <a:pt x="1269391" y="0"/>
                  </a:lnTo>
                  <a:cubicBezTo>
                    <a:pt x="1312040" y="0"/>
                    <a:pt x="1346614" y="34574"/>
                    <a:pt x="1346614" y="77223"/>
                  </a:cubicBezTo>
                  <a:lnTo>
                    <a:pt x="1346614" y="1691811"/>
                  </a:lnTo>
                  <a:cubicBezTo>
                    <a:pt x="1346614" y="1734461"/>
                    <a:pt x="1312040" y="1769035"/>
                    <a:pt x="1269391" y="1769035"/>
                  </a:cubicBezTo>
                  <a:lnTo>
                    <a:pt x="77223" y="1769035"/>
                  </a:lnTo>
                  <a:cubicBezTo>
                    <a:pt x="34574" y="1769035"/>
                    <a:pt x="0" y="1734461"/>
                    <a:pt x="0" y="1691811"/>
                  </a:cubicBezTo>
                  <a:lnTo>
                    <a:pt x="0" y="77223"/>
                  </a:lnTo>
                  <a:cubicBezTo>
                    <a:pt x="0" y="34574"/>
                    <a:pt x="34574" y="0"/>
                    <a:pt x="77223" y="0"/>
                  </a:cubicBezTo>
                  <a:close/>
                </a:path>
              </a:pathLst>
            </a:custGeom>
            <a:solidFill>
              <a:srgbClr val="FFFF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737390" y="4196605"/>
            <a:ext cx="1171899" cy="946895"/>
          </a:xfrm>
          <a:prstGeom prst="rect">
            <a:avLst/>
          </a:prstGeom>
        </p:spPr>
      </p:pic>
      <p:sp>
        <p:nvSpPr>
          <p:cNvPr id="13" name="TextBox 13"/>
          <p:cNvSpPr txBox="1"/>
          <p:nvPr/>
        </p:nvSpPr>
        <p:spPr>
          <a:xfrm>
            <a:off x="10950958" y="-85365"/>
            <a:ext cx="6209508" cy="1436291"/>
          </a:xfrm>
          <a:prstGeom prst="rect">
            <a:avLst/>
          </a:prstGeom>
        </p:spPr>
        <p:txBody>
          <a:bodyPr lIns="0" tIns="0" rIns="0" bIns="0" rtlCol="0" anchor="t">
            <a:spAutoFit/>
          </a:bodyPr>
          <a:lstStyle/>
          <a:p>
            <a:pPr algn="ctr">
              <a:lnSpc>
                <a:spcPts val="11176"/>
              </a:lnSpc>
            </a:pPr>
            <a:r>
              <a:rPr lang="en-US" sz="7983" dirty="0">
                <a:solidFill>
                  <a:srgbClr val="F4DC4A"/>
                </a:solidFill>
                <a:latin typeface="Holiday"/>
              </a:rPr>
              <a:t>Common Violation</a:t>
            </a:r>
          </a:p>
        </p:txBody>
      </p:sp>
      <p:pic>
        <p:nvPicPr>
          <p:cNvPr id="14" name="Picture 14"/>
          <p:cNvPicPr>
            <a:picLocks noChangeAspect="1"/>
          </p:cNvPicPr>
          <p:nvPr/>
        </p:nvPicPr>
        <p:blipFill>
          <a:blip r:embed="rId16"/>
          <a:srcRect r="62921" b="2235"/>
          <a:stretch>
            <a:fillRect/>
          </a:stretch>
        </p:blipFill>
        <p:spPr>
          <a:xfrm>
            <a:off x="16559174" y="134044"/>
            <a:ext cx="1652751" cy="1488904"/>
          </a:xfrm>
          <a:prstGeom prst="rect">
            <a:avLst/>
          </a:prstGeom>
        </p:spPr>
      </p:pic>
      <p:pic>
        <p:nvPicPr>
          <p:cNvPr id="15" name="Picture 15"/>
          <p:cNvPicPr>
            <a:picLocks noChangeAspect="1"/>
          </p:cNvPicPr>
          <p:nvPr/>
        </p:nvPicPr>
        <p:blipFill>
          <a:blip r:embed="rId17"/>
          <a:srcRect/>
          <a:stretch>
            <a:fillRect/>
          </a:stretch>
        </p:blipFill>
        <p:spPr>
          <a:xfrm>
            <a:off x="1604773" y="855162"/>
            <a:ext cx="7332518" cy="7629782"/>
          </a:xfrm>
          <a:prstGeom prst="rect">
            <a:avLst/>
          </a:prstGeom>
        </p:spPr>
      </p:pic>
      <p:sp>
        <p:nvSpPr>
          <p:cNvPr id="16" name="TextBox 16"/>
          <p:cNvSpPr txBox="1"/>
          <p:nvPr/>
        </p:nvSpPr>
        <p:spPr>
          <a:xfrm>
            <a:off x="11708033" y="1721135"/>
            <a:ext cx="4695359" cy="6077017"/>
          </a:xfrm>
          <a:prstGeom prst="rect">
            <a:avLst/>
          </a:prstGeom>
        </p:spPr>
        <p:txBody>
          <a:bodyPr lIns="0" tIns="0" rIns="0" bIns="0" rtlCol="0" anchor="t">
            <a:spAutoFit/>
          </a:bodyPr>
          <a:lstStyle/>
          <a:p>
            <a:pPr algn="ctr">
              <a:lnSpc>
                <a:spcPts val="6918"/>
              </a:lnSpc>
            </a:pPr>
            <a:r>
              <a:rPr lang="en-US" sz="3953">
                <a:solidFill>
                  <a:srgbClr val="000000"/>
                </a:solidFill>
                <a:latin typeface="Nunito Sans Regular"/>
              </a:rPr>
              <a:t>Cash or like items, such as credit cards, debit cards, gift cards, gift certificates, coupons, or vouchers.</a:t>
            </a:r>
          </a:p>
          <a:p>
            <a:pPr algn="ctr">
              <a:lnSpc>
                <a:spcPts val="6918"/>
              </a:lnSpc>
            </a:pPr>
            <a:endParaRPr lang="en-US" sz="3953">
              <a:solidFill>
                <a:srgbClr val="000000"/>
              </a:solidFill>
              <a:latin typeface="Nunito Sans Regul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62884" y="1231923"/>
            <a:ext cx="4480378" cy="1624137"/>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5508" y="4258630"/>
            <a:ext cx="4480378" cy="162413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84970" y="8603760"/>
            <a:ext cx="1907354" cy="16832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465">
            <a:off x="16558237" y="7244296"/>
            <a:ext cx="2303553" cy="3470513"/>
          </a:xfrm>
          <a:prstGeom prst="rect">
            <a:avLst/>
          </a:prstGeom>
        </p:spPr>
      </p:pic>
      <p:pic>
        <p:nvPicPr>
          <p:cNvPr id="6" name="Picture 6"/>
          <p:cNvPicPr>
            <a:picLocks noChangeAspect="1"/>
          </p:cNvPicPr>
          <p:nvPr/>
        </p:nvPicPr>
        <p:blipFill>
          <a:blip r:embed="rId8">
            <a:alphaModFix amt="1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b="74388"/>
          <a:stretch>
            <a:fillRect/>
          </a:stretch>
        </p:blipFill>
        <p:spPr>
          <a:xfrm>
            <a:off x="-884794" y="8939111"/>
            <a:ext cx="20057588" cy="136775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62039">
            <a:off x="392030" y="8391217"/>
            <a:ext cx="1555183" cy="207012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4388"/>
          <a:stretch>
            <a:fillRect/>
          </a:stretch>
        </p:blipFill>
        <p:spPr>
          <a:xfrm>
            <a:off x="-884794" y="9336421"/>
            <a:ext cx="20057588" cy="1367757"/>
          </a:xfrm>
          <a:prstGeom prst="rect">
            <a:avLst/>
          </a:prstGeom>
        </p:spPr>
      </p:pic>
      <p:grpSp>
        <p:nvGrpSpPr>
          <p:cNvPr id="9" name="Group 9"/>
          <p:cNvGrpSpPr/>
          <p:nvPr/>
        </p:nvGrpSpPr>
        <p:grpSpPr>
          <a:xfrm>
            <a:off x="11499250" y="1172530"/>
            <a:ext cx="5112925" cy="6716804"/>
            <a:chOff x="0" y="0"/>
            <a:chExt cx="1346614" cy="1769035"/>
          </a:xfrm>
        </p:grpSpPr>
        <p:sp>
          <p:nvSpPr>
            <p:cNvPr id="10" name="Freeform 10"/>
            <p:cNvSpPr/>
            <p:nvPr/>
          </p:nvSpPr>
          <p:spPr>
            <a:xfrm>
              <a:off x="0" y="0"/>
              <a:ext cx="1346614" cy="1769035"/>
            </a:xfrm>
            <a:custGeom>
              <a:avLst/>
              <a:gdLst/>
              <a:ahLst/>
              <a:cxnLst/>
              <a:rect l="l" t="t" r="r" b="b"/>
              <a:pathLst>
                <a:path w="1346614" h="1769035">
                  <a:moveTo>
                    <a:pt x="77223" y="0"/>
                  </a:moveTo>
                  <a:lnTo>
                    <a:pt x="1269391" y="0"/>
                  </a:lnTo>
                  <a:cubicBezTo>
                    <a:pt x="1312040" y="0"/>
                    <a:pt x="1346614" y="34574"/>
                    <a:pt x="1346614" y="77223"/>
                  </a:cubicBezTo>
                  <a:lnTo>
                    <a:pt x="1346614" y="1691811"/>
                  </a:lnTo>
                  <a:cubicBezTo>
                    <a:pt x="1346614" y="1734461"/>
                    <a:pt x="1312040" y="1769035"/>
                    <a:pt x="1269391" y="1769035"/>
                  </a:cubicBezTo>
                  <a:lnTo>
                    <a:pt x="77223" y="1769035"/>
                  </a:lnTo>
                  <a:cubicBezTo>
                    <a:pt x="34574" y="1769035"/>
                    <a:pt x="0" y="1734461"/>
                    <a:pt x="0" y="1691811"/>
                  </a:cubicBezTo>
                  <a:lnTo>
                    <a:pt x="0" y="77223"/>
                  </a:lnTo>
                  <a:cubicBezTo>
                    <a:pt x="0" y="34574"/>
                    <a:pt x="34574" y="0"/>
                    <a:pt x="77223" y="0"/>
                  </a:cubicBezTo>
                  <a:close/>
                </a:path>
              </a:pathLst>
            </a:custGeom>
            <a:solidFill>
              <a:srgbClr val="FFFF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737390" y="4196605"/>
            <a:ext cx="1171899" cy="946895"/>
          </a:xfrm>
          <a:prstGeom prst="rect">
            <a:avLst/>
          </a:prstGeom>
        </p:spPr>
      </p:pic>
      <p:sp>
        <p:nvSpPr>
          <p:cNvPr id="13" name="TextBox 13"/>
          <p:cNvSpPr txBox="1"/>
          <p:nvPr/>
        </p:nvSpPr>
        <p:spPr>
          <a:xfrm>
            <a:off x="10950958" y="-85365"/>
            <a:ext cx="6209508" cy="1436291"/>
          </a:xfrm>
          <a:prstGeom prst="rect">
            <a:avLst/>
          </a:prstGeom>
        </p:spPr>
        <p:txBody>
          <a:bodyPr lIns="0" tIns="0" rIns="0" bIns="0" rtlCol="0" anchor="t">
            <a:spAutoFit/>
          </a:bodyPr>
          <a:lstStyle/>
          <a:p>
            <a:pPr algn="ctr">
              <a:lnSpc>
                <a:spcPts val="11176"/>
              </a:lnSpc>
            </a:pPr>
            <a:r>
              <a:rPr lang="en-US" sz="7983" dirty="0">
                <a:solidFill>
                  <a:srgbClr val="F4DC4A"/>
                </a:solidFill>
                <a:latin typeface="Holiday"/>
              </a:rPr>
              <a:t>Common Violation</a:t>
            </a:r>
          </a:p>
        </p:txBody>
      </p:sp>
      <p:pic>
        <p:nvPicPr>
          <p:cNvPr id="14" name="Picture 14"/>
          <p:cNvPicPr>
            <a:picLocks noChangeAspect="1"/>
          </p:cNvPicPr>
          <p:nvPr/>
        </p:nvPicPr>
        <p:blipFill>
          <a:blip r:embed="rId16"/>
          <a:srcRect r="62921" b="2235"/>
          <a:stretch>
            <a:fillRect/>
          </a:stretch>
        </p:blipFill>
        <p:spPr>
          <a:xfrm>
            <a:off x="16559174" y="134044"/>
            <a:ext cx="1652751" cy="1488904"/>
          </a:xfrm>
          <a:prstGeom prst="rect">
            <a:avLst/>
          </a:prstGeom>
        </p:spPr>
      </p:pic>
      <p:pic>
        <p:nvPicPr>
          <p:cNvPr id="15" name="Picture 15"/>
          <p:cNvPicPr>
            <a:picLocks noChangeAspect="1"/>
          </p:cNvPicPr>
          <p:nvPr/>
        </p:nvPicPr>
        <p:blipFill>
          <a:blip r:embed="rId17"/>
          <a:srcRect/>
          <a:stretch>
            <a:fillRect/>
          </a:stretch>
        </p:blipFill>
        <p:spPr>
          <a:xfrm>
            <a:off x="687663" y="1929093"/>
            <a:ext cx="8765433" cy="5481918"/>
          </a:xfrm>
          <a:prstGeom prst="rect">
            <a:avLst/>
          </a:prstGeom>
        </p:spPr>
      </p:pic>
      <p:sp>
        <p:nvSpPr>
          <p:cNvPr id="16" name="TextBox 16"/>
          <p:cNvSpPr txBox="1"/>
          <p:nvPr/>
        </p:nvSpPr>
        <p:spPr>
          <a:xfrm>
            <a:off x="11698997" y="1613814"/>
            <a:ext cx="4713431" cy="6751845"/>
          </a:xfrm>
          <a:prstGeom prst="rect">
            <a:avLst/>
          </a:prstGeom>
        </p:spPr>
        <p:txBody>
          <a:bodyPr lIns="0" tIns="0" rIns="0" bIns="0" rtlCol="0" anchor="t">
            <a:spAutoFit/>
          </a:bodyPr>
          <a:lstStyle/>
          <a:p>
            <a:pPr algn="ctr">
              <a:lnSpc>
                <a:spcPts val="5594"/>
              </a:lnSpc>
            </a:pPr>
            <a:r>
              <a:rPr lang="en-US" sz="3197">
                <a:solidFill>
                  <a:srgbClr val="000000"/>
                </a:solidFill>
                <a:latin typeface="Nunito Sans Regular"/>
              </a:rPr>
              <a:t>Any other form of arrangement, assistance, discount, or benefit that is not generally available to other students in the school or their families or that is based in any way on athletic ability.</a:t>
            </a:r>
          </a:p>
          <a:p>
            <a:pPr algn="ctr">
              <a:lnSpc>
                <a:spcPts val="5069"/>
              </a:lnSpc>
            </a:pPr>
            <a:endParaRPr lang="en-US" sz="3197">
              <a:solidFill>
                <a:srgbClr val="000000"/>
              </a:solidFill>
              <a:latin typeface="Nunito Sans Regular"/>
            </a:endParaRPr>
          </a:p>
          <a:p>
            <a:pPr algn="ctr">
              <a:lnSpc>
                <a:spcPts val="4019"/>
              </a:lnSpc>
            </a:pPr>
            <a:endParaRPr lang="en-US" sz="3197">
              <a:solidFill>
                <a:srgbClr val="000000"/>
              </a:solidFill>
              <a:latin typeface="Nunito Sans Regul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459" y="-695774"/>
            <a:ext cx="7673551" cy="7491304"/>
          </a:xfrm>
          <a:prstGeom prst="rect">
            <a:avLst/>
          </a:prstGeom>
        </p:spPr>
      </p:pic>
      <p:sp>
        <p:nvSpPr>
          <p:cNvPr id="3" name="TextBox 3"/>
          <p:cNvSpPr txBox="1"/>
          <p:nvPr/>
        </p:nvSpPr>
        <p:spPr>
          <a:xfrm>
            <a:off x="6596393" y="3633469"/>
            <a:ext cx="10923664" cy="1510031"/>
          </a:xfrm>
          <a:prstGeom prst="rect">
            <a:avLst/>
          </a:prstGeom>
        </p:spPr>
        <p:txBody>
          <a:bodyPr lIns="0" tIns="0" rIns="0" bIns="0" rtlCol="0" anchor="t">
            <a:spAutoFit/>
          </a:bodyPr>
          <a:lstStyle/>
          <a:p>
            <a:pPr>
              <a:lnSpc>
                <a:spcPts val="12319"/>
              </a:lnSpc>
            </a:pPr>
            <a:r>
              <a:rPr lang="en-US" sz="8799">
                <a:solidFill>
                  <a:srgbClr val="FDED7B"/>
                </a:solidFill>
                <a:latin typeface="Nunito Sans Black"/>
              </a:rPr>
              <a:t>Due Process</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645" y="846370"/>
            <a:ext cx="4274042" cy="4197466"/>
          </a:xfrm>
          <a:prstGeom prst="rect">
            <a:avLst/>
          </a:prstGeom>
        </p:spPr>
      </p:pic>
      <p:sp>
        <p:nvSpPr>
          <p:cNvPr id="5" name="TextBox 5"/>
          <p:cNvSpPr txBox="1"/>
          <p:nvPr/>
        </p:nvSpPr>
        <p:spPr>
          <a:xfrm>
            <a:off x="2483382" y="1925848"/>
            <a:ext cx="2421747" cy="1867434"/>
          </a:xfrm>
          <a:prstGeom prst="rect">
            <a:avLst/>
          </a:prstGeom>
        </p:spPr>
        <p:txBody>
          <a:bodyPr lIns="0" tIns="0" rIns="0" bIns="0" rtlCol="0" anchor="t">
            <a:spAutoFit/>
          </a:bodyPr>
          <a:lstStyle/>
          <a:p>
            <a:pPr marL="0" lvl="0" indent="0" algn="ctr">
              <a:lnSpc>
                <a:spcPts val="15104"/>
              </a:lnSpc>
              <a:spcBef>
                <a:spcPct val="0"/>
              </a:spcBef>
            </a:pPr>
            <a:r>
              <a:rPr lang="en-US" sz="10789" dirty="0">
                <a:solidFill>
                  <a:srgbClr val="FFFFFF"/>
                </a:solidFill>
                <a:latin typeface="Nunito Sans Black"/>
              </a:rPr>
              <a:t>08</a:t>
            </a:r>
          </a:p>
        </p:txBody>
      </p:sp>
      <p:pic>
        <p:nvPicPr>
          <p:cNvPr id="6" name="Picture 6"/>
          <p:cNvPicPr>
            <a:picLocks noChangeAspect="1"/>
          </p:cNvPicPr>
          <p:nvPr/>
        </p:nvPicPr>
        <p:blipFill>
          <a:blip r:embed="rId6">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b="55451"/>
          <a:stretch>
            <a:fillRect/>
          </a:stretch>
        </p:blipFill>
        <p:spPr>
          <a:xfrm>
            <a:off x="-884794" y="8634311"/>
            <a:ext cx="20057588" cy="23790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8366409" y="8501665"/>
            <a:ext cx="1555183" cy="207012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56149" y="7372862"/>
            <a:ext cx="2054467" cy="291413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732"/>
          <a:stretch>
            <a:fillRect/>
          </a:stretch>
        </p:blipFill>
        <p:spPr>
          <a:xfrm flipH="1">
            <a:off x="1837885" y="5642810"/>
            <a:ext cx="4560672" cy="464419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67864" y="8634311"/>
            <a:ext cx="1804834" cy="1804834"/>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4388"/>
          <a:stretch>
            <a:fillRect/>
          </a:stretch>
        </p:blipFill>
        <p:spPr>
          <a:xfrm>
            <a:off x="-884794" y="9258300"/>
            <a:ext cx="20057588" cy="1367757"/>
          </a:xfrm>
          <a:prstGeom prst="rect">
            <a:avLst/>
          </a:prstGeom>
        </p:spPr>
      </p:pic>
      <p:pic>
        <p:nvPicPr>
          <p:cNvPr id="12" name="Picture 12"/>
          <p:cNvPicPr>
            <a:picLocks noChangeAspect="1"/>
          </p:cNvPicPr>
          <p:nvPr/>
        </p:nvPicPr>
        <p:blipFill>
          <a:blip r:embed="rId18"/>
          <a:srcRect r="62921" b="2235"/>
          <a:stretch>
            <a:fillRect/>
          </a:stretch>
        </p:blipFill>
        <p:spPr>
          <a:xfrm>
            <a:off x="16559174" y="134044"/>
            <a:ext cx="1652751" cy="14889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459" y="-695774"/>
            <a:ext cx="7673551" cy="7491304"/>
          </a:xfrm>
          <a:prstGeom prst="rect">
            <a:avLst/>
          </a:prstGeom>
        </p:spPr>
      </p:pic>
      <p:sp>
        <p:nvSpPr>
          <p:cNvPr id="3" name="TextBox 3"/>
          <p:cNvSpPr txBox="1"/>
          <p:nvPr/>
        </p:nvSpPr>
        <p:spPr>
          <a:xfrm>
            <a:off x="6596393" y="4900961"/>
            <a:ext cx="11331280" cy="1310006"/>
          </a:xfrm>
          <a:prstGeom prst="rect">
            <a:avLst/>
          </a:prstGeom>
        </p:spPr>
        <p:txBody>
          <a:bodyPr lIns="0" tIns="0" rIns="0" bIns="0" rtlCol="0" anchor="t">
            <a:spAutoFit/>
          </a:bodyPr>
          <a:lstStyle/>
          <a:p>
            <a:pPr marL="0" lvl="0" indent="0">
              <a:lnSpc>
                <a:spcPts val="10744"/>
              </a:lnSpc>
              <a:spcBef>
                <a:spcPct val="0"/>
              </a:spcBef>
            </a:pPr>
            <a:r>
              <a:rPr lang="en-US" sz="7674" spc="330">
                <a:solidFill>
                  <a:srgbClr val="FFFFFF"/>
                </a:solidFill>
                <a:latin typeface="Nunito Sans Black"/>
              </a:rPr>
              <a:t>BYLAWS &amp; POLICIES</a:t>
            </a:r>
          </a:p>
        </p:txBody>
      </p:sp>
      <p:sp>
        <p:nvSpPr>
          <p:cNvPr id="4" name="TextBox 4"/>
          <p:cNvSpPr txBox="1"/>
          <p:nvPr/>
        </p:nvSpPr>
        <p:spPr>
          <a:xfrm>
            <a:off x="6596393" y="3633469"/>
            <a:ext cx="10923664" cy="1510031"/>
          </a:xfrm>
          <a:prstGeom prst="rect">
            <a:avLst/>
          </a:prstGeom>
        </p:spPr>
        <p:txBody>
          <a:bodyPr lIns="0" tIns="0" rIns="0" bIns="0" rtlCol="0" anchor="t">
            <a:spAutoFit/>
          </a:bodyPr>
          <a:lstStyle/>
          <a:p>
            <a:pPr>
              <a:lnSpc>
                <a:spcPts val="12319"/>
              </a:lnSpc>
            </a:pPr>
            <a:r>
              <a:rPr lang="en-US" sz="8799">
                <a:solidFill>
                  <a:srgbClr val="FDED7B"/>
                </a:solidFill>
                <a:latin typeface="Nunito Sans Black"/>
              </a:rPr>
              <a:t>Changes to</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645" y="846370"/>
            <a:ext cx="4274042" cy="4197466"/>
          </a:xfrm>
          <a:prstGeom prst="rect">
            <a:avLst/>
          </a:prstGeom>
        </p:spPr>
      </p:pic>
      <p:sp>
        <p:nvSpPr>
          <p:cNvPr id="6" name="TextBox 6"/>
          <p:cNvSpPr txBox="1"/>
          <p:nvPr/>
        </p:nvSpPr>
        <p:spPr>
          <a:xfrm>
            <a:off x="2483382" y="1925848"/>
            <a:ext cx="2421747" cy="1840508"/>
          </a:xfrm>
          <a:prstGeom prst="rect">
            <a:avLst/>
          </a:prstGeom>
        </p:spPr>
        <p:txBody>
          <a:bodyPr lIns="0" tIns="0" rIns="0" bIns="0" rtlCol="0" anchor="t">
            <a:spAutoFit/>
          </a:bodyPr>
          <a:lstStyle/>
          <a:p>
            <a:pPr marL="0" lvl="0" indent="0" algn="ctr">
              <a:lnSpc>
                <a:spcPts val="15104"/>
              </a:lnSpc>
              <a:spcBef>
                <a:spcPct val="0"/>
              </a:spcBef>
            </a:pPr>
            <a:r>
              <a:rPr lang="en-US" sz="10789">
                <a:solidFill>
                  <a:srgbClr val="FFFFFF"/>
                </a:solidFill>
                <a:latin typeface="Nunito Sans Black"/>
              </a:rPr>
              <a:t>01</a:t>
            </a:r>
          </a:p>
        </p:txBody>
      </p:sp>
      <p:pic>
        <p:nvPicPr>
          <p:cNvPr id="7" name="Picture 7"/>
          <p:cNvPicPr>
            <a:picLocks noChangeAspect="1"/>
          </p:cNvPicPr>
          <p:nvPr/>
        </p:nvPicPr>
        <p:blipFill>
          <a:blip r:embed="rId6">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b="55451"/>
          <a:stretch>
            <a:fillRect/>
          </a:stretch>
        </p:blipFill>
        <p:spPr>
          <a:xfrm>
            <a:off x="-884794" y="8634311"/>
            <a:ext cx="20057588" cy="23790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8366409" y="8501665"/>
            <a:ext cx="1555183" cy="207012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56149" y="7372862"/>
            <a:ext cx="2054467" cy="291413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732"/>
          <a:stretch>
            <a:fillRect/>
          </a:stretch>
        </p:blipFill>
        <p:spPr>
          <a:xfrm flipH="1">
            <a:off x="1837885" y="5642810"/>
            <a:ext cx="4560672" cy="464419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67864" y="8634311"/>
            <a:ext cx="1804834" cy="1804834"/>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4388"/>
          <a:stretch>
            <a:fillRect/>
          </a:stretch>
        </p:blipFill>
        <p:spPr>
          <a:xfrm>
            <a:off x="-884794" y="9258300"/>
            <a:ext cx="20057588" cy="1367757"/>
          </a:xfrm>
          <a:prstGeom prst="rect">
            <a:avLst/>
          </a:prstGeom>
        </p:spPr>
      </p:pic>
      <p:pic>
        <p:nvPicPr>
          <p:cNvPr id="13" name="Picture 13"/>
          <p:cNvPicPr>
            <a:picLocks noChangeAspect="1"/>
          </p:cNvPicPr>
          <p:nvPr/>
        </p:nvPicPr>
        <p:blipFill>
          <a:blip r:embed="rId18"/>
          <a:srcRect r="62921" b="2235"/>
          <a:stretch>
            <a:fillRect/>
          </a:stretch>
        </p:blipFill>
        <p:spPr>
          <a:xfrm>
            <a:off x="16559174" y="134044"/>
            <a:ext cx="1652751" cy="14889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7269" y="-467576"/>
            <a:ext cx="6148320" cy="620781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38032">
            <a:off x="16408411" y="3398282"/>
            <a:ext cx="3193140" cy="495060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8"/>
          <a:stretch>
            <a:fillRect/>
          </a:stretch>
        </p:blipFill>
        <p:spPr>
          <a:xfrm>
            <a:off x="14329181" y="6740396"/>
            <a:ext cx="3102609" cy="354660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77060">
            <a:off x="14995259" y="1217597"/>
            <a:ext cx="2938568" cy="767701"/>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12650" y="7319232"/>
            <a:ext cx="2080150" cy="3157723"/>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46335" y="663102"/>
            <a:ext cx="9395330" cy="8960796"/>
          </a:xfrm>
          <a:prstGeom prst="rect">
            <a:avLst/>
          </a:prstGeom>
        </p:spPr>
      </p:pic>
      <p:sp>
        <p:nvSpPr>
          <p:cNvPr id="8" name="TextBox 8"/>
          <p:cNvSpPr txBox="1"/>
          <p:nvPr/>
        </p:nvSpPr>
        <p:spPr>
          <a:xfrm rot="-5400000">
            <a:off x="-2107861" y="4063057"/>
            <a:ext cx="9180186" cy="1210300"/>
          </a:xfrm>
          <a:prstGeom prst="rect">
            <a:avLst/>
          </a:prstGeom>
        </p:spPr>
        <p:txBody>
          <a:bodyPr lIns="0" tIns="0" rIns="0" bIns="0" rtlCol="0" anchor="t">
            <a:spAutoFit/>
          </a:bodyPr>
          <a:lstStyle/>
          <a:p>
            <a:pPr marL="0" lvl="0" indent="0">
              <a:lnSpc>
                <a:spcPts val="9940"/>
              </a:lnSpc>
              <a:spcBef>
                <a:spcPct val="0"/>
              </a:spcBef>
            </a:pPr>
            <a:r>
              <a:rPr lang="en-US" sz="7100">
                <a:solidFill>
                  <a:srgbClr val="FFFFFF"/>
                </a:solidFill>
                <a:latin typeface="Nunito Sans Black"/>
              </a:rPr>
              <a:t>DOCUMENTATION</a:t>
            </a:r>
          </a:p>
        </p:txBody>
      </p:sp>
      <p:sp>
        <p:nvSpPr>
          <p:cNvPr id="9" name="TextBox 9"/>
          <p:cNvSpPr txBox="1"/>
          <p:nvPr/>
        </p:nvSpPr>
        <p:spPr>
          <a:xfrm rot="-5400000">
            <a:off x="-2141264" y="4520070"/>
            <a:ext cx="7162786" cy="2313674"/>
          </a:xfrm>
          <a:prstGeom prst="rect">
            <a:avLst/>
          </a:prstGeom>
        </p:spPr>
        <p:txBody>
          <a:bodyPr lIns="0" tIns="0" rIns="0" bIns="0" rtlCol="0" anchor="t">
            <a:spAutoFit/>
          </a:bodyPr>
          <a:lstStyle/>
          <a:p>
            <a:pPr>
              <a:lnSpc>
                <a:spcPts val="18949"/>
              </a:lnSpc>
            </a:pPr>
            <a:r>
              <a:rPr lang="en-US" sz="13535">
                <a:solidFill>
                  <a:srgbClr val="FDED7B"/>
                </a:solidFill>
                <a:latin typeface="Holiday"/>
              </a:rPr>
              <a:t>Mandatory</a:t>
            </a:r>
          </a:p>
        </p:txBody>
      </p:sp>
      <p:sp>
        <p:nvSpPr>
          <p:cNvPr id="10" name="TextBox 10"/>
          <p:cNvSpPr txBox="1"/>
          <p:nvPr/>
        </p:nvSpPr>
        <p:spPr>
          <a:xfrm>
            <a:off x="7718346" y="4962693"/>
            <a:ext cx="2851308" cy="910892"/>
          </a:xfrm>
          <a:prstGeom prst="rect">
            <a:avLst/>
          </a:prstGeom>
        </p:spPr>
        <p:txBody>
          <a:bodyPr lIns="0" tIns="0" rIns="0" bIns="0" rtlCol="0" anchor="t">
            <a:spAutoFit/>
          </a:bodyPr>
          <a:lstStyle/>
          <a:p>
            <a:pPr algn="ctr">
              <a:lnSpc>
                <a:spcPts val="7543"/>
              </a:lnSpc>
            </a:pPr>
            <a:r>
              <a:rPr lang="en-US" sz="5388">
                <a:solidFill>
                  <a:srgbClr val="FDED7B"/>
                </a:solidFill>
                <a:latin typeface="Nunito Sans Bold"/>
              </a:rPr>
              <a:t>EL 11</a:t>
            </a:r>
          </a:p>
        </p:txBody>
      </p:sp>
      <p:sp>
        <p:nvSpPr>
          <p:cNvPr id="11" name="TextBox 11"/>
          <p:cNvSpPr txBox="1"/>
          <p:nvPr/>
        </p:nvSpPr>
        <p:spPr>
          <a:xfrm>
            <a:off x="3022160" y="1156327"/>
            <a:ext cx="12243680" cy="1439921"/>
          </a:xfrm>
          <a:prstGeom prst="rect">
            <a:avLst/>
          </a:prstGeom>
        </p:spPr>
        <p:txBody>
          <a:bodyPr lIns="0" tIns="0" rIns="0" bIns="0" rtlCol="0" anchor="t">
            <a:spAutoFit/>
          </a:bodyPr>
          <a:lstStyle/>
          <a:p>
            <a:pPr algn="ctr">
              <a:lnSpc>
                <a:spcPts val="3831"/>
              </a:lnSpc>
              <a:spcBef>
                <a:spcPct val="0"/>
              </a:spcBef>
            </a:pPr>
            <a:r>
              <a:rPr lang="en-US" sz="2736">
                <a:solidFill>
                  <a:srgbClr val="000000"/>
                </a:solidFill>
                <a:latin typeface="Nunito Sans Bold"/>
              </a:rPr>
              <a:t>Letter </a:t>
            </a:r>
          </a:p>
          <a:p>
            <a:pPr algn="ctr">
              <a:lnSpc>
                <a:spcPts val="3831"/>
              </a:lnSpc>
              <a:spcBef>
                <a:spcPct val="0"/>
              </a:spcBef>
            </a:pPr>
            <a:r>
              <a:rPr lang="en-US" sz="2736">
                <a:solidFill>
                  <a:srgbClr val="000000"/>
                </a:solidFill>
                <a:latin typeface="Nunito Sans Bold"/>
              </a:rPr>
              <a:t>from </a:t>
            </a:r>
          </a:p>
          <a:p>
            <a:pPr algn="ctr">
              <a:lnSpc>
                <a:spcPts val="3831"/>
              </a:lnSpc>
              <a:spcBef>
                <a:spcPct val="0"/>
              </a:spcBef>
            </a:pPr>
            <a:r>
              <a:rPr lang="en-US" sz="2736">
                <a:solidFill>
                  <a:srgbClr val="000000"/>
                </a:solidFill>
                <a:latin typeface="Nunito Sans Bold"/>
              </a:rPr>
              <a:t>Principal</a:t>
            </a:r>
          </a:p>
        </p:txBody>
      </p:sp>
      <p:sp>
        <p:nvSpPr>
          <p:cNvPr id="12" name="TextBox 12"/>
          <p:cNvSpPr txBox="1"/>
          <p:nvPr/>
        </p:nvSpPr>
        <p:spPr>
          <a:xfrm>
            <a:off x="8396303" y="3726926"/>
            <a:ext cx="8068240" cy="1291572"/>
          </a:xfrm>
          <a:prstGeom prst="rect">
            <a:avLst/>
          </a:prstGeom>
        </p:spPr>
        <p:txBody>
          <a:bodyPr lIns="0" tIns="0" rIns="0" bIns="0" rtlCol="0" anchor="t">
            <a:spAutoFit/>
          </a:bodyPr>
          <a:lstStyle/>
          <a:p>
            <a:pPr algn="ctr">
              <a:lnSpc>
                <a:spcPts val="3366"/>
              </a:lnSpc>
              <a:spcBef>
                <a:spcPct val="0"/>
              </a:spcBef>
            </a:pPr>
            <a:r>
              <a:rPr lang="en-US" sz="2404" dirty="0">
                <a:solidFill>
                  <a:srgbClr val="000000"/>
                </a:solidFill>
                <a:latin typeface="Nunito Sans Bold"/>
              </a:rPr>
              <a:t>Letter from </a:t>
            </a:r>
          </a:p>
          <a:p>
            <a:pPr algn="ctr">
              <a:lnSpc>
                <a:spcPts val="3366"/>
              </a:lnSpc>
              <a:spcBef>
                <a:spcPct val="0"/>
              </a:spcBef>
            </a:pPr>
            <a:r>
              <a:rPr lang="en-US" sz="2404" dirty="0">
                <a:solidFill>
                  <a:srgbClr val="000000"/>
                </a:solidFill>
                <a:latin typeface="Nunito Sans Bold"/>
              </a:rPr>
              <a:t>Parent/</a:t>
            </a:r>
          </a:p>
          <a:p>
            <a:pPr algn="ctr">
              <a:lnSpc>
                <a:spcPts val="3366"/>
              </a:lnSpc>
              <a:spcBef>
                <a:spcPct val="0"/>
              </a:spcBef>
            </a:pPr>
            <a:r>
              <a:rPr lang="en-US" sz="2404" dirty="0">
                <a:solidFill>
                  <a:srgbClr val="000000"/>
                </a:solidFill>
                <a:latin typeface="Nunito Sans Bold"/>
              </a:rPr>
              <a:t>Guardian</a:t>
            </a:r>
          </a:p>
        </p:txBody>
      </p:sp>
      <p:sp>
        <p:nvSpPr>
          <p:cNvPr id="13" name="TextBox 13"/>
          <p:cNvSpPr txBox="1"/>
          <p:nvPr/>
        </p:nvSpPr>
        <p:spPr>
          <a:xfrm>
            <a:off x="7337078" y="7510338"/>
            <a:ext cx="7800321" cy="1253228"/>
          </a:xfrm>
          <a:prstGeom prst="rect">
            <a:avLst/>
          </a:prstGeom>
        </p:spPr>
        <p:txBody>
          <a:bodyPr lIns="0" tIns="0" rIns="0" bIns="0" rtlCol="0" anchor="t">
            <a:spAutoFit/>
          </a:bodyPr>
          <a:lstStyle/>
          <a:p>
            <a:pPr algn="ctr">
              <a:lnSpc>
                <a:spcPts val="3254"/>
              </a:lnSpc>
              <a:spcBef>
                <a:spcPct val="0"/>
              </a:spcBef>
            </a:pPr>
            <a:r>
              <a:rPr lang="en-US" sz="2324" dirty="0">
                <a:solidFill>
                  <a:srgbClr val="000000"/>
                </a:solidFill>
                <a:latin typeface="Nunito Sans Bold"/>
              </a:rPr>
              <a:t>Official </a:t>
            </a:r>
          </a:p>
          <a:p>
            <a:pPr algn="ctr">
              <a:lnSpc>
                <a:spcPts val="3254"/>
              </a:lnSpc>
              <a:spcBef>
                <a:spcPct val="0"/>
              </a:spcBef>
            </a:pPr>
            <a:r>
              <a:rPr lang="en-US" sz="2324" dirty="0">
                <a:solidFill>
                  <a:srgbClr val="000000"/>
                </a:solidFill>
                <a:latin typeface="Nunito Sans Bold"/>
              </a:rPr>
              <a:t>Transcript </a:t>
            </a:r>
          </a:p>
          <a:p>
            <a:pPr algn="ctr">
              <a:lnSpc>
                <a:spcPts val="3254"/>
              </a:lnSpc>
              <a:spcBef>
                <a:spcPct val="0"/>
              </a:spcBef>
            </a:pPr>
            <a:r>
              <a:rPr lang="en-US" sz="2324" dirty="0">
                <a:solidFill>
                  <a:srgbClr val="000000"/>
                </a:solidFill>
                <a:latin typeface="Nunito Sans Bold"/>
              </a:rPr>
              <a:t>(8th – current)</a:t>
            </a:r>
          </a:p>
        </p:txBody>
      </p:sp>
      <p:sp>
        <p:nvSpPr>
          <p:cNvPr id="14" name="TextBox 14"/>
          <p:cNvSpPr txBox="1"/>
          <p:nvPr/>
        </p:nvSpPr>
        <p:spPr>
          <a:xfrm>
            <a:off x="6248400" y="7786936"/>
            <a:ext cx="1744338" cy="976630"/>
          </a:xfrm>
          <a:prstGeom prst="rect">
            <a:avLst/>
          </a:prstGeom>
        </p:spPr>
        <p:txBody>
          <a:bodyPr wrap="square" lIns="0" tIns="0" rIns="0" bIns="0" rtlCol="0" anchor="t">
            <a:spAutoFit/>
          </a:bodyPr>
          <a:lstStyle/>
          <a:p>
            <a:pPr algn="ctr">
              <a:lnSpc>
                <a:spcPts val="3919"/>
              </a:lnSpc>
              <a:spcBef>
                <a:spcPct val="0"/>
              </a:spcBef>
            </a:pPr>
            <a:r>
              <a:rPr lang="en-US" sz="2799" dirty="0">
                <a:solidFill>
                  <a:srgbClr val="000000"/>
                </a:solidFill>
                <a:latin typeface="Nunito Sans Bold"/>
              </a:rPr>
              <a:t>Discipline</a:t>
            </a:r>
          </a:p>
          <a:p>
            <a:pPr algn="ctr">
              <a:lnSpc>
                <a:spcPts val="3919"/>
              </a:lnSpc>
              <a:spcBef>
                <a:spcPct val="0"/>
              </a:spcBef>
            </a:pPr>
            <a:r>
              <a:rPr lang="en-US" sz="2799" dirty="0">
                <a:solidFill>
                  <a:srgbClr val="000000"/>
                </a:solidFill>
                <a:latin typeface="Nunito Sans Bold"/>
              </a:rPr>
              <a:t>Record</a:t>
            </a:r>
          </a:p>
        </p:txBody>
      </p:sp>
      <p:sp>
        <p:nvSpPr>
          <p:cNvPr id="15" name="TextBox 15"/>
          <p:cNvSpPr txBox="1"/>
          <p:nvPr/>
        </p:nvSpPr>
        <p:spPr>
          <a:xfrm>
            <a:off x="2548907" y="3878633"/>
            <a:ext cx="6642121" cy="697660"/>
          </a:xfrm>
          <a:prstGeom prst="rect">
            <a:avLst/>
          </a:prstGeom>
        </p:spPr>
        <p:txBody>
          <a:bodyPr lIns="0" tIns="0" rIns="0" bIns="0" rtlCol="0" anchor="t">
            <a:spAutoFit/>
          </a:bodyPr>
          <a:lstStyle/>
          <a:p>
            <a:pPr algn="ctr">
              <a:lnSpc>
                <a:spcPts val="2771"/>
              </a:lnSpc>
              <a:spcBef>
                <a:spcPct val="0"/>
              </a:spcBef>
            </a:pPr>
            <a:r>
              <a:rPr lang="en-US" sz="1979" dirty="0">
                <a:solidFill>
                  <a:srgbClr val="000000"/>
                </a:solidFill>
                <a:latin typeface="Nunito Sans Bold"/>
              </a:rPr>
              <a:t>Other Documents </a:t>
            </a:r>
          </a:p>
          <a:p>
            <a:pPr algn="ctr">
              <a:lnSpc>
                <a:spcPts val="2771"/>
              </a:lnSpc>
              <a:spcBef>
                <a:spcPct val="0"/>
              </a:spcBef>
            </a:pPr>
            <a:r>
              <a:rPr lang="en-US" sz="1979" dirty="0">
                <a:solidFill>
                  <a:srgbClr val="000000"/>
                </a:solidFill>
                <a:latin typeface="Nunito Sans Bold"/>
              </a:rPr>
              <a:t>(to support the case)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7269" y="-467576"/>
            <a:ext cx="6148320" cy="6207811"/>
          </a:xfrm>
          <a:prstGeom prst="rect">
            <a:avLst/>
          </a:prstGeom>
        </p:spPr>
      </p:pic>
      <p:grpSp>
        <p:nvGrpSpPr>
          <p:cNvPr id="3" name="Group 3"/>
          <p:cNvGrpSpPr/>
          <p:nvPr/>
        </p:nvGrpSpPr>
        <p:grpSpPr>
          <a:xfrm>
            <a:off x="4120624" y="1242011"/>
            <a:ext cx="10046752" cy="2831842"/>
            <a:chOff x="0" y="0"/>
            <a:chExt cx="3911645" cy="1102561"/>
          </a:xfrm>
        </p:grpSpPr>
        <p:sp>
          <p:nvSpPr>
            <p:cNvPr id="4" name="Freeform 4"/>
            <p:cNvSpPr/>
            <p:nvPr/>
          </p:nvSpPr>
          <p:spPr>
            <a:xfrm>
              <a:off x="0" y="0"/>
              <a:ext cx="3911645" cy="1102562"/>
            </a:xfrm>
            <a:custGeom>
              <a:avLst/>
              <a:gdLst/>
              <a:ahLst/>
              <a:cxnLst/>
              <a:rect l="l" t="t" r="r" b="b"/>
              <a:pathLst>
                <a:path w="3911645" h="1102562">
                  <a:moveTo>
                    <a:pt x="3787185" y="1102561"/>
                  </a:moveTo>
                  <a:lnTo>
                    <a:pt x="124460" y="1102561"/>
                  </a:lnTo>
                  <a:cubicBezTo>
                    <a:pt x="55880" y="1102561"/>
                    <a:pt x="0" y="1046681"/>
                    <a:pt x="0" y="978101"/>
                  </a:cubicBezTo>
                  <a:lnTo>
                    <a:pt x="0" y="124460"/>
                  </a:lnTo>
                  <a:cubicBezTo>
                    <a:pt x="0" y="55880"/>
                    <a:pt x="55880" y="0"/>
                    <a:pt x="124460" y="0"/>
                  </a:cubicBezTo>
                  <a:lnTo>
                    <a:pt x="3787185" y="0"/>
                  </a:lnTo>
                  <a:cubicBezTo>
                    <a:pt x="3855765" y="0"/>
                    <a:pt x="3911645" y="55880"/>
                    <a:pt x="3911645" y="124460"/>
                  </a:cubicBezTo>
                  <a:lnTo>
                    <a:pt x="3911645" y="978102"/>
                  </a:lnTo>
                  <a:cubicBezTo>
                    <a:pt x="3911645" y="1046682"/>
                    <a:pt x="3855765" y="1102562"/>
                    <a:pt x="3787185" y="1102562"/>
                  </a:cubicBezTo>
                  <a:close/>
                </a:path>
              </a:pathLst>
            </a:custGeom>
            <a:solidFill>
              <a:srgbClr val="FFFFFF"/>
            </a:solidFill>
          </p:spPr>
        </p:sp>
      </p:grpSp>
      <p:grpSp>
        <p:nvGrpSpPr>
          <p:cNvPr id="5" name="Group 5"/>
          <p:cNvGrpSpPr/>
          <p:nvPr/>
        </p:nvGrpSpPr>
        <p:grpSpPr>
          <a:xfrm>
            <a:off x="4120624" y="4253487"/>
            <a:ext cx="10046752" cy="2831842"/>
            <a:chOff x="0" y="0"/>
            <a:chExt cx="3911645" cy="1102561"/>
          </a:xfrm>
        </p:grpSpPr>
        <p:sp>
          <p:nvSpPr>
            <p:cNvPr id="6" name="Freeform 6"/>
            <p:cNvSpPr/>
            <p:nvPr/>
          </p:nvSpPr>
          <p:spPr>
            <a:xfrm>
              <a:off x="0" y="0"/>
              <a:ext cx="3911645" cy="1102562"/>
            </a:xfrm>
            <a:custGeom>
              <a:avLst/>
              <a:gdLst/>
              <a:ahLst/>
              <a:cxnLst/>
              <a:rect l="l" t="t" r="r" b="b"/>
              <a:pathLst>
                <a:path w="3911645" h="1102562">
                  <a:moveTo>
                    <a:pt x="3787185" y="1102561"/>
                  </a:moveTo>
                  <a:lnTo>
                    <a:pt x="124460" y="1102561"/>
                  </a:lnTo>
                  <a:cubicBezTo>
                    <a:pt x="55880" y="1102561"/>
                    <a:pt x="0" y="1046681"/>
                    <a:pt x="0" y="978101"/>
                  </a:cubicBezTo>
                  <a:lnTo>
                    <a:pt x="0" y="124460"/>
                  </a:lnTo>
                  <a:cubicBezTo>
                    <a:pt x="0" y="55880"/>
                    <a:pt x="55880" y="0"/>
                    <a:pt x="124460" y="0"/>
                  </a:cubicBezTo>
                  <a:lnTo>
                    <a:pt x="3787185" y="0"/>
                  </a:lnTo>
                  <a:cubicBezTo>
                    <a:pt x="3855765" y="0"/>
                    <a:pt x="3911645" y="55880"/>
                    <a:pt x="3911645" y="124460"/>
                  </a:cubicBezTo>
                  <a:lnTo>
                    <a:pt x="3911645" y="978102"/>
                  </a:lnTo>
                  <a:cubicBezTo>
                    <a:pt x="3911645" y="1046682"/>
                    <a:pt x="3855765" y="1102562"/>
                    <a:pt x="3787185" y="1102562"/>
                  </a:cubicBezTo>
                  <a:close/>
                </a:path>
              </a:pathLst>
            </a:custGeom>
            <a:solidFill>
              <a:srgbClr val="FFFFFF"/>
            </a:solidFill>
          </p:spPr>
        </p:sp>
      </p:grpSp>
      <p:sp>
        <p:nvSpPr>
          <p:cNvPr id="7" name="TextBox 7"/>
          <p:cNvSpPr txBox="1"/>
          <p:nvPr/>
        </p:nvSpPr>
        <p:spPr>
          <a:xfrm>
            <a:off x="4662793" y="4340754"/>
            <a:ext cx="8914469" cy="3225165"/>
          </a:xfrm>
          <a:prstGeom prst="rect">
            <a:avLst/>
          </a:prstGeom>
        </p:spPr>
        <p:txBody>
          <a:bodyPr lIns="0" tIns="0" rIns="0" bIns="0" rtlCol="0" anchor="t">
            <a:spAutoFit/>
          </a:bodyPr>
          <a:lstStyle/>
          <a:p>
            <a:pPr>
              <a:lnSpc>
                <a:spcPts val="3675"/>
              </a:lnSpc>
            </a:pPr>
            <a:endParaRPr/>
          </a:p>
          <a:p>
            <a:pPr marL="453390" lvl="1" indent="-226695">
              <a:lnSpc>
                <a:spcPts val="3675"/>
              </a:lnSpc>
              <a:buFont typeface="Arial"/>
              <a:buChar char="•"/>
            </a:pPr>
            <a:r>
              <a:rPr lang="en-US" sz="2100">
                <a:solidFill>
                  <a:srgbClr val="000000"/>
                </a:solidFill>
                <a:latin typeface="Nunito Sans Regular"/>
              </a:rPr>
              <a:t>Letter from health care provider</a:t>
            </a:r>
          </a:p>
          <a:p>
            <a:pPr marL="1360170" lvl="3" indent="-340042">
              <a:lnSpc>
                <a:spcPts val="3675"/>
              </a:lnSpc>
              <a:buFont typeface="Arial"/>
              <a:buChar char="￭"/>
            </a:pPr>
            <a:r>
              <a:rPr lang="en-US" sz="2100">
                <a:solidFill>
                  <a:srgbClr val="000000"/>
                </a:solidFill>
                <a:latin typeface="Nunito Sans Regular"/>
              </a:rPr>
              <a:t>Avoid diagnosis and other specific health information</a:t>
            </a:r>
          </a:p>
          <a:p>
            <a:pPr marL="1360170" lvl="3" indent="-340042">
              <a:lnSpc>
                <a:spcPts val="3675"/>
              </a:lnSpc>
              <a:buFont typeface="Arial"/>
              <a:buChar char="￭"/>
            </a:pPr>
            <a:r>
              <a:rPr lang="en-US" sz="2100">
                <a:solidFill>
                  <a:srgbClr val="000000"/>
                </a:solidFill>
                <a:latin typeface="Nunito Sans Regular"/>
              </a:rPr>
              <a:t>Document missed school time based on health issue</a:t>
            </a:r>
          </a:p>
          <a:p>
            <a:pPr marL="1813560" lvl="4" indent="-362712">
              <a:lnSpc>
                <a:spcPts val="3675"/>
              </a:lnSpc>
              <a:buFont typeface="Arial"/>
              <a:buChar char="•"/>
            </a:pPr>
            <a:r>
              <a:rPr lang="en-US" sz="2100">
                <a:solidFill>
                  <a:srgbClr val="000000"/>
                </a:solidFill>
                <a:latin typeface="Nunito Sans Regular"/>
              </a:rPr>
              <a:t>Example: John’s health required him to miss school for 3 months</a:t>
            </a:r>
          </a:p>
          <a:p>
            <a:pPr>
              <a:lnSpc>
                <a:spcPts val="3675"/>
              </a:lnSpc>
            </a:pPr>
            <a:endParaRPr lang="en-US" sz="2100">
              <a:solidFill>
                <a:srgbClr val="000000"/>
              </a:solidFill>
              <a:latin typeface="Nunito Sans Regular"/>
            </a:endParaRPr>
          </a:p>
        </p:txBody>
      </p:sp>
      <p:grpSp>
        <p:nvGrpSpPr>
          <p:cNvPr id="8" name="Group 8"/>
          <p:cNvGrpSpPr/>
          <p:nvPr/>
        </p:nvGrpSpPr>
        <p:grpSpPr>
          <a:xfrm>
            <a:off x="4120624" y="7264964"/>
            <a:ext cx="10046752" cy="2242253"/>
            <a:chOff x="0" y="0"/>
            <a:chExt cx="3911645" cy="690947"/>
          </a:xfrm>
        </p:grpSpPr>
        <p:sp>
          <p:nvSpPr>
            <p:cNvPr id="9" name="Freeform 9"/>
            <p:cNvSpPr/>
            <p:nvPr/>
          </p:nvSpPr>
          <p:spPr>
            <a:xfrm>
              <a:off x="0" y="0"/>
              <a:ext cx="3911645" cy="690947"/>
            </a:xfrm>
            <a:custGeom>
              <a:avLst/>
              <a:gdLst/>
              <a:ahLst/>
              <a:cxnLst/>
              <a:rect l="l" t="t" r="r" b="b"/>
              <a:pathLst>
                <a:path w="3911645" h="690947">
                  <a:moveTo>
                    <a:pt x="3787185" y="690947"/>
                  </a:moveTo>
                  <a:lnTo>
                    <a:pt x="124460" y="690947"/>
                  </a:lnTo>
                  <a:cubicBezTo>
                    <a:pt x="55880" y="690947"/>
                    <a:pt x="0" y="635067"/>
                    <a:pt x="0" y="566487"/>
                  </a:cubicBezTo>
                  <a:lnTo>
                    <a:pt x="0" y="124460"/>
                  </a:lnTo>
                  <a:cubicBezTo>
                    <a:pt x="0" y="55880"/>
                    <a:pt x="55880" y="0"/>
                    <a:pt x="124460" y="0"/>
                  </a:cubicBezTo>
                  <a:lnTo>
                    <a:pt x="3787185" y="0"/>
                  </a:lnTo>
                  <a:cubicBezTo>
                    <a:pt x="3855765" y="0"/>
                    <a:pt x="3911645" y="55880"/>
                    <a:pt x="3911645" y="124460"/>
                  </a:cubicBezTo>
                  <a:lnTo>
                    <a:pt x="3911645" y="566487"/>
                  </a:lnTo>
                  <a:cubicBezTo>
                    <a:pt x="3911645" y="635067"/>
                    <a:pt x="3855765" y="690947"/>
                    <a:pt x="3787185" y="690947"/>
                  </a:cubicBezTo>
                  <a:close/>
                </a:path>
              </a:pathLst>
            </a:custGeom>
            <a:solidFill>
              <a:srgbClr val="FFFFFF"/>
            </a:solidFill>
          </p:spPr>
        </p:sp>
      </p:grpSp>
      <p:sp>
        <p:nvSpPr>
          <p:cNvPr id="10" name="TextBox 10"/>
          <p:cNvSpPr txBox="1"/>
          <p:nvPr/>
        </p:nvSpPr>
        <p:spPr>
          <a:xfrm>
            <a:off x="4332320" y="7285355"/>
            <a:ext cx="9132804" cy="481330"/>
          </a:xfrm>
          <a:prstGeom prst="rect">
            <a:avLst/>
          </a:prstGeom>
        </p:spPr>
        <p:txBody>
          <a:bodyPr wrap="square" lIns="0" tIns="0" rIns="0" bIns="0" rtlCol="0" anchor="t">
            <a:spAutoFit/>
          </a:bodyPr>
          <a:lstStyle/>
          <a:p>
            <a:pPr marL="0" lvl="0" indent="0">
              <a:lnSpc>
                <a:spcPts val="3919"/>
              </a:lnSpc>
              <a:spcBef>
                <a:spcPct val="0"/>
              </a:spcBef>
            </a:pPr>
            <a:r>
              <a:rPr lang="en-US" sz="2799" dirty="0">
                <a:solidFill>
                  <a:srgbClr val="F44C43"/>
                </a:solidFill>
                <a:latin typeface="Nunito Sans Bold"/>
              </a:rPr>
              <a:t>Repeating a grade level</a:t>
            </a:r>
          </a:p>
        </p:txBody>
      </p:sp>
      <p:sp>
        <p:nvSpPr>
          <p:cNvPr id="11" name="TextBox 11"/>
          <p:cNvSpPr txBox="1"/>
          <p:nvPr/>
        </p:nvSpPr>
        <p:spPr>
          <a:xfrm>
            <a:off x="4692124" y="7900035"/>
            <a:ext cx="8134465" cy="1860125"/>
          </a:xfrm>
          <a:prstGeom prst="rect">
            <a:avLst/>
          </a:prstGeom>
        </p:spPr>
        <p:txBody>
          <a:bodyPr lIns="0" tIns="0" rIns="0" bIns="0" rtlCol="0" anchor="t">
            <a:spAutoFit/>
          </a:bodyPr>
          <a:lstStyle/>
          <a:p>
            <a:pPr marL="453390" lvl="1" indent="-226695">
              <a:lnSpc>
                <a:spcPts val="3675"/>
              </a:lnSpc>
              <a:buFont typeface="Arial"/>
              <a:buChar char="•"/>
            </a:pPr>
            <a:r>
              <a:rPr lang="en-US" sz="2100" dirty="0">
                <a:solidFill>
                  <a:srgbClr val="000000"/>
                </a:solidFill>
                <a:latin typeface="Nunito Sans Regular"/>
              </a:rPr>
              <a:t>Letter from the school administration making the decision to           repeat or retain</a:t>
            </a:r>
          </a:p>
          <a:p>
            <a:pPr marL="453390" lvl="1" indent="-226695">
              <a:lnSpc>
                <a:spcPts val="3675"/>
              </a:lnSpc>
              <a:buFont typeface="Arial"/>
              <a:buChar char="•"/>
            </a:pPr>
            <a:r>
              <a:rPr lang="en-US" sz="2100" dirty="0">
                <a:solidFill>
                  <a:srgbClr val="000000"/>
                </a:solidFill>
                <a:latin typeface="Nunito Sans Regular"/>
              </a:rPr>
              <a:t>Transcripts showing retention</a:t>
            </a:r>
          </a:p>
          <a:p>
            <a:pPr>
              <a:lnSpc>
                <a:spcPts val="3675"/>
              </a:lnSpc>
            </a:pPr>
            <a:endParaRPr lang="en-US" sz="2100" dirty="0">
              <a:solidFill>
                <a:srgbClr val="000000"/>
              </a:solidFill>
              <a:latin typeface="Nunito Sans Regular"/>
            </a:endParaRPr>
          </a:p>
        </p:txBody>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88514" y="1242011"/>
            <a:ext cx="1178862" cy="1157741"/>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2" b="2"/>
          <a:stretch>
            <a:fillRect/>
          </a:stretch>
        </p:blipFill>
        <p:spPr>
          <a:xfrm>
            <a:off x="12987148" y="4253487"/>
            <a:ext cx="1180228" cy="115901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2" b="2"/>
          <a:stretch>
            <a:fillRect/>
          </a:stretch>
        </p:blipFill>
        <p:spPr>
          <a:xfrm>
            <a:off x="12988514" y="7266305"/>
            <a:ext cx="1178862" cy="1157672"/>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38032">
            <a:off x="16408411" y="3398282"/>
            <a:ext cx="3193140" cy="495060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978"/>
          <a:stretch>
            <a:fillRect/>
          </a:stretch>
        </p:blipFill>
        <p:spPr>
          <a:xfrm>
            <a:off x="14329181" y="6740396"/>
            <a:ext cx="3102609" cy="3546604"/>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77060">
            <a:off x="198432" y="610950"/>
            <a:ext cx="2938568" cy="767701"/>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12650" y="7319232"/>
            <a:ext cx="2080150" cy="3157723"/>
          </a:xfrm>
          <a:prstGeom prst="rect">
            <a:avLst/>
          </a:prstGeom>
        </p:spPr>
      </p:pic>
      <p:sp>
        <p:nvSpPr>
          <p:cNvPr id="19" name="TextBox 19"/>
          <p:cNvSpPr txBox="1"/>
          <p:nvPr/>
        </p:nvSpPr>
        <p:spPr>
          <a:xfrm rot="-5400000">
            <a:off x="-1660850" y="3314967"/>
            <a:ext cx="9180186" cy="3143250"/>
          </a:xfrm>
          <a:prstGeom prst="rect">
            <a:avLst/>
          </a:prstGeom>
        </p:spPr>
        <p:txBody>
          <a:bodyPr lIns="0" tIns="0" rIns="0" bIns="0" rtlCol="0" anchor="t">
            <a:spAutoFit/>
          </a:bodyPr>
          <a:lstStyle/>
          <a:p>
            <a:pPr>
              <a:lnSpc>
                <a:spcPts val="12599"/>
              </a:lnSpc>
            </a:pPr>
            <a:r>
              <a:rPr lang="en-US" sz="9000" dirty="0">
                <a:solidFill>
                  <a:srgbClr val="FFFFFF"/>
                </a:solidFill>
                <a:latin typeface="Nunito Sans Black"/>
              </a:rPr>
              <a:t>EXAMPLES</a:t>
            </a:r>
          </a:p>
          <a:p>
            <a:pPr marL="0" lvl="0" indent="0">
              <a:lnSpc>
                <a:spcPts val="12599"/>
              </a:lnSpc>
              <a:spcBef>
                <a:spcPct val="0"/>
              </a:spcBef>
            </a:pPr>
            <a:endParaRPr lang="en-US" sz="9000" dirty="0">
              <a:solidFill>
                <a:srgbClr val="FFFFFF"/>
              </a:solidFill>
              <a:latin typeface="Nunito Sans Black"/>
            </a:endParaRPr>
          </a:p>
        </p:txBody>
      </p:sp>
      <p:sp>
        <p:nvSpPr>
          <p:cNvPr id="20" name="TextBox 20"/>
          <p:cNvSpPr txBox="1"/>
          <p:nvPr/>
        </p:nvSpPr>
        <p:spPr>
          <a:xfrm>
            <a:off x="4332320" y="1256794"/>
            <a:ext cx="6728764" cy="481330"/>
          </a:xfrm>
          <a:prstGeom prst="rect">
            <a:avLst/>
          </a:prstGeom>
        </p:spPr>
        <p:txBody>
          <a:bodyPr wrap="square" lIns="0" tIns="0" rIns="0" bIns="0" rtlCol="0" anchor="t">
            <a:spAutoFit/>
          </a:bodyPr>
          <a:lstStyle/>
          <a:p>
            <a:pPr marL="0" lvl="0" indent="0">
              <a:lnSpc>
                <a:spcPts val="3919"/>
              </a:lnSpc>
              <a:spcBef>
                <a:spcPct val="0"/>
              </a:spcBef>
            </a:pPr>
            <a:r>
              <a:rPr lang="en-US" sz="2799" dirty="0">
                <a:solidFill>
                  <a:srgbClr val="F44C43"/>
                </a:solidFill>
                <a:latin typeface="Nunito Sans Bold"/>
              </a:rPr>
              <a:t>Letter from Principal</a:t>
            </a:r>
          </a:p>
        </p:txBody>
      </p:sp>
      <p:sp>
        <p:nvSpPr>
          <p:cNvPr id="21" name="TextBox 21"/>
          <p:cNvSpPr txBox="1"/>
          <p:nvPr/>
        </p:nvSpPr>
        <p:spPr>
          <a:xfrm>
            <a:off x="4692124" y="1876047"/>
            <a:ext cx="8914469" cy="2291715"/>
          </a:xfrm>
          <a:prstGeom prst="rect">
            <a:avLst/>
          </a:prstGeom>
        </p:spPr>
        <p:txBody>
          <a:bodyPr lIns="0" tIns="0" rIns="0" bIns="0" rtlCol="0" anchor="t">
            <a:spAutoFit/>
          </a:bodyPr>
          <a:lstStyle/>
          <a:p>
            <a:pPr marL="453390" lvl="1" indent="-226695">
              <a:lnSpc>
                <a:spcPts val="3675"/>
              </a:lnSpc>
              <a:buFont typeface="Arial"/>
              <a:buChar char="•"/>
            </a:pPr>
            <a:r>
              <a:rPr lang="en-US" sz="2100">
                <a:solidFill>
                  <a:srgbClr val="000000"/>
                </a:solidFill>
                <a:latin typeface="Nunito Sans Regular"/>
              </a:rPr>
              <a:t>State the specific request</a:t>
            </a:r>
          </a:p>
          <a:p>
            <a:pPr marL="453390" lvl="1" indent="-226695">
              <a:lnSpc>
                <a:spcPts val="3675"/>
              </a:lnSpc>
              <a:buFont typeface="Arial"/>
              <a:buChar char="•"/>
            </a:pPr>
            <a:r>
              <a:rPr lang="en-US" sz="2100">
                <a:solidFill>
                  <a:srgbClr val="000000"/>
                </a:solidFill>
                <a:latin typeface="Nunito Sans Regular"/>
              </a:rPr>
              <a:t>State the issue that is causing the ineligibility</a:t>
            </a:r>
          </a:p>
          <a:p>
            <a:pPr marL="453390" lvl="1" indent="-226695">
              <a:lnSpc>
                <a:spcPts val="3675"/>
              </a:lnSpc>
              <a:buFont typeface="Arial"/>
              <a:buChar char="•"/>
            </a:pPr>
            <a:r>
              <a:rPr lang="en-US" sz="2100">
                <a:solidFill>
                  <a:srgbClr val="000000"/>
                </a:solidFill>
                <a:latin typeface="Nunito Sans Regular"/>
              </a:rPr>
              <a:t>State the hardship</a:t>
            </a:r>
          </a:p>
          <a:p>
            <a:pPr marL="453390" lvl="1" indent="-226695">
              <a:lnSpc>
                <a:spcPts val="3675"/>
              </a:lnSpc>
              <a:buFont typeface="Arial"/>
              <a:buChar char="•"/>
            </a:pPr>
            <a:r>
              <a:rPr lang="en-US" sz="2100">
                <a:solidFill>
                  <a:srgbClr val="000000"/>
                </a:solidFill>
                <a:latin typeface="Nunito Sans Regular"/>
              </a:rPr>
              <a:t>Explain any issues with discipline, transcripts, etc</a:t>
            </a:r>
          </a:p>
          <a:p>
            <a:pPr>
              <a:lnSpc>
                <a:spcPts val="3675"/>
              </a:lnSpc>
            </a:pPr>
            <a:endParaRPr lang="en-US" sz="2100">
              <a:solidFill>
                <a:srgbClr val="000000"/>
              </a:solidFill>
              <a:latin typeface="Nunito Sans Regular"/>
            </a:endParaRPr>
          </a:p>
        </p:txBody>
      </p:sp>
      <p:sp>
        <p:nvSpPr>
          <p:cNvPr id="22" name="TextBox 22"/>
          <p:cNvSpPr txBox="1"/>
          <p:nvPr/>
        </p:nvSpPr>
        <p:spPr>
          <a:xfrm>
            <a:off x="4332320" y="4284019"/>
            <a:ext cx="6728764" cy="481330"/>
          </a:xfrm>
          <a:prstGeom prst="rect">
            <a:avLst/>
          </a:prstGeom>
        </p:spPr>
        <p:txBody>
          <a:bodyPr wrap="square" lIns="0" tIns="0" rIns="0" bIns="0" rtlCol="0" anchor="t">
            <a:spAutoFit/>
          </a:bodyPr>
          <a:lstStyle/>
          <a:p>
            <a:pPr marL="0" lvl="0" indent="0">
              <a:lnSpc>
                <a:spcPts val="3919"/>
              </a:lnSpc>
              <a:spcBef>
                <a:spcPct val="0"/>
              </a:spcBef>
            </a:pPr>
            <a:r>
              <a:rPr lang="en-US" sz="2799" dirty="0">
                <a:solidFill>
                  <a:srgbClr val="F44C43"/>
                </a:solidFill>
                <a:latin typeface="Nunito Sans Bold"/>
              </a:rPr>
              <a:t>Medical Hardship</a:t>
            </a:r>
          </a:p>
        </p:txBody>
      </p:sp>
      <p:sp>
        <p:nvSpPr>
          <p:cNvPr id="23" name="TextBox 23"/>
          <p:cNvSpPr txBox="1"/>
          <p:nvPr/>
        </p:nvSpPr>
        <p:spPr>
          <a:xfrm>
            <a:off x="13270279" y="1576849"/>
            <a:ext cx="615332" cy="438964"/>
          </a:xfrm>
          <a:prstGeom prst="rect">
            <a:avLst/>
          </a:prstGeom>
        </p:spPr>
        <p:txBody>
          <a:bodyPr lIns="0" tIns="0" rIns="0" bIns="0" rtlCol="0" anchor="t">
            <a:spAutoFit/>
          </a:bodyPr>
          <a:lstStyle/>
          <a:p>
            <a:pPr marL="0" lvl="0" indent="0" algn="ctr">
              <a:lnSpc>
                <a:spcPts val="3630"/>
              </a:lnSpc>
              <a:spcBef>
                <a:spcPct val="0"/>
              </a:spcBef>
            </a:pPr>
            <a:r>
              <a:rPr lang="en-US" sz="2592">
                <a:solidFill>
                  <a:srgbClr val="FFFFFF"/>
                </a:solidFill>
                <a:latin typeface="Nunito Sans Bold"/>
              </a:rPr>
              <a:t>01</a:t>
            </a:r>
          </a:p>
        </p:txBody>
      </p:sp>
      <p:sp>
        <p:nvSpPr>
          <p:cNvPr id="24" name="TextBox 24"/>
          <p:cNvSpPr txBox="1"/>
          <p:nvPr/>
        </p:nvSpPr>
        <p:spPr>
          <a:xfrm>
            <a:off x="13269240" y="4588768"/>
            <a:ext cx="616045" cy="438887"/>
          </a:xfrm>
          <a:prstGeom prst="rect">
            <a:avLst/>
          </a:prstGeom>
        </p:spPr>
        <p:txBody>
          <a:bodyPr lIns="0" tIns="0" rIns="0" bIns="0" rtlCol="0" anchor="t">
            <a:spAutoFit/>
          </a:bodyPr>
          <a:lstStyle/>
          <a:p>
            <a:pPr marL="0" lvl="0" indent="0" algn="ctr">
              <a:lnSpc>
                <a:spcPts val="3634"/>
              </a:lnSpc>
              <a:spcBef>
                <a:spcPct val="0"/>
              </a:spcBef>
            </a:pPr>
            <a:r>
              <a:rPr lang="en-US" sz="2595">
                <a:solidFill>
                  <a:srgbClr val="FFFFFF"/>
                </a:solidFill>
                <a:latin typeface="Nunito Sans Bold"/>
              </a:rPr>
              <a:t>02</a:t>
            </a:r>
          </a:p>
        </p:txBody>
      </p:sp>
      <p:sp>
        <p:nvSpPr>
          <p:cNvPr id="25" name="TextBox 25"/>
          <p:cNvSpPr txBox="1"/>
          <p:nvPr/>
        </p:nvSpPr>
        <p:spPr>
          <a:xfrm>
            <a:off x="13270279" y="7601142"/>
            <a:ext cx="615332" cy="438964"/>
          </a:xfrm>
          <a:prstGeom prst="rect">
            <a:avLst/>
          </a:prstGeom>
        </p:spPr>
        <p:txBody>
          <a:bodyPr lIns="0" tIns="0" rIns="0" bIns="0" rtlCol="0" anchor="t">
            <a:spAutoFit/>
          </a:bodyPr>
          <a:lstStyle/>
          <a:p>
            <a:pPr marL="0" lvl="0" indent="0" algn="ctr">
              <a:lnSpc>
                <a:spcPts val="3630"/>
              </a:lnSpc>
              <a:spcBef>
                <a:spcPct val="0"/>
              </a:spcBef>
            </a:pPr>
            <a:r>
              <a:rPr lang="en-US" sz="2592">
                <a:solidFill>
                  <a:srgbClr val="FFFFFF"/>
                </a:solidFill>
                <a:latin typeface="Nunito Sans Bold"/>
              </a:rPr>
              <a:t>03</a:t>
            </a:r>
          </a:p>
        </p:txBody>
      </p:sp>
      <p:pic>
        <p:nvPicPr>
          <p:cNvPr id="26" name="Picture 26"/>
          <p:cNvPicPr>
            <a:picLocks noChangeAspect="1"/>
          </p:cNvPicPr>
          <p:nvPr/>
        </p:nvPicPr>
        <p:blipFill>
          <a:blip r:embed="rId14"/>
          <a:srcRect r="62921" b="2235"/>
          <a:stretch>
            <a:fillRect/>
          </a:stretch>
        </p:blipFill>
        <p:spPr>
          <a:xfrm>
            <a:off x="16559174" y="134044"/>
            <a:ext cx="1652751" cy="1488904"/>
          </a:xfrm>
          <a:prstGeom prst="rect">
            <a:avLst/>
          </a:prstGeom>
        </p:spPr>
      </p:pic>
      <p:sp>
        <p:nvSpPr>
          <p:cNvPr id="27" name="TextBox 27"/>
          <p:cNvSpPr txBox="1"/>
          <p:nvPr/>
        </p:nvSpPr>
        <p:spPr>
          <a:xfrm rot="-5400000">
            <a:off x="-3002032" y="4512368"/>
            <a:ext cx="7803386" cy="2313674"/>
          </a:xfrm>
          <a:prstGeom prst="rect">
            <a:avLst/>
          </a:prstGeom>
        </p:spPr>
        <p:txBody>
          <a:bodyPr lIns="0" tIns="0" rIns="0" bIns="0" rtlCol="0" anchor="t">
            <a:spAutoFit/>
          </a:bodyPr>
          <a:lstStyle/>
          <a:p>
            <a:pPr>
              <a:lnSpc>
                <a:spcPts val="18949"/>
              </a:lnSpc>
            </a:pPr>
            <a:r>
              <a:rPr lang="en-US" sz="13535">
                <a:solidFill>
                  <a:srgbClr val="FDED7B"/>
                </a:solidFill>
                <a:latin typeface="Holiday"/>
              </a:rPr>
              <a:t>Documentation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6594" y="-713287"/>
            <a:ext cx="4320348" cy="4217739"/>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8942" y="-713287"/>
            <a:ext cx="4320348" cy="421773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4692">
            <a:off x="14855281" y="533564"/>
            <a:ext cx="1953582" cy="172403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92851">
            <a:off x="-196387" y="2027209"/>
            <a:ext cx="1675238" cy="23512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40585">
            <a:off x="1304489" y="299308"/>
            <a:ext cx="2048499" cy="193583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797483" y="2112569"/>
            <a:ext cx="2180491" cy="2180491"/>
          </a:xfrm>
          <a:prstGeom prst="rect">
            <a:avLst/>
          </a:prstGeom>
        </p:spPr>
      </p:pic>
      <p:pic>
        <p:nvPicPr>
          <p:cNvPr id="8" name="Picture 8"/>
          <p:cNvPicPr>
            <a:picLocks noChangeAspect="1"/>
          </p:cNvPicPr>
          <p:nvPr/>
        </p:nvPicPr>
        <p:blipFill>
          <a:blip r:embed="rId12">
            <a:alphaModFix amt="15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4388"/>
          <a:stretch>
            <a:fillRect/>
          </a:stretch>
        </p:blipFill>
        <p:spPr>
          <a:xfrm>
            <a:off x="-884794" y="8939111"/>
            <a:ext cx="20057588" cy="1367757"/>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74388"/>
          <a:stretch>
            <a:fillRect/>
          </a:stretch>
        </p:blipFill>
        <p:spPr>
          <a:xfrm>
            <a:off x="-884794" y="9336421"/>
            <a:ext cx="20057588" cy="1367757"/>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432513" y="5339605"/>
            <a:ext cx="1171899" cy="946895"/>
          </a:xfrm>
          <a:prstGeom prst="rect">
            <a:avLst/>
          </a:prstGeom>
        </p:spPr>
      </p:pic>
      <p:sp>
        <p:nvSpPr>
          <p:cNvPr id="11" name="TextBox 11"/>
          <p:cNvSpPr txBox="1"/>
          <p:nvPr/>
        </p:nvSpPr>
        <p:spPr>
          <a:xfrm>
            <a:off x="931295" y="5029437"/>
            <a:ext cx="5501218" cy="1485663"/>
          </a:xfrm>
          <a:prstGeom prst="rect">
            <a:avLst/>
          </a:prstGeom>
        </p:spPr>
        <p:txBody>
          <a:bodyPr lIns="0" tIns="0" rIns="0" bIns="0" rtlCol="0" anchor="t">
            <a:spAutoFit/>
          </a:bodyPr>
          <a:lstStyle/>
          <a:p>
            <a:pPr algn="ctr">
              <a:lnSpc>
                <a:spcPts val="5879"/>
              </a:lnSpc>
            </a:pPr>
            <a:r>
              <a:rPr lang="en-US" sz="4199" dirty="0">
                <a:solidFill>
                  <a:srgbClr val="FFFFFF"/>
                </a:solidFill>
                <a:latin typeface="Nunito Sans Bold"/>
              </a:rPr>
              <a:t>Sectional Appeals</a:t>
            </a:r>
          </a:p>
          <a:p>
            <a:pPr algn="ctr">
              <a:lnSpc>
                <a:spcPts val="5879"/>
              </a:lnSpc>
            </a:pPr>
            <a:r>
              <a:rPr lang="en-US" sz="4199" dirty="0">
                <a:solidFill>
                  <a:srgbClr val="FFFFFF"/>
                </a:solidFill>
                <a:latin typeface="Nunito Sans Bold"/>
              </a:rPr>
              <a:t>Infractions Appeals</a:t>
            </a:r>
          </a:p>
        </p:txBody>
      </p:sp>
      <p:sp>
        <p:nvSpPr>
          <p:cNvPr id="12" name="TextBox 12"/>
          <p:cNvSpPr txBox="1"/>
          <p:nvPr/>
        </p:nvSpPr>
        <p:spPr>
          <a:xfrm>
            <a:off x="7461538" y="5421629"/>
            <a:ext cx="3364925" cy="712471"/>
          </a:xfrm>
          <a:prstGeom prst="rect">
            <a:avLst/>
          </a:prstGeom>
        </p:spPr>
        <p:txBody>
          <a:bodyPr lIns="0" tIns="0" rIns="0" bIns="0" rtlCol="0" anchor="t">
            <a:spAutoFit/>
          </a:bodyPr>
          <a:lstStyle/>
          <a:p>
            <a:pPr marL="0" lvl="0" indent="0" algn="ctr">
              <a:lnSpc>
                <a:spcPts val="5879"/>
              </a:lnSpc>
              <a:spcBef>
                <a:spcPct val="0"/>
              </a:spcBef>
            </a:pPr>
            <a:r>
              <a:rPr lang="en-US" sz="4199" dirty="0">
                <a:solidFill>
                  <a:srgbClr val="FFFFFF"/>
                </a:solidFill>
                <a:latin typeface="Nunito Sans Bold"/>
              </a:rPr>
              <a:t>Mediation</a:t>
            </a:r>
          </a:p>
        </p:txBody>
      </p:sp>
      <p:sp>
        <p:nvSpPr>
          <p:cNvPr id="13" name="TextBox 13"/>
          <p:cNvSpPr txBox="1"/>
          <p:nvPr/>
        </p:nvSpPr>
        <p:spPr>
          <a:xfrm>
            <a:off x="12310102" y="5421630"/>
            <a:ext cx="4695832" cy="712470"/>
          </a:xfrm>
          <a:prstGeom prst="rect">
            <a:avLst/>
          </a:prstGeom>
        </p:spPr>
        <p:txBody>
          <a:bodyPr lIns="0" tIns="0" rIns="0" bIns="0" rtlCol="0" anchor="t">
            <a:spAutoFit/>
          </a:bodyPr>
          <a:lstStyle/>
          <a:p>
            <a:pPr marL="0" lvl="0" indent="0" algn="ctr">
              <a:lnSpc>
                <a:spcPts val="5880"/>
              </a:lnSpc>
              <a:spcBef>
                <a:spcPct val="0"/>
              </a:spcBef>
            </a:pPr>
            <a:r>
              <a:rPr lang="en-US" sz="4200" dirty="0">
                <a:solidFill>
                  <a:srgbClr val="FFFFFF"/>
                </a:solidFill>
                <a:latin typeface="Nunito Sans Bold"/>
              </a:rPr>
              <a:t>Board of Directors</a:t>
            </a:r>
          </a:p>
        </p:txBody>
      </p:sp>
      <p:sp>
        <p:nvSpPr>
          <p:cNvPr id="14" name="TextBox 14"/>
          <p:cNvSpPr txBox="1"/>
          <p:nvPr/>
        </p:nvSpPr>
        <p:spPr>
          <a:xfrm>
            <a:off x="4553907" y="1637310"/>
            <a:ext cx="9180186" cy="1783714"/>
          </a:xfrm>
          <a:prstGeom prst="rect">
            <a:avLst/>
          </a:prstGeom>
        </p:spPr>
        <p:txBody>
          <a:bodyPr lIns="0" tIns="0" rIns="0" bIns="0" rtlCol="0" anchor="t">
            <a:spAutoFit/>
          </a:bodyPr>
          <a:lstStyle/>
          <a:p>
            <a:pPr marL="0" lvl="0" indent="0" algn="ctr">
              <a:lnSpc>
                <a:spcPts val="14560"/>
              </a:lnSpc>
              <a:spcBef>
                <a:spcPct val="0"/>
              </a:spcBef>
            </a:pPr>
            <a:r>
              <a:rPr lang="en-US" sz="10400">
                <a:solidFill>
                  <a:srgbClr val="FFFFFF"/>
                </a:solidFill>
                <a:latin typeface="Nunito Sans Black"/>
              </a:rPr>
              <a:t>OPTIONS</a:t>
            </a:r>
          </a:p>
        </p:txBody>
      </p:sp>
      <p:sp>
        <p:nvSpPr>
          <p:cNvPr id="15" name="TextBox 15"/>
          <p:cNvSpPr txBox="1"/>
          <p:nvPr/>
        </p:nvSpPr>
        <p:spPr>
          <a:xfrm>
            <a:off x="5562004" y="35641"/>
            <a:ext cx="7162786" cy="2463165"/>
          </a:xfrm>
          <a:prstGeom prst="rect">
            <a:avLst/>
          </a:prstGeom>
        </p:spPr>
        <p:txBody>
          <a:bodyPr lIns="0" tIns="0" rIns="0" bIns="0" rtlCol="0" anchor="t">
            <a:spAutoFit/>
          </a:bodyPr>
          <a:lstStyle/>
          <a:p>
            <a:pPr algn="ctr">
              <a:lnSpc>
                <a:spcPts val="20160"/>
              </a:lnSpc>
            </a:pPr>
            <a:r>
              <a:rPr lang="en-US" sz="14400" dirty="0">
                <a:solidFill>
                  <a:srgbClr val="FDED7B"/>
                </a:solidFill>
                <a:latin typeface="Holiday"/>
              </a:rPr>
              <a:t>Due Process</a:t>
            </a:r>
          </a:p>
        </p:txBody>
      </p:sp>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643152" y="5339605"/>
            <a:ext cx="1171899" cy="946895"/>
          </a:xfrm>
          <a:prstGeom prst="rect">
            <a:avLst/>
          </a:prstGeom>
        </p:spPr>
      </p:pic>
      <p:pic>
        <p:nvPicPr>
          <p:cNvPr id="17" name="Picture 17"/>
          <p:cNvPicPr>
            <a:picLocks noChangeAspect="1"/>
          </p:cNvPicPr>
          <p:nvPr/>
        </p:nvPicPr>
        <p:blipFill>
          <a:blip r:embed="rId18"/>
          <a:srcRect r="62921" b="2235"/>
          <a:stretch>
            <a:fillRect/>
          </a:stretch>
        </p:blipFill>
        <p:spPr>
          <a:xfrm>
            <a:off x="16559174" y="134044"/>
            <a:ext cx="1652751" cy="148890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41621" y="8811249"/>
            <a:ext cx="5408077" cy="1960428"/>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144" y="8989376"/>
            <a:ext cx="5408077" cy="1960428"/>
          </a:xfrm>
          <a:prstGeom prst="rect">
            <a:avLst/>
          </a:prstGeom>
        </p:spPr>
      </p:pic>
      <p:grpSp>
        <p:nvGrpSpPr>
          <p:cNvPr id="4" name="Group 4"/>
          <p:cNvGrpSpPr/>
          <p:nvPr/>
        </p:nvGrpSpPr>
        <p:grpSpPr>
          <a:xfrm>
            <a:off x="3086017" y="1028700"/>
            <a:ext cx="5783078" cy="2477475"/>
            <a:chOff x="0" y="0"/>
            <a:chExt cx="3176665" cy="1360886"/>
          </a:xfrm>
        </p:grpSpPr>
        <p:sp>
          <p:nvSpPr>
            <p:cNvPr id="5" name="Freeform 5"/>
            <p:cNvSpPr/>
            <p:nvPr/>
          </p:nvSpPr>
          <p:spPr>
            <a:xfrm>
              <a:off x="0" y="0"/>
              <a:ext cx="3176665" cy="1360886"/>
            </a:xfrm>
            <a:custGeom>
              <a:avLst/>
              <a:gdLst/>
              <a:ahLst/>
              <a:cxnLst/>
              <a:rect l="l" t="t" r="r" b="b"/>
              <a:pathLst>
                <a:path w="3176665" h="1360886">
                  <a:moveTo>
                    <a:pt x="3052205" y="1360886"/>
                  </a:moveTo>
                  <a:lnTo>
                    <a:pt x="124460" y="1360886"/>
                  </a:lnTo>
                  <a:cubicBezTo>
                    <a:pt x="55880" y="1360886"/>
                    <a:pt x="0" y="1305006"/>
                    <a:pt x="0" y="1236426"/>
                  </a:cubicBezTo>
                  <a:lnTo>
                    <a:pt x="0" y="124460"/>
                  </a:lnTo>
                  <a:cubicBezTo>
                    <a:pt x="0" y="55880"/>
                    <a:pt x="55880" y="0"/>
                    <a:pt x="124460" y="0"/>
                  </a:cubicBezTo>
                  <a:lnTo>
                    <a:pt x="3052205" y="0"/>
                  </a:lnTo>
                  <a:cubicBezTo>
                    <a:pt x="3120785" y="0"/>
                    <a:pt x="3176665" y="55880"/>
                    <a:pt x="3176665" y="124460"/>
                  </a:cubicBezTo>
                  <a:lnTo>
                    <a:pt x="3176665" y="1236426"/>
                  </a:lnTo>
                  <a:cubicBezTo>
                    <a:pt x="3176665" y="1305006"/>
                    <a:pt x="3120785" y="1360886"/>
                    <a:pt x="3052205" y="1360886"/>
                  </a:cubicBezTo>
                  <a:close/>
                </a:path>
              </a:pathLst>
            </a:custGeom>
            <a:solidFill>
              <a:srgbClr val="FFFFFF"/>
            </a:solidFill>
          </p:spPr>
        </p:sp>
      </p:grpSp>
      <p:grpSp>
        <p:nvGrpSpPr>
          <p:cNvPr id="6" name="Group 6"/>
          <p:cNvGrpSpPr>
            <a:grpSpLocks noChangeAspect="1"/>
          </p:cNvGrpSpPr>
          <p:nvPr/>
        </p:nvGrpSpPr>
        <p:grpSpPr>
          <a:xfrm>
            <a:off x="1673611" y="1119100"/>
            <a:ext cx="2296685" cy="229667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4797" r="-13949" b="-54758"/>
              </a:stretch>
            </a:blipFill>
          </p:spPr>
        </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52830">
            <a:off x="-542166" y="4190152"/>
            <a:ext cx="2175910" cy="31364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0422">
            <a:off x="17018372" y="4189385"/>
            <a:ext cx="2175910" cy="3136447"/>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07450">
            <a:off x="16215300" y="8294583"/>
            <a:ext cx="2453362" cy="203731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93207" y="9439275"/>
            <a:ext cx="1066353" cy="97171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384529" y="9461223"/>
            <a:ext cx="1063000" cy="968659"/>
          </a:xfrm>
          <a:prstGeom prst="rect">
            <a:avLst/>
          </a:prstGeom>
        </p:spPr>
      </p:pic>
      <p:sp>
        <p:nvSpPr>
          <p:cNvPr id="13" name="TextBox 13"/>
          <p:cNvSpPr txBox="1"/>
          <p:nvPr/>
        </p:nvSpPr>
        <p:spPr>
          <a:xfrm>
            <a:off x="4670571" y="5504419"/>
            <a:ext cx="3427902" cy="445559"/>
          </a:xfrm>
          <a:prstGeom prst="rect">
            <a:avLst/>
          </a:prstGeom>
        </p:spPr>
        <p:txBody>
          <a:bodyPr lIns="0" tIns="0" rIns="0" bIns="0" rtlCol="0" anchor="t">
            <a:spAutoFit/>
          </a:bodyPr>
          <a:lstStyle/>
          <a:p>
            <a:pPr marL="0" lvl="0" indent="0">
              <a:lnSpc>
                <a:spcPts val="3677"/>
              </a:lnSpc>
              <a:spcBef>
                <a:spcPct val="0"/>
              </a:spcBef>
            </a:pPr>
            <a:r>
              <a:rPr lang="en-US" sz="2626">
                <a:solidFill>
                  <a:srgbClr val="F44C43"/>
                </a:solidFill>
                <a:latin typeface="Nunito Sans Bold"/>
              </a:rPr>
              <a:t>Ashton Moseley</a:t>
            </a:r>
          </a:p>
        </p:txBody>
      </p:sp>
      <p:grpSp>
        <p:nvGrpSpPr>
          <p:cNvPr id="14" name="Group 14"/>
          <p:cNvGrpSpPr/>
          <p:nvPr/>
        </p:nvGrpSpPr>
        <p:grpSpPr>
          <a:xfrm>
            <a:off x="3157502" y="4075750"/>
            <a:ext cx="5783078" cy="2477475"/>
            <a:chOff x="0" y="0"/>
            <a:chExt cx="3176665" cy="1360886"/>
          </a:xfrm>
        </p:grpSpPr>
        <p:sp>
          <p:nvSpPr>
            <p:cNvPr id="15" name="Freeform 15"/>
            <p:cNvSpPr/>
            <p:nvPr/>
          </p:nvSpPr>
          <p:spPr>
            <a:xfrm>
              <a:off x="0" y="0"/>
              <a:ext cx="3176665" cy="1360886"/>
            </a:xfrm>
            <a:custGeom>
              <a:avLst/>
              <a:gdLst/>
              <a:ahLst/>
              <a:cxnLst/>
              <a:rect l="l" t="t" r="r" b="b"/>
              <a:pathLst>
                <a:path w="3176665" h="1360886">
                  <a:moveTo>
                    <a:pt x="3052205" y="1360886"/>
                  </a:moveTo>
                  <a:lnTo>
                    <a:pt x="124460" y="1360886"/>
                  </a:lnTo>
                  <a:cubicBezTo>
                    <a:pt x="55880" y="1360886"/>
                    <a:pt x="0" y="1305006"/>
                    <a:pt x="0" y="1236426"/>
                  </a:cubicBezTo>
                  <a:lnTo>
                    <a:pt x="0" y="124460"/>
                  </a:lnTo>
                  <a:cubicBezTo>
                    <a:pt x="0" y="55880"/>
                    <a:pt x="55880" y="0"/>
                    <a:pt x="124460" y="0"/>
                  </a:cubicBezTo>
                  <a:lnTo>
                    <a:pt x="3052205" y="0"/>
                  </a:lnTo>
                  <a:cubicBezTo>
                    <a:pt x="3120785" y="0"/>
                    <a:pt x="3176665" y="55880"/>
                    <a:pt x="3176665" y="124460"/>
                  </a:cubicBezTo>
                  <a:lnTo>
                    <a:pt x="3176665" y="1236426"/>
                  </a:lnTo>
                  <a:cubicBezTo>
                    <a:pt x="3176665" y="1305006"/>
                    <a:pt x="3120785" y="1360886"/>
                    <a:pt x="3052205" y="1360886"/>
                  </a:cubicBezTo>
                  <a:close/>
                </a:path>
              </a:pathLst>
            </a:custGeom>
            <a:solidFill>
              <a:srgbClr val="FFFFFF"/>
            </a:solidFill>
          </p:spPr>
        </p:sp>
      </p:grpSp>
      <p:grpSp>
        <p:nvGrpSpPr>
          <p:cNvPr id="16" name="Group 16"/>
          <p:cNvGrpSpPr>
            <a:grpSpLocks noChangeAspect="1"/>
          </p:cNvGrpSpPr>
          <p:nvPr/>
        </p:nvGrpSpPr>
        <p:grpSpPr>
          <a:xfrm>
            <a:off x="1745096" y="4166150"/>
            <a:ext cx="2296685" cy="2296675"/>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24999" r="-24999"/>
              </a:stretch>
            </a:blipFill>
          </p:spPr>
        </p:sp>
      </p:grpSp>
      <p:grpSp>
        <p:nvGrpSpPr>
          <p:cNvPr id="18" name="Group 18"/>
          <p:cNvGrpSpPr/>
          <p:nvPr/>
        </p:nvGrpSpPr>
        <p:grpSpPr>
          <a:xfrm>
            <a:off x="10839889" y="1028700"/>
            <a:ext cx="5783078" cy="2477475"/>
            <a:chOff x="0" y="0"/>
            <a:chExt cx="3176665" cy="1360886"/>
          </a:xfrm>
        </p:grpSpPr>
        <p:sp>
          <p:nvSpPr>
            <p:cNvPr id="19" name="Freeform 19"/>
            <p:cNvSpPr/>
            <p:nvPr/>
          </p:nvSpPr>
          <p:spPr>
            <a:xfrm>
              <a:off x="0" y="0"/>
              <a:ext cx="3176665" cy="1360886"/>
            </a:xfrm>
            <a:custGeom>
              <a:avLst/>
              <a:gdLst/>
              <a:ahLst/>
              <a:cxnLst/>
              <a:rect l="l" t="t" r="r" b="b"/>
              <a:pathLst>
                <a:path w="3176665" h="1360886">
                  <a:moveTo>
                    <a:pt x="3052205" y="1360886"/>
                  </a:moveTo>
                  <a:lnTo>
                    <a:pt x="124460" y="1360886"/>
                  </a:lnTo>
                  <a:cubicBezTo>
                    <a:pt x="55880" y="1360886"/>
                    <a:pt x="0" y="1305006"/>
                    <a:pt x="0" y="1236426"/>
                  </a:cubicBezTo>
                  <a:lnTo>
                    <a:pt x="0" y="124460"/>
                  </a:lnTo>
                  <a:cubicBezTo>
                    <a:pt x="0" y="55880"/>
                    <a:pt x="55880" y="0"/>
                    <a:pt x="124460" y="0"/>
                  </a:cubicBezTo>
                  <a:lnTo>
                    <a:pt x="3052205" y="0"/>
                  </a:lnTo>
                  <a:cubicBezTo>
                    <a:pt x="3120785" y="0"/>
                    <a:pt x="3176665" y="55880"/>
                    <a:pt x="3176665" y="124460"/>
                  </a:cubicBezTo>
                  <a:lnTo>
                    <a:pt x="3176665" y="1236426"/>
                  </a:lnTo>
                  <a:cubicBezTo>
                    <a:pt x="3176665" y="1305006"/>
                    <a:pt x="3120785" y="1360886"/>
                    <a:pt x="3052205" y="1360886"/>
                  </a:cubicBezTo>
                  <a:close/>
                </a:path>
              </a:pathLst>
            </a:custGeom>
            <a:solidFill>
              <a:srgbClr val="FFFFFF"/>
            </a:solidFill>
          </p:spPr>
        </p:sp>
      </p:grpSp>
      <p:grpSp>
        <p:nvGrpSpPr>
          <p:cNvPr id="20" name="Group 20"/>
          <p:cNvGrpSpPr>
            <a:grpSpLocks noChangeAspect="1"/>
          </p:cNvGrpSpPr>
          <p:nvPr/>
        </p:nvGrpSpPr>
        <p:grpSpPr>
          <a:xfrm>
            <a:off x="9427483" y="1119100"/>
            <a:ext cx="2296685" cy="2296675"/>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t="-18683" b="-32497"/>
              </a:stretch>
            </a:blipFill>
          </p:spPr>
        </p:sp>
      </p:grpSp>
      <p:sp>
        <p:nvSpPr>
          <p:cNvPr id="22" name="TextBox 22"/>
          <p:cNvSpPr txBox="1"/>
          <p:nvPr/>
        </p:nvSpPr>
        <p:spPr>
          <a:xfrm>
            <a:off x="13040457" y="5700459"/>
            <a:ext cx="3653995" cy="481330"/>
          </a:xfrm>
          <a:prstGeom prst="rect">
            <a:avLst/>
          </a:prstGeom>
        </p:spPr>
        <p:txBody>
          <a:bodyPr lIns="0" tIns="0" rIns="0" bIns="0" rtlCol="0" anchor="t">
            <a:spAutoFit/>
          </a:bodyPr>
          <a:lstStyle/>
          <a:p>
            <a:pPr marL="0" lvl="0" indent="0">
              <a:lnSpc>
                <a:spcPts val="3919"/>
              </a:lnSpc>
              <a:spcBef>
                <a:spcPct val="0"/>
              </a:spcBef>
            </a:pPr>
            <a:r>
              <a:rPr lang="en-US" sz="2799">
                <a:solidFill>
                  <a:srgbClr val="F44C43"/>
                </a:solidFill>
                <a:latin typeface="Nunito Sans Bold"/>
              </a:rPr>
              <a:t>Ashton Moseley</a:t>
            </a:r>
          </a:p>
        </p:txBody>
      </p:sp>
      <p:grpSp>
        <p:nvGrpSpPr>
          <p:cNvPr id="23" name="Group 23"/>
          <p:cNvGrpSpPr/>
          <p:nvPr/>
        </p:nvGrpSpPr>
        <p:grpSpPr>
          <a:xfrm>
            <a:off x="10911374" y="4075750"/>
            <a:ext cx="5783078" cy="2477475"/>
            <a:chOff x="0" y="0"/>
            <a:chExt cx="3176665" cy="1360886"/>
          </a:xfrm>
        </p:grpSpPr>
        <p:sp>
          <p:nvSpPr>
            <p:cNvPr id="24" name="Freeform 24"/>
            <p:cNvSpPr/>
            <p:nvPr/>
          </p:nvSpPr>
          <p:spPr>
            <a:xfrm>
              <a:off x="0" y="0"/>
              <a:ext cx="3176665" cy="1360886"/>
            </a:xfrm>
            <a:custGeom>
              <a:avLst/>
              <a:gdLst/>
              <a:ahLst/>
              <a:cxnLst/>
              <a:rect l="l" t="t" r="r" b="b"/>
              <a:pathLst>
                <a:path w="3176665" h="1360886">
                  <a:moveTo>
                    <a:pt x="3052205" y="1360886"/>
                  </a:moveTo>
                  <a:lnTo>
                    <a:pt x="124460" y="1360886"/>
                  </a:lnTo>
                  <a:cubicBezTo>
                    <a:pt x="55880" y="1360886"/>
                    <a:pt x="0" y="1305006"/>
                    <a:pt x="0" y="1236426"/>
                  </a:cubicBezTo>
                  <a:lnTo>
                    <a:pt x="0" y="124460"/>
                  </a:lnTo>
                  <a:cubicBezTo>
                    <a:pt x="0" y="55880"/>
                    <a:pt x="55880" y="0"/>
                    <a:pt x="124460" y="0"/>
                  </a:cubicBezTo>
                  <a:lnTo>
                    <a:pt x="3052205" y="0"/>
                  </a:lnTo>
                  <a:cubicBezTo>
                    <a:pt x="3120785" y="0"/>
                    <a:pt x="3176665" y="55880"/>
                    <a:pt x="3176665" y="124460"/>
                  </a:cubicBezTo>
                  <a:lnTo>
                    <a:pt x="3176665" y="1236426"/>
                  </a:lnTo>
                  <a:cubicBezTo>
                    <a:pt x="3176665" y="1305006"/>
                    <a:pt x="3120785" y="1360886"/>
                    <a:pt x="3052205" y="1360886"/>
                  </a:cubicBezTo>
                  <a:close/>
                </a:path>
              </a:pathLst>
            </a:custGeom>
            <a:solidFill>
              <a:srgbClr val="FFFFFF"/>
            </a:solidFill>
          </p:spPr>
        </p:sp>
      </p:grpSp>
      <p:grpSp>
        <p:nvGrpSpPr>
          <p:cNvPr id="25" name="Group 25"/>
          <p:cNvGrpSpPr>
            <a:grpSpLocks noChangeAspect="1"/>
          </p:cNvGrpSpPr>
          <p:nvPr/>
        </p:nvGrpSpPr>
        <p:grpSpPr>
          <a:xfrm>
            <a:off x="9498968" y="4166150"/>
            <a:ext cx="2296685" cy="2296675"/>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t="-9540" b="-15460"/>
              </a:stretch>
            </a:blipFill>
          </p:spPr>
        </p:sp>
      </p:grpSp>
      <p:grpSp>
        <p:nvGrpSpPr>
          <p:cNvPr id="27" name="Group 27"/>
          <p:cNvGrpSpPr/>
          <p:nvPr/>
        </p:nvGrpSpPr>
        <p:grpSpPr>
          <a:xfrm>
            <a:off x="6958664" y="6757513"/>
            <a:ext cx="5783078" cy="2477475"/>
            <a:chOff x="0" y="0"/>
            <a:chExt cx="3176665" cy="1360886"/>
          </a:xfrm>
        </p:grpSpPr>
        <p:sp>
          <p:nvSpPr>
            <p:cNvPr id="28" name="Freeform 28"/>
            <p:cNvSpPr/>
            <p:nvPr/>
          </p:nvSpPr>
          <p:spPr>
            <a:xfrm>
              <a:off x="0" y="0"/>
              <a:ext cx="3176665" cy="1360886"/>
            </a:xfrm>
            <a:custGeom>
              <a:avLst/>
              <a:gdLst/>
              <a:ahLst/>
              <a:cxnLst/>
              <a:rect l="l" t="t" r="r" b="b"/>
              <a:pathLst>
                <a:path w="3176665" h="1360886">
                  <a:moveTo>
                    <a:pt x="3052205" y="1360886"/>
                  </a:moveTo>
                  <a:lnTo>
                    <a:pt x="124460" y="1360886"/>
                  </a:lnTo>
                  <a:cubicBezTo>
                    <a:pt x="55880" y="1360886"/>
                    <a:pt x="0" y="1305006"/>
                    <a:pt x="0" y="1236426"/>
                  </a:cubicBezTo>
                  <a:lnTo>
                    <a:pt x="0" y="124460"/>
                  </a:lnTo>
                  <a:cubicBezTo>
                    <a:pt x="0" y="55880"/>
                    <a:pt x="55880" y="0"/>
                    <a:pt x="124460" y="0"/>
                  </a:cubicBezTo>
                  <a:lnTo>
                    <a:pt x="3052205" y="0"/>
                  </a:lnTo>
                  <a:cubicBezTo>
                    <a:pt x="3120785" y="0"/>
                    <a:pt x="3176665" y="55880"/>
                    <a:pt x="3176665" y="124460"/>
                  </a:cubicBezTo>
                  <a:lnTo>
                    <a:pt x="3176665" y="1236426"/>
                  </a:lnTo>
                  <a:cubicBezTo>
                    <a:pt x="3176665" y="1305006"/>
                    <a:pt x="3120785" y="1360886"/>
                    <a:pt x="3052205" y="1360886"/>
                  </a:cubicBezTo>
                  <a:close/>
                </a:path>
              </a:pathLst>
            </a:custGeom>
            <a:solidFill>
              <a:srgbClr val="FFFFFF"/>
            </a:solidFill>
          </p:spPr>
        </p:sp>
      </p:grpSp>
      <p:grpSp>
        <p:nvGrpSpPr>
          <p:cNvPr id="29" name="Group 29"/>
          <p:cNvGrpSpPr>
            <a:grpSpLocks noChangeAspect="1"/>
          </p:cNvGrpSpPr>
          <p:nvPr/>
        </p:nvGrpSpPr>
        <p:grpSpPr>
          <a:xfrm>
            <a:off x="5546258" y="6847912"/>
            <a:ext cx="2296685" cy="2296675"/>
            <a:chOff x="0" y="0"/>
            <a:chExt cx="6350000" cy="6349975"/>
          </a:xfrm>
        </p:grpSpPr>
        <p:sp>
          <p:nvSpPr>
            <p:cNvPr id="30" name="Freeform 3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24139" t="-54307" r="-22520" b="-41239"/>
              </a:stretch>
            </a:blipFill>
          </p:spPr>
        </p:sp>
      </p:grpSp>
      <p:pic>
        <p:nvPicPr>
          <p:cNvPr id="31" name="Picture 31"/>
          <p:cNvPicPr>
            <a:picLocks noChangeAspect="1"/>
          </p:cNvPicPr>
          <p:nvPr/>
        </p:nvPicPr>
        <p:blipFill>
          <a:blip r:embed="rId15"/>
          <a:srcRect r="62921" b="2235"/>
          <a:stretch>
            <a:fillRect/>
          </a:stretch>
        </p:blipFill>
        <p:spPr>
          <a:xfrm>
            <a:off x="16559174" y="134044"/>
            <a:ext cx="1652751" cy="1488904"/>
          </a:xfrm>
          <a:prstGeom prst="rect">
            <a:avLst/>
          </a:prstGeom>
        </p:spPr>
      </p:pic>
      <p:sp>
        <p:nvSpPr>
          <p:cNvPr id="32" name="TextBox 32"/>
          <p:cNvSpPr txBox="1"/>
          <p:nvPr/>
        </p:nvSpPr>
        <p:spPr>
          <a:xfrm>
            <a:off x="4251175" y="1239918"/>
            <a:ext cx="4545349" cy="2397855"/>
          </a:xfrm>
          <a:prstGeom prst="rect">
            <a:avLst/>
          </a:prstGeom>
        </p:spPr>
        <p:txBody>
          <a:bodyPr wrap="square" lIns="0" tIns="0" rIns="0" bIns="0" rtlCol="0" anchor="t">
            <a:spAutoFit/>
          </a:bodyPr>
          <a:lstStyle/>
          <a:p>
            <a:pPr>
              <a:lnSpc>
                <a:spcPts val="4762"/>
              </a:lnSpc>
            </a:pPr>
            <a:r>
              <a:rPr lang="en-US" sz="3401" dirty="0">
                <a:solidFill>
                  <a:srgbClr val="DB3531"/>
                </a:solidFill>
                <a:latin typeface="Canva Sans Bold"/>
              </a:rPr>
              <a:t>Justin Harrison</a:t>
            </a:r>
          </a:p>
          <a:p>
            <a:pPr>
              <a:lnSpc>
                <a:spcPts val="4762"/>
              </a:lnSpc>
            </a:pPr>
            <a:r>
              <a:rPr lang="en-US" sz="3401" dirty="0">
                <a:solidFill>
                  <a:srgbClr val="000000"/>
                </a:solidFill>
                <a:latin typeface="Canva Sans"/>
              </a:rPr>
              <a:t>jharrision@fhsaa.org</a:t>
            </a:r>
          </a:p>
          <a:p>
            <a:pPr>
              <a:lnSpc>
                <a:spcPts val="4762"/>
              </a:lnSpc>
            </a:pPr>
            <a:r>
              <a:rPr lang="en-US" sz="3401" dirty="0">
                <a:solidFill>
                  <a:srgbClr val="000000"/>
                </a:solidFill>
                <a:latin typeface="Canva Sans"/>
              </a:rPr>
              <a:t>Ext. 240</a:t>
            </a:r>
          </a:p>
          <a:p>
            <a:pPr algn="ctr">
              <a:lnSpc>
                <a:spcPts val="4762"/>
              </a:lnSpc>
            </a:pPr>
            <a:endParaRPr lang="en-US" sz="3401" dirty="0">
              <a:solidFill>
                <a:srgbClr val="000000"/>
              </a:solidFill>
              <a:latin typeface="Canva Sans"/>
            </a:endParaRPr>
          </a:p>
        </p:txBody>
      </p:sp>
      <p:sp>
        <p:nvSpPr>
          <p:cNvPr id="33" name="TextBox 33"/>
          <p:cNvSpPr txBox="1"/>
          <p:nvPr/>
        </p:nvSpPr>
        <p:spPr>
          <a:xfrm>
            <a:off x="4227956" y="4319779"/>
            <a:ext cx="4712624" cy="2397855"/>
          </a:xfrm>
          <a:prstGeom prst="rect">
            <a:avLst/>
          </a:prstGeom>
        </p:spPr>
        <p:txBody>
          <a:bodyPr wrap="square" lIns="0" tIns="0" rIns="0" bIns="0" rtlCol="0" anchor="t">
            <a:spAutoFit/>
          </a:bodyPr>
          <a:lstStyle/>
          <a:p>
            <a:pPr>
              <a:lnSpc>
                <a:spcPts val="4762"/>
              </a:lnSpc>
            </a:pPr>
            <a:r>
              <a:rPr lang="en-US" sz="3401" dirty="0">
                <a:solidFill>
                  <a:srgbClr val="DB3531"/>
                </a:solidFill>
                <a:latin typeface="Canva Sans Bold"/>
              </a:rPr>
              <a:t>Ashton Moseley</a:t>
            </a:r>
          </a:p>
          <a:p>
            <a:pPr>
              <a:lnSpc>
                <a:spcPts val="4762"/>
              </a:lnSpc>
            </a:pPr>
            <a:r>
              <a:rPr lang="en-US" sz="3401" dirty="0">
                <a:solidFill>
                  <a:srgbClr val="000000"/>
                </a:solidFill>
                <a:latin typeface="Canva Sans"/>
              </a:rPr>
              <a:t>amoseley@fhsaa.org</a:t>
            </a:r>
          </a:p>
          <a:p>
            <a:pPr>
              <a:lnSpc>
                <a:spcPts val="4762"/>
              </a:lnSpc>
            </a:pPr>
            <a:r>
              <a:rPr lang="en-US" sz="3401" dirty="0">
                <a:solidFill>
                  <a:srgbClr val="000000"/>
                </a:solidFill>
                <a:latin typeface="Canva Sans"/>
              </a:rPr>
              <a:t>Ext. 380</a:t>
            </a:r>
          </a:p>
          <a:p>
            <a:pPr algn="ctr">
              <a:lnSpc>
                <a:spcPts val="4762"/>
              </a:lnSpc>
            </a:pPr>
            <a:endParaRPr lang="en-US" sz="3401" dirty="0">
              <a:solidFill>
                <a:srgbClr val="000000"/>
              </a:solidFill>
              <a:latin typeface="Canva Sans"/>
            </a:endParaRPr>
          </a:p>
        </p:txBody>
      </p:sp>
      <p:sp>
        <p:nvSpPr>
          <p:cNvPr id="34" name="TextBox 34"/>
          <p:cNvSpPr txBox="1"/>
          <p:nvPr/>
        </p:nvSpPr>
        <p:spPr>
          <a:xfrm>
            <a:off x="12198920" y="1239918"/>
            <a:ext cx="3793089" cy="2397855"/>
          </a:xfrm>
          <a:prstGeom prst="rect">
            <a:avLst/>
          </a:prstGeom>
        </p:spPr>
        <p:txBody>
          <a:bodyPr wrap="square" lIns="0" tIns="0" rIns="0" bIns="0" rtlCol="0" anchor="t">
            <a:spAutoFit/>
          </a:bodyPr>
          <a:lstStyle/>
          <a:p>
            <a:pPr>
              <a:lnSpc>
                <a:spcPts val="4762"/>
              </a:lnSpc>
            </a:pPr>
            <a:r>
              <a:rPr lang="en-US" sz="3401" dirty="0" err="1">
                <a:solidFill>
                  <a:srgbClr val="DB3531"/>
                </a:solidFill>
                <a:latin typeface="Canva Sans Bold"/>
              </a:rPr>
              <a:t>Jordanne</a:t>
            </a:r>
            <a:r>
              <a:rPr lang="en-US" sz="3401" dirty="0">
                <a:solidFill>
                  <a:srgbClr val="DB3531"/>
                </a:solidFill>
                <a:latin typeface="Canva Sans Bold"/>
              </a:rPr>
              <a:t> Stark</a:t>
            </a:r>
          </a:p>
          <a:p>
            <a:pPr>
              <a:lnSpc>
                <a:spcPts val="4762"/>
              </a:lnSpc>
            </a:pPr>
            <a:r>
              <a:rPr lang="en-US" sz="3401" dirty="0">
                <a:solidFill>
                  <a:srgbClr val="000000"/>
                </a:solidFill>
                <a:latin typeface="Canva Sans"/>
              </a:rPr>
              <a:t>jstark@fhsaa.org</a:t>
            </a:r>
          </a:p>
          <a:p>
            <a:pPr>
              <a:lnSpc>
                <a:spcPts val="4762"/>
              </a:lnSpc>
            </a:pPr>
            <a:r>
              <a:rPr lang="en-US" sz="3401" dirty="0">
                <a:solidFill>
                  <a:srgbClr val="000000"/>
                </a:solidFill>
                <a:latin typeface="Canva Sans"/>
              </a:rPr>
              <a:t>Ext. 230</a:t>
            </a:r>
          </a:p>
          <a:p>
            <a:pPr algn="ctr">
              <a:lnSpc>
                <a:spcPts val="4762"/>
              </a:lnSpc>
            </a:pPr>
            <a:endParaRPr lang="en-US" sz="3401" dirty="0">
              <a:solidFill>
                <a:srgbClr val="000000"/>
              </a:solidFill>
              <a:latin typeface="Canva Sans"/>
            </a:endParaRPr>
          </a:p>
        </p:txBody>
      </p:sp>
      <p:sp>
        <p:nvSpPr>
          <p:cNvPr id="35" name="TextBox 35"/>
          <p:cNvSpPr txBox="1"/>
          <p:nvPr/>
        </p:nvSpPr>
        <p:spPr>
          <a:xfrm>
            <a:off x="12198920" y="4319779"/>
            <a:ext cx="4269803" cy="2397855"/>
          </a:xfrm>
          <a:prstGeom prst="rect">
            <a:avLst/>
          </a:prstGeom>
        </p:spPr>
        <p:txBody>
          <a:bodyPr wrap="square" lIns="0" tIns="0" rIns="0" bIns="0" rtlCol="0" anchor="t">
            <a:spAutoFit/>
          </a:bodyPr>
          <a:lstStyle/>
          <a:p>
            <a:pPr>
              <a:lnSpc>
                <a:spcPts val="4762"/>
              </a:lnSpc>
            </a:pPr>
            <a:r>
              <a:rPr lang="en-US" sz="3401" dirty="0">
                <a:solidFill>
                  <a:srgbClr val="DB3531"/>
                </a:solidFill>
                <a:latin typeface="Canva Sans Bold"/>
              </a:rPr>
              <a:t>Amanda Corral</a:t>
            </a:r>
          </a:p>
          <a:p>
            <a:pPr>
              <a:lnSpc>
                <a:spcPts val="4762"/>
              </a:lnSpc>
            </a:pPr>
            <a:r>
              <a:rPr lang="en-US" sz="3401" dirty="0">
                <a:solidFill>
                  <a:srgbClr val="000000"/>
                </a:solidFill>
                <a:latin typeface="Canva Sans"/>
              </a:rPr>
              <a:t>acorral@fhsaa.org</a:t>
            </a:r>
          </a:p>
          <a:p>
            <a:pPr>
              <a:lnSpc>
                <a:spcPts val="4762"/>
              </a:lnSpc>
            </a:pPr>
            <a:r>
              <a:rPr lang="en-US" sz="3401" dirty="0">
                <a:solidFill>
                  <a:srgbClr val="000000"/>
                </a:solidFill>
                <a:latin typeface="Canva Sans"/>
              </a:rPr>
              <a:t>Ext. 250</a:t>
            </a:r>
          </a:p>
          <a:p>
            <a:pPr algn="ctr">
              <a:lnSpc>
                <a:spcPts val="4762"/>
              </a:lnSpc>
            </a:pPr>
            <a:endParaRPr lang="en-US" sz="3401" dirty="0">
              <a:solidFill>
                <a:srgbClr val="000000"/>
              </a:solidFill>
              <a:latin typeface="Canva Sans"/>
            </a:endParaRPr>
          </a:p>
        </p:txBody>
      </p:sp>
      <p:sp>
        <p:nvSpPr>
          <p:cNvPr id="36" name="TextBox 36"/>
          <p:cNvSpPr txBox="1"/>
          <p:nvPr/>
        </p:nvSpPr>
        <p:spPr>
          <a:xfrm>
            <a:off x="8098472" y="7041420"/>
            <a:ext cx="4288949" cy="2397855"/>
          </a:xfrm>
          <a:prstGeom prst="rect">
            <a:avLst/>
          </a:prstGeom>
        </p:spPr>
        <p:txBody>
          <a:bodyPr wrap="square" lIns="0" tIns="0" rIns="0" bIns="0" rtlCol="0" anchor="t">
            <a:spAutoFit/>
          </a:bodyPr>
          <a:lstStyle/>
          <a:p>
            <a:pPr>
              <a:lnSpc>
                <a:spcPts val="4762"/>
              </a:lnSpc>
            </a:pPr>
            <a:r>
              <a:rPr lang="en-US" sz="3401" dirty="0">
                <a:solidFill>
                  <a:srgbClr val="DB3531"/>
                </a:solidFill>
                <a:latin typeface="Canva Sans Bold"/>
              </a:rPr>
              <a:t>Becky Torino</a:t>
            </a:r>
          </a:p>
          <a:p>
            <a:pPr>
              <a:lnSpc>
                <a:spcPts val="4762"/>
              </a:lnSpc>
            </a:pPr>
            <a:r>
              <a:rPr lang="en-US" sz="3401" dirty="0">
                <a:solidFill>
                  <a:srgbClr val="000000"/>
                </a:solidFill>
                <a:latin typeface="Canva Sans"/>
              </a:rPr>
              <a:t>btorino@fhsaa.org</a:t>
            </a:r>
          </a:p>
          <a:p>
            <a:pPr>
              <a:lnSpc>
                <a:spcPts val="4762"/>
              </a:lnSpc>
            </a:pPr>
            <a:r>
              <a:rPr lang="en-US" sz="3401" dirty="0">
                <a:solidFill>
                  <a:srgbClr val="000000"/>
                </a:solidFill>
                <a:latin typeface="Canva Sans"/>
              </a:rPr>
              <a:t>Ext. 340</a:t>
            </a:r>
          </a:p>
          <a:p>
            <a:pPr algn="ctr">
              <a:lnSpc>
                <a:spcPts val="4762"/>
              </a:lnSpc>
            </a:pPr>
            <a:endParaRPr lang="en-US" sz="3401" dirty="0">
              <a:solidFill>
                <a:srgbClr val="000000"/>
              </a:solidFill>
              <a:latin typeface="Canva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sp>
        <p:nvSpPr>
          <p:cNvPr id="2" name="TextBox 2"/>
          <p:cNvSpPr txBox="1"/>
          <p:nvPr/>
        </p:nvSpPr>
        <p:spPr>
          <a:xfrm>
            <a:off x="2444788" y="5614744"/>
            <a:ext cx="13398425" cy="821055"/>
          </a:xfrm>
          <a:prstGeom prst="rect">
            <a:avLst/>
          </a:prstGeom>
        </p:spPr>
        <p:txBody>
          <a:bodyPr lIns="0" tIns="0" rIns="0" bIns="0" rtlCol="0" anchor="t">
            <a:spAutoFit/>
          </a:bodyPr>
          <a:lstStyle/>
          <a:p>
            <a:pPr marL="0" lvl="0" indent="0" algn="ctr">
              <a:lnSpc>
                <a:spcPts val="6719"/>
              </a:lnSpc>
              <a:spcBef>
                <a:spcPct val="0"/>
              </a:spcBef>
            </a:pPr>
            <a:r>
              <a:rPr lang="en-US" sz="4800" u="none" spc="408" dirty="0">
                <a:solidFill>
                  <a:schemeClr val="accent5">
                    <a:lumMod val="75000"/>
                  </a:schemeClr>
                </a:solidFill>
                <a:latin typeface="Nunito Sans Bold"/>
              </a:rPr>
              <a:t>DO YOU HAVE ANY QUESTIONS?</a:t>
            </a:r>
          </a:p>
        </p:txBody>
      </p:sp>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36643" y="-2401653"/>
            <a:ext cx="4920160" cy="4803306"/>
          </a:xfrm>
          <a:prstGeom prst="rect">
            <a:avLst/>
          </a:prstGeom>
        </p:spPr>
      </p:pic>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8803" y="-2401653"/>
            <a:ext cx="4920160" cy="4803306"/>
          </a:xfrm>
          <a:prstGeom prst="rect">
            <a:avLst/>
          </a:prstGeom>
        </p:spPr>
      </p:pic>
      <p:sp>
        <p:nvSpPr>
          <p:cNvPr id="5" name="TextBox 5"/>
          <p:cNvSpPr txBox="1"/>
          <p:nvPr/>
        </p:nvSpPr>
        <p:spPr>
          <a:xfrm>
            <a:off x="1818577" y="1595160"/>
            <a:ext cx="14255675" cy="4148539"/>
          </a:xfrm>
          <a:prstGeom prst="rect">
            <a:avLst/>
          </a:prstGeom>
        </p:spPr>
        <p:txBody>
          <a:bodyPr lIns="0" tIns="0" rIns="0" bIns="0" rtlCol="0" anchor="t">
            <a:spAutoFit/>
          </a:bodyPr>
          <a:lstStyle/>
          <a:p>
            <a:pPr marL="0" lvl="0" indent="0" algn="ctr">
              <a:lnSpc>
                <a:spcPts val="33840"/>
              </a:lnSpc>
              <a:spcBef>
                <a:spcPct val="0"/>
              </a:spcBef>
            </a:pPr>
            <a:r>
              <a:rPr lang="en-US" sz="24171" u="none" dirty="0">
                <a:solidFill>
                  <a:srgbClr val="FFFFFF"/>
                </a:solidFill>
                <a:latin typeface="Holiday"/>
              </a:rPr>
              <a:t>Thank you!</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26921" y="6452161"/>
            <a:ext cx="3064758" cy="46086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3679" y="6452161"/>
            <a:ext cx="3064758" cy="460865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61079" y="8688116"/>
            <a:ext cx="2077337" cy="172419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05499">
            <a:off x="17053227" y="3480967"/>
            <a:ext cx="1729648" cy="2493186"/>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6663">
            <a:off x="13431199" y="6991387"/>
            <a:ext cx="1794630" cy="2328169"/>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34652" y="7807566"/>
            <a:ext cx="3099245" cy="309924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516789" y="8688116"/>
            <a:ext cx="1523199" cy="138801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01647">
            <a:off x="-410988" y="3487979"/>
            <a:ext cx="1815983" cy="2735944"/>
          </a:xfrm>
          <a:prstGeom prst="rect">
            <a:avLst/>
          </a:prstGeom>
        </p:spPr>
      </p:pic>
      <p:pic>
        <p:nvPicPr>
          <p:cNvPr id="14" name="Picture 14"/>
          <p:cNvPicPr>
            <a:picLocks noChangeAspect="1"/>
          </p:cNvPicPr>
          <p:nvPr/>
        </p:nvPicPr>
        <p:blipFill>
          <a:blip r:embed="rId18">
            <a:alphaModFix amt="15000"/>
            <a:extLst>
              <a:ext uri="{28A0092B-C50C-407E-A947-70E740481C1C}">
                <a14:useLocalDpi xmlns:a14="http://schemas.microsoft.com/office/drawing/2010/main" val="0"/>
              </a:ext>
              <a:ext uri="{96DAC541-7B7A-43D3-8B79-37D633B846F1}">
                <asvg:svgBlip xmlns:asvg="http://schemas.microsoft.com/office/drawing/2016/SVG/main" r:embed="rId19"/>
              </a:ext>
            </a:extLst>
          </a:blip>
          <a:srcRect b="74388"/>
          <a:stretch>
            <a:fillRect/>
          </a:stretch>
        </p:blipFill>
        <p:spPr>
          <a:xfrm>
            <a:off x="-884794" y="8939111"/>
            <a:ext cx="20057588" cy="1367757"/>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b="74388"/>
          <a:stretch>
            <a:fillRect/>
          </a:stretch>
        </p:blipFill>
        <p:spPr>
          <a:xfrm>
            <a:off x="-884794" y="9336421"/>
            <a:ext cx="20057588" cy="1367757"/>
          </a:xfrm>
          <a:prstGeom prst="rect">
            <a:avLst/>
          </a:prstGeom>
        </p:spPr>
      </p:pic>
      <p:pic>
        <p:nvPicPr>
          <p:cNvPr id="16" name="Picture 16"/>
          <p:cNvPicPr>
            <a:picLocks noChangeAspect="1"/>
          </p:cNvPicPr>
          <p:nvPr/>
        </p:nvPicPr>
        <p:blipFill>
          <a:blip r:embed="rId22"/>
          <a:srcRect r="62921" b="2235"/>
          <a:stretch>
            <a:fillRect/>
          </a:stretch>
        </p:blipFill>
        <p:spPr>
          <a:xfrm>
            <a:off x="16559174" y="134044"/>
            <a:ext cx="1652751" cy="14889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446" y="-1898965"/>
            <a:ext cx="6148320" cy="6207811"/>
          </a:xfrm>
          <a:prstGeom prst="rect">
            <a:avLst/>
          </a:prstGeom>
        </p:spPr>
      </p:pic>
      <p:sp>
        <p:nvSpPr>
          <p:cNvPr id="3" name="TextBox 3"/>
          <p:cNvSpPr txBox="1"/>
          <p:nvPr/>
        </p:nvSpPr>
        <p:spPr>
          <a:xfrm rot="-5400000">
            <a:off x="-2294006" y="4583398"/>
            <a:ext cx="7162786" cy="2313674"/>
          </a:xfrm>
          <a:prstGeom prst="rect">
            <a:avLst/>
          </a:prstGeom>
        </p:spPr>
        <p:txBody>
          <a:bodyPr lIns="0" tIns="0" rIns="0" bIns="0" rtlCol="0" anchor="t">
            <a:spAutoFit/>
          </a:bodyPr>
          <a:lstStyle/>
          <a:p>
            <a:pPr>
              <a:lnSpc>
                <a:spcPts val="18949"/>
              </a:lnSpc>
            </a:pPr>
            <a:r>
              <a:rPr lang="en-US" sz="13535">
                <a:solidFill>
                  <a:srgbClr val="FDED7B"/>
                </a:solidFill>
                <a:latin typeface="Holiday"/>
              </a:rPr>
              <a:t>Changes to</a:t>
            </a:r>
          </a:p>
        </p:txBody>
      </p:sp>
      <p:sp>
        <p:nvSpPr>
          <p:cNvPr id="4" name="TextBox 4"/>
          <p:cNvSpPr txBox="1"/>
          <p:nvPr/>
        </p:nvSpPr>
        <p:spPr>
          <a:xfrm rot="-5400000">
            <a:off x="-2073479" y="4311972"/>
            <a:ext cx="9180186" cy="712470"/>
          </a:xfrm>
          <a:prstGeom prst="rect">
            <a:avLst/>
          </a:prstGeom>
        </p:spPr>
        <p:txBody>
          <a:bodyPr lIns="0" tIns="0" rIns="0" bIns="0" rtlCol="0" anchor="t">
            <a:spAutoFit/>
          </a:bodyPr>
          <a:lstStyle/>
          <a:p>
            <a:pPr marL="0" lvl="0" indent="0">
              <a:lnSpc>
                <a:spcPts val="5880"/>
              </a:lnSpc>
              <a:spcBef>
                <a:spcPct val="0"/>
              </a:spcBef>
            </a:pPr>
            <a:r>
              <a:rPr lang="en-US" sz="4200">
                <a:solidFill>
                  <a:srgbClr val="FFFFFF"/>
                </a:solidFill>
                <a:latin typeface="Nunito Sans Black"/>
              </a:rPr>
              <a:t>BYLAWS AND POLICIES</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38032">
            <a:off x="16408411" y="3398282"/>
            <a:ext cx="3193140" cy="495060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8"/>
          <a:stretch>
            <a:fillRect/>
          </a:stretch>
        </p:blipFill>
        <p:spPr>
          <a:xfrm>
            <a:off x="14385256" y="6740396"/>
            <a:ext cx="3102609" cy="3546604"/>
          </a:xfrm>
          <a:prstGeom prst="rect">
            <a:avLst/>
          </a:prstGeom>
        </p:spPr>
      </p:pic>
      <p:grpSp>
        <p:nvGrpSpPr>
          <p:cNvPr id="25" name="Group 3">
            <a:extLst>
              <a:ext uri="{FF2B5EF4-FFF2-40B4-BE49-F238E27FC236}">
                <a16:creationId xmlns:a16="http://schemas.microsoft.com/office/drawing/2014/main" id="{37DA24EC-9341-8E6D-CE9E-369B2C5CDFDA}"/>
              </a:ext>
            </a:extLst>
          </p:cNvPr>
          <p:cNvGrpSpPr/>
          <p:nvPr/>
        </p:nvGrpSpPr>
        <p:grpSpPr>
          <a:xfrm>
            <a:off x="3759039" y="2270523"/>
            <a:ext cx="10626217" cy="4614198"/>
            <a:chOff x="0" y="0"/>
            <a:chExt cx="4643469" cy="1489272"/>
          </a:xfrm>
        </p:grpSpPr>
        <p:sp>
          <p:nvSpPr>
            <p:cNvPr id="26" name="Freeform 4">
              <a:extLst>
                <a:ext uri="{FF2B5EF4-FFF2-40B4-BE49-F238E27FC236}">
                  <a16:creationId xmlns:a16="http://schemas.microsoft.com/office/drawing/2014/main" id="{691CB6D5-4102-01C0-7DAF-2E7F469401B0}"/>
                </a:ext>
              </a:extLst>
            </p:cNvPr>
            <p:cNvSpPr/>
            <p:nvPr/>
          </p:nvSpPr>
          <p:spPr>
            <a:xfrm>
              <a:off x="0" y="0"/>
              <a:ext cx="4643469" cy="1489272"/>
            </a:xfrm>
            <a:custGeom>
              <a:avLst/>
              <a:gdLst/>
              <a:ahLst/>
              <a:cxnLst/>
              <a:rect l="l" t="t" r="r" b="b"/>
              <a:pathLst>
                <a:path w="4643469" h="1489272">
                  <a:moveTo>
                    <a:pt x="4519009" y="1489271"/>
                  </a:moveTo>
                  <a:lnTo>
                    <a:pt x="124460" y="1489271"/>
                  </a:lnTo>
                  <a:cubicBezTo>
                    <a:pt x="55880" y="1489271"/>
                    <a:pt x="0" y="1433391"/>
                    <a:pt x="0" y="1364811"/>
                  </a:cubicBezTo>
                  <a:lnTo>
                    <a:pt x="0" y="124460"/>
                  </a:lnTo>
                  <a:cubicBezTo>
                    <a:pt x="0" y="55880"/>
                    <a:pt x="55880" y="0"/>
                    <a:pt x="124460" y="0"/>
                  </a:cubicBezTo>
                  <a:lnTo>
                    <a:pt x="4519009" y="0"/>
                  </a:lnTo>
                  <a:cubicBezTo>
                    <a:pt x="4587589" y="0"/>
                    <a:pt x="4643469" y="55880"/>
                    <a:pt x="4643469" y="124460"/>
                  </a:cubicBezTo>
                  <a:lnTo>
                    <a:pt x="4643469" y="1364812"/>
                  </a:lnTo>
                  <a:cubicBezTo>
                    <a:pt x="4643469" y="1433392"/>
                    <a:pt x="4587589" y="1489272"/>
                    <a:pt x="4519009" y="1489272"/>
                  </a:cubicBezTo>
                  <a:close/>
                </a:path>
              </a:pathLst>
            </a:custGeom>
            <a:solidFill>
              <a:srgbClr val="FFFFFF"/>
            </a:solidFill>
          </p:spPr>
        </p:sp>
      </p:gr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77060">
            <a:off x="1085430" y="821090"/>
            <a:ext cx="2938568" cy="76770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12650" y="7319232"/>
            <a:ext cx="2080150" cy="3157723"/>
          </a:xfrm>
          <a:prstGeom prst="rect">
            <a:avLst/>
          </a:prstGeom>
        </p:spPr>
      </p:pic>
      <p:pic>
        <p:nvPicPr>
          <p:cNvPr id="12" name="Picture 12"/>
          <p:cNvPicPr>
            <a:picLocks noChangeAspect="1"/>
          </p:cNvPicPr>
          <p:nvPr/>
        </p:nvPicPr>
        <p:blipFill>
          <a:blip r:embed="rId12"/>
          <a:srcRect r="62921" b="2235"/>
          <a:stretch>
            <a:fillRect/>
          </a:stretch>
        </p:blipFill>
        <p:spPr>
          <a:xfrm>
            <a:off x="16559174" y="134044"/>
            <a:ext cx="1652751" cy="1488904"/>
          </a:xfrm>
          <a:prstGeom prst="rect">
            <a:avLst/>
          </a:prstGeom>
        </p:spPr>
      </p:pic>
      <p:sp>
        <p:nvSpPr>
          <p:cNvPr id="22" name="TextBox 22"/>
          <p:cNvSpPr txBox="1"/>
          <p:nvPr/>
        </p:nvSpPr>
        <p:spPr>
          <a:xfrm>
            <a:off x="6040859" y="1344182"/>
            <a:ext cx="6206282" cy="530860"/>
          </a:xfrm>
          <a:prstGeom prst="rect">
            <a:avLst/>
          </a:prstGeom>
        </p:spPr>
        <p:txBody>
          <a:bodyPr lIns="0" tIns="0" rIns="0" bIns="0" rtlCol="0" anchor="t">
            <a:spAutoFit/>
          </a:bodyPr>
          <a:lstStyle/>
          <a:p>
            <a:pPr algn="ctr">
              <a:lnSpc>
                <a:spcPts val="4339"/>
              </a:lnSpc>
              <a:spcBef>
                <a:spcPct val="0"/>
              </a:spcBef>
            </a:pPr>
            <a:r>
              <a:rPr lang="en-US" sz="3099" dirty="0">
                <a:solidFill>
                  <a:srgbClr val="FAE54F"/>
                </a:solidFill>
                <a:latin typeface="Nunito Sans Bold Bold"/>
              </a:rPr>
              <a:t>Eligibility &amp; Compliance Impacts</a:t>
            </a:r>
          </a:p>
        </p:txBody>
      </p:sp>
      <p:grpSp>
        <p:nvGrpSpPr>
          <p:cNvPr id="27" name="Group 3">
            <a:extLst>
              <a:ext uri="{FF2B5EF4-FFF2-40B4-BE49-F238E27FC236}">
                <a16:creationId xmlns:a16="http://schemas.microsoft.com/office/drawing/2014/main" id="{6BEB1F1E-CF5B-4BDC-0270-597E95C2E306}"/>
              </a:ext>
            </a:extLst>
          </p:cNvPr>
          <p:cNvGrpSpPr/>
          <p:nvPr/>
        </p:nvGrpSpPr>
        <p:grpSpPr>
          <a:xfrm>
            <a:off x="3759038" y="7319232"/>
            <a:ext cx="10718962" cy="2002396"/>
            <a:chOff x="0" y="0"/>
            <a:chExt cx="4643469" cy="1489272"/>
          </a:xfrm>
        </p:grpSpPr>
        <p:sp>
          <p:nvSpPr>
            <p:cNvPr id="28" name="Freeform 4">
              <a:extLst>
                <a:ext uri="{FF2B5EF4-FFF2-40B4-BE49-F238E27FC236}">
                  <a16:creationId xmlns:a16="http://schemas.microsoft.com/office/drawing/2014/main" id="{33C70496-55A0-142D-ED46-EF7B77BDC8CD}"/>
                </a:ext>
              </a:extLst>
            </p:cNvPr>
            <p:cNvSpPr/>
            <p:nvPr/>
          </p:nvSpPr>
          <p:spPr>
            <a:xfrm>
              <a:off x="0" y="0"/>
              <a:ext cx="4643469" cy="1489272"/>
            </a:xfrm>
            <a:custGeom>
              <a:avLst/>
              <a:gdLst/>
              <a:ahLst/>
              <a:cxnLst/>
              <a:rect l="l" t="t" r="r" b="b"/>
              <a:pathLst>
                <a:path w="4643469" h="1489272">
                  <a:moveTo>
                    <a:pt x="4519009" y="1489271"/>
                  </a:moveTo>
                  <a:lnTo>
                    <a:pt x="124460" y="1489271"/>
                  </a:lnTo>
                  <a:cubicBezTo>
                    <a:pt x="55880" y="1489271"/>
                    <a:pt x="0" y="1433391"/>
                    <a:pt x="0" y="1364811"/>
                  </a:cubicBezTo>
                  <a:lnTo>
                    <a:pt x="0" y="124460"/>
                  </a:lnTo>
                  <a:cubicBezTo>
                    <a:pt x="0" y="55880"/>
                    <a:pt x="55880" y="0"/>
                    <a:pt x="124460" y="0"/>
                  </a:cubicBezTo>
                  <a:lnTo>
                    <a:pt x="4519009" y="0"/>
                  </a:lnTo>
                  <a:cubicBezTo>
                    <a:pt x="4587589" y="0"/>
                    <a:pt x="4643469" y="55880"/>
                    <a:pt x="4643469" y="124460"/>
                  </a:cubicBezTo>
                  <a:lnTo>
                    <a:pt x="4643469" y="1364812"/>
                  </a:lnTo>
                  <a:cubicBezTo>
                    <a:pt x="4643469" y="1433392"/>
                    <a:pt x="4587589" y="1489272"/>
                    <a:pt x="4519009" y="1489272"/>
                  </a:cubicBezTo>
                  <a:close/>
                </a:path>
              </a:pathLst>
            </a:custGeom>
            <a:solidFill>
              <a:srgbClr val="FFFFFF"/>
            </a:solidFill>
          </p:spPr>
        </p:sp>
      </p:grpSp>
      <p:sp>
        <p:nvSpPr>
          <p:cNvPr id="23" name="TextBox 13">
            <a:extLst>
              <a:ext uri="{FF2B5EF4-FFF2-40B4-BE49-F238E27FC236}">
                <a16:creationId xmlns:a16="http://schemas.microsoft.com/office/drawing/2014/main" id="{34086532-CAA2-35A0-5A48-CCF367A39DE2}"/>
              </a:ext>
            </a:extLst>
          </p:cNvPr>
          <p:cNvSpPr txBox="1"/>
          <p:nvPr/>
        </p:nvSpPr>
        <p:spPr>
          <a:xfrm>
            <a:off x="4321713" y="8072872"/>
            <a:ext cx="9620448" cy="881652"/>
          </a:xfrm>
          <a:prstGeom prst="rect">
            <a:avLst/>
          </a:prstGeom>
        </p:spPr>
        <p:txBody>
          <a:bodyPr wrap="square" lIns="0" tIns="0" rIns="0" bIns="0" rtlCol="0" anchor="t">
            <a:spAutoFit/>
          </a:bodyPr>
          <a:lstStyle/>
          <a:p>
            <a:pPr marL="342900" indent="-342900">
              <a:lnSpc>
                <a:spcPts val="3500"/>
              </a:lnSpc>
              <a:spcBef>
                <a:spcPct val="0"/>
              </a:spcBef>
              <a:buFont typeface="Arial" panose="020B0604020202020204" pitchFamily="34" charset="0"/>
              <a:buChar char="•"/>
            </a:pPr>
            <a:r>
              <a:rPr lang="en-US" sz="2500" dirty="0">
                <a:solidFill>
                  <a:srgbClr val="000000"/>
                </a:solidFill>
                <a:latin typeface="Nunito Sans Regular"/>
              </a:rPr>
              <a:t>Prohibits presentations, promotions, or advertisements for non-school teams from school-based team social media accounts.</a:t>
            </a:r>
          </a:p>
        </p:txBody>
      </p:sp>
      <p:sp>
        <p:nvSpPr>
          <p:cNvPr id="24" name="TextBox 9">
            <a:extLst>
              <a:ext uri="{FF2B5EF4-FFF2-40B4-BE49-F238E27FC236}">
                <a16:creationId xmlns:a16="http://schemas.microsoft.com/office/drawing/2014/main" id="{A2E643D9-CC17-83D2-81AD-4110B279769F}"/>
              </a:ext>
            </a:extLst>
          </p:cNvPr>
          <p:cNvSpPr txBox="1"/>
          <p:nvPr/>
        </p:nvSpPr>
        <p:spPr>
          <a:xfrm>
            <a:off x="4337360" y="3206791"/>
            <a:ext cx="9604801" cy="3677930"/>
          </a:xfrm>
          <a:prstGeom prst="rect">
            <a:avLst/>
          </a:prstGeom>
        </p:spPr>
        <p:txBody>
          <a:bodyPr wrap="square" lIns="0" tIns="0" rIns="0" bIns="0" rtlCol="0" anchor="t">
            <a:spAutoFit/>
          </a:bodyPr>
          <a:lstStyle/>
          <a:p>
            <a:pPr marL="342900" indent="-342900">
              <a:lnSpc>
                <a:spcPts val="3172"/>
              </a:lnSpc>
              <a:buFont typeface="Arial" panose="020B0604020202020204" pitchFamily="34" charset="0"/>
              <a:buChar char="•"/>
            </a:pPr>
            <a:r>
              <a:rPr lang="en-US" sz="2500" dirty="0">
                <a:solidFill>
                  <a:srgbClr val="1E1E1E"/>
                </a:solidFill>
                <a:latin typeface="Nunito Sans Regular"/>
              </a:rPr>
              <a:t>Removes restrictions on students who possess a B1/B2 Visa or who are here under the Visa Waiver Program.</a:t>
            </a:r>
          </a:p>
          <a:p>
            <a:pPr>
              <a:lnSpc>
                <a:spcPts val="3172"/>
              </a:lnSpc>
            </a:pPr>
            <a:endParaRPr lang="en-US" sz="2500" dirty="0">
              <a:solidFill>
                <a:srgbClr val="1E1E1E"/>
              </a:solidFill>
              <a:latin typeface="Nunito Sans Regular"/>
            </a:endParaRPr>
          </a:p>
          <a:p>
            <a:pPr marL="342900" indent="-342900">
              <a:lnSpc>
                <a:spcPts val="3172"/>
              </a:lnSpc>
              <a:buFont typeface="Arial" panose="020B0604020202020204" pitchFamily="34" charset="0"/>
              <a:buChar char="•"/>
            </a:pPr>
            <a:r>
              <a:rPr lang="en-US" sz="2500" dirty="0">
                <a:solidFill>
                  <a:srgbClr val="1E1E1E"/>
                </a:solidFill>
                <a:latin typeface="Nunito Sans Regular"/>
              </a:rPr>
              <a:t>Separates registration procedures for youth exchange students from other international and immigrant students.</a:t>
            </a:r>
          </a:p>
          <a:p>
            <a:pPr>
              <a:lnSpc>
                <a:spcPts val="3172"/>
              </a:lnSpc>
            </a:pPr>
            <a:endParaRPr lang="en-US" sz="2500" dirty="0">
              <a:solidFill>
                <a:srgbClr val="1E1E1E"/>
              </a:solidFill>
              <a:latin typeface="Nunito Sans Regular"/>
            </a:endParaRPr>
          </a:p>
          <a:p>
            <a:pPr marL="342900" indent="-342900">
              <a:lnSpc>
                <a:spcPts val="3172"/>
              </a:lnSpc>
              <a:buFont typeface="Arial" panose="020B0604020202020204" pitchFamily="34" charset="0"/>
              <a:buChar char="•"/>
            </a:pPr>
            <a:r>
              <a:rPr lang="en-US" sz="2500" dirty="0">
                <a:solidFill>
                  <a:srgbClr val="1E1E1E"/>
                </a:solidFill>
                <a:latin typeface="Nunito Sans Regular"/>
              </a:rPr>
              <a:t>Removes requirement for other international and immigrant students to provide a copy of their USCIS documentation.</a:t>
            </a:r>
          </a:p>
          <a:p>
            <a:pPr>
              <a:lnSpc>
                <a:spcPts val="3172"/>
              </a:lnSpc>
            </a:pPr>
            <a:endParaRPr lang="en-US" sz="2266" dirty="0">
              <a:solidFill>
                <a:srgbClr val="1E1E1E"/>
              </a:solidFill>
              <a:latin typeface="Nunito Sans Regular"/>
            </a:endParaRPr>
          </a:p>
        </p:txBody>
      </p:sp>
      <p:sp>
        <p:nvSpPr>
          <p:cNvPr id="7" name="TextBox 7"/>
          <p:cNvSpPr txBox="1"/>
          <p:nvPr/>
        </p:nvSpPr>
        <p:spPr>
          <a:xfrm>
            <a:off x="4042065" y="2379905"/>
            <a:ext cx="6940460" cy="481330"/>
          </a:xfrm>
          <a:prstGeom prst="rect">
            <a:avLst/>
          </a:prstGeom>
        </p:spPr>
        <p:txBody>
          <a:bodyPr lIns="0" tIns="0" rIns="0" bIns="0" rtlCol="0" anchor="t">
            <a:spAutoFit/>
          </a:bodyPr>
          <a:lstStyle/>
          <a:p>
            <a:pPr marL="0" lvl="0" indent="0">
              <a:lnSpc>
                <a:spcPts val="3919"/>
              </a:lnSpc>
              <a:spcBef>
                <a:spcPct val="0"/>
              </a:spcBef>
            </a:pPr>
            <a:r>
              <a:rPr lang="en-US" sz="2799" dirty="0">
                <a:solidFill>
                  <a:srgbClr val="F44C43"/>
                </a:solidFill>
                <a:latin typeface="Nunito Sans Bold"/>
              </a:rPr>
              <a:t>Policy 17</a:t>
            </a:r>
          </a:p>
        </p:txBody>
      </p:sp>
      <p:sp>
        <p:nvSpPr>
          <p:cNvPr id="29" name="TextBox 7">
            <a:extLst>
              <a:ext uri="{FF2B5EF4-FFF2-40B4-BE49-F238E27FC236}">
                <a16:creationId xmlns:a16="http://schemas.microsoft.com/office/drawing/2014/main" id="{C903279D-CBF4-9827-8976-3C046D91AF39}"/>
              </a:ext>
            </a:extLst>
          </p:cNvPr>
          <p:cNvSpPr txBox="1"/>
          <p:nvPr/>
        </p:nvSpPr>
        <p:spPr>
          <a:xfrm>
            <a:off x="4039084" y="7465103"/>
            <a:ext cx="6940460" cy="481330"/>
          </a:xfrm>
          <a:prstGeom prst="rect">
            <a:avLst/>
          </a:prstGeom>
        </p:spPr>
        <p:txBody>
          <a:bodyPr lIns="0" tIns="0" rIns="0" bIns="0" rtlCol="0" anchor="t">
            <a:spAutoFit/>
          </a:bodyPr>
          <a:lstStyle/>
          <a:p>
            <a:pPr marL="0" lvl="0" indent="0">
              <a:lnSpc>
                <a:spcPts val="3919"/>
              </a:lnSpc>
              <a:spcBef>
                <a:spcPct val="0"/>
              </a:spcBef>
            </a:pPr>
            <a:r>
              <a:rPr lang="en-US" sz="2799" dirty="0">
                <a:solidFill>
                  <a:srgbClr val="F44C43"/>
                </a:solidFill>
                <a:latin typeface="Nunito Sans Bold"/>
              </a:rPr>
              <a:t>Policy 22</a:t>
            </a:r>
          </a:p>
        </p:txBody>
      </p:sp>
      <p:pic>
        <p:nvPicPr>
          <p:cNvPr id="33" name="Picture 32" descr="A green check mark in a circle&#10;&#10;Description automatically generated">
            <a:extLst>
              <a:ext uri="{FF2B5EF4-FFF2-40B4-BE49-F238E27FC236}">
                <a16:creationId xmlns:a16="http://schemas.microsoft.com/office/drawing/2014/main" id="{4CDEDD81-0EAD-2933-B6B8-0403F3A135A2}"/>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3487400" y="7417399"/>
            <a:ext cx="885200" cy="88165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grpSp>
        <p:nvGrpSpPr>
          <p:cNvPr id="24" name="Group 2">
            <a:extLst>
              <a:ext uri="{FF2B5EF4-FFF2-40B4-BE49-F238E27FC236}">
                <a16:creationId xmlns:a16="http://schemas.microsoft.com/office/drawing/2014/main" id="{DE5B004C-88EE-6254-6469-C8C8BE03FC83}"/>
              </a:ext>
            </a:extLst>
          </p:cNvPr>
          <p:cNvGrpSpPr/>
          <p:nvPr/>
        </p:nvGrpSpPr>
        <p:grpSpPr>
          <a:xfrm>
            <a:off x="3773442" y="1346370"/>
            <a:ext cx="10877018" cy="8597730"/>
            <a:chOff x="0" y="-38100"/>
            <a:chExt cx="3672957" cy="1736975"/>
          </a:xfrm>
        </p:grpSpPr>
        <p:sp>
          <p:nvSpPr>
            <p:cNvPr id="25" name="Freeform 3">
              <a:extLst>
                <a:ext uri="{FF2B5EF4-FFF2-40B4-BE49-F238E27FC236}">
                  <a16:creationId xmlns:a16="http://schemas.microsoft.com/office/drawing/2014/main" id="{EC0E2D10-1026-5B52-EE10-48565C3A5C9E}"/>
                </a:ext>
              </a:extLst>
            </p:cNvPr>
            <p:cNvSpPr/>
            <p:nvPr/>
          </p:nvSpPr>
          <p:spPr>
            <a:xfrm>
              <a:off x="0" y="0"/>
              <a:ext cx="3672957" cy="1698875"/>
            </a:xfrm>
            <a:custGeom>
              <a:avLst/>
              <a:gdLst/>
              <a:ahLst/>
              <a:cxnLst/>
              <a:rect l="l" t="t" r="r" b="b"/>
              <a:pathLst>
                <a:path w="3672957" h="1698875">
                  <a:moveTo>
                    <a:pt x="28312" y="0"/>
                  </a:moveTo>
                  <a:lnTo>
                    <a:pt x="3644645" y="0"/>
                  </a:lnTo>
                  <a:cubicBezTo>
                    <a:pt x="3652153" y="0"/>
                    <a:pt x="3659355" y="2983"/>
                    <a:pt x="3664664" y="8293"/>
                  </a:cubicBezTo>
                  <a:cubicBezTo>
                    <a:pt x="3669974" y="13602"/>
                    <a:pt x="3672957" y="20803"/>
                    <a:pt x="3672957" y="28312"/>
                  </a:cubicBezTo>
                  <a:lnTo>
                    <a:pt x="3672957" y="1670563"/>
                  </a:lnTo>
                  <a:cubicBezTo>
                    <a:pt x="3672957" y="1678072"/>
                    <a:pt x="3669974" y="1685273"/>
                    <a:pt x="3664664" y="1690583"/>
                  </a:cubicBezTo>
                  <a:cubicBezTo>
                    <a:pt x="3659355" y="1695892"/>
                    <a:pt x="3652153" y="1698875"/>
                    <a:pt x="3644645" y="1698875"/>
                  </a:cubicBezTo>
                  <a:lnTo>
                    <a:pt x="28312" y="1698875"/>
                  </a:lnTo>
                  <a:cubicBezTo>
                    <a:pt x="12676" y="1698875"/>
                    <a:pt x="0" y="1686199"/>
                    <a:pt x="0" y="1670563"/>
                  </a:cubicBezTo>
                  <a:lnTo>
                    <a:pt x="0" y="28312"/>
                  </a:lnTo>
                  <a:cubicBezTo>
                    <a:pt x="0" y="12676"/>
                    <a:pt x="12676" y="0"/>
                    <a:pt x="28312" y="0"/>
                  </a:cubicBezTo>
                  <a:close/>
                </a:path>
              </a:pathLst>
            </a:custGeom>
            <a:solidFill>
              <a:srgbClr val="FFFFFF"/>
            </a:solidFill>
          </p:spPr>
          <p:txBody>
            <a:bodyPr/>
            <a:lstStyle/>
            <a:p>
              <a:endParaRPr lang="en-US" dirty="0"/>
            </a:p>
          </p:txBody>
        </p:sp>
        <p:sp>
          <p:nvSpPr>
            <p:cNvPr id="26" name="TextBox 4">
              <a:extLst>
                <a:ext uri="{FF2B5EF4-FFF2-40B4-BE49-F238E27FC236}">
                  <a16:creationId xmlns:a16="http://schemas.microsoft.com/office/drawing/2014/main" id="{4E385D47-DDE7-9074-4283-DC2C5808BA96}"/>
                </a:ext>
              </a:extLst>
            </p:cNvPr>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2" name="Picture 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446" y="-1898965"/>
            <a:ext cx="6148320" cy="6207811"/>
          </a:xfrm>
          <a:prstGeom prst="rect">
            <a:avLst/>
          </a:prstGeom>
        </p:spPr>
      </p:pic>
      <p:sp>
        <p:nvSpPr>
          <p:cNvPr id="3" name="TextBox 3"/>
          <p:cNvSpPr txBox="1"/>
          <p:nvPr/>
        </p:nvSpPr>
        <p:spPr>
          <a:xfrm rot="-5400000">
            <a:off x="-3068094" y="4376150"/>
            <a:ext cx="8597729" cy="2202526"/>
          </a:xfrm>
          <a:prstGeom prst="rect">
            <a:avLst/>
          </a:prstGeom>
        </p:spPr>
        <p:txBody>
          <a:bodyPr wrap="square" lIns="0" tIns="0" rIns="0" bIns="0" rtlCol="0" anchor="t">
            <a:spAutoFit/>
          </a:bodyPr>
          <a:lstStyle/>
          <a:p>
            <a:pPr>
              <a:lnSpc>
                <a:spcPts val="18949"/>
              </a:lnSpc>
            </a:pPr>
            <a:r>
              <a:rPr lang="en-US" sz="10000" dirty="0">
                <a:solidFill>
                  <a:srgbClr val="FDED7B"/>
                </a:solidFill>
                <a:latin typeface="Holiday"/>
              </a:rPr>
              <a:t>Legislative Changes</a:t>
            </a:r>
          </a:p>
        </p:txBody>
      </p:sp>
      <p:sp>
        <p:nvSpPr>
          <p:cNvPr id="4" name="TextBox 4"/>
          <p:cNvSpPr txBox="1"/>
          <p:nvPr/>
        </p:nvSpPr>
        <p:spPr>
          <a:xfrm rot="-5400000">
            <a:off x="-2073479" y="4311972"/>
            <a:ext cx="9180186" cy="712470"/>
          </a:xfrm>
          <a:prstGeom prst="rect">
            <a:avLst/>
          </a:prstGeom>
        </p:spPr>
        <p:txBody>
          <a:bodyPr lIns="0" tIns="0" rIns="0" bIns="0" rtlCol="0" anchor="t">
            <a:spAutoFit/>
          </a:bodyPr>
          <a:lstStyle/>
          <a:p>
            <a:pPr marL="0" lvl="0" indent="0">
              <a:lnSpc>
                <a:spcPts val="5880"/>
              </a:lnSpc>
              <a:spcBef>
                <a:spcPct val="0"/>
              </a:spcBef>
            </a:pPr>
            <a:r>
              <a:rPr lang="en-US" sz="4200" dirty="0">
                <a:solidFill>
                  <a:srgbClr val="FFFFFF"/>
                </a:solidFill>
                <a:latin typeface="Nunito Sans Black"/>
              </a:rPr>
              <a:t>BYLAWS AND POLICIES</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38032">
            <a:off x="16408411" y="3398282"/>
            <a:ext cx="3193140" cy="495060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8"/>
          <a:stretch>
            <a:fillRect/>
          </a:stretch>
        </p:blipFill>
        <p:spPr>
          <a:xfrm>
            <a:off x="14651991" y="6930351"/>
            <a:ext cx="3102609" cy="354660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77060">
            <a:off x="477942" y="821089"/>
            <a:ext cx="2938568" cy="767701"/>
          </a:xfrm>
          <a:prstGeom prst="rect">
            <a:avLst/>
          </a:prstGeom>
        </p:spPr>
      </p:pic>
      <p:pic>
        <p:nvPicPr>
          <p:cNvPr id="12" name="Picture 12"/>
          <p:cNvPicPr>
            <a:picLocks noChangeAspect="1"/>
          </p:cNvPicPr>
          <p:nvPr/>
        </p:nvPicPr>
        <p:blipFill>
          <a:blip r:embed="rId10"/>
          <a:srcRect r="62921" b="2235"/>
          <a:stretch>
            <a:fillRect/>
          </a:stretch>
        </p:blipFill>
        <p:spPr>
          <a:xfrm>
            <a:off x="16559174" y="134044"/>
            <a:ext cx="1652751" cy="1488904"/>
          </a:xfrm>
          <a:prstGeom prst="rect">
            <a:avLst/>
          </a:prstGeom>
        </p:spPr>
      </p:pic>
      <p:sp>
        <p:nvSpPr>
          <p:cNvPr id="18" name="TextBox 18"/>
          <p:cNvSpPr txBox="1"/>
          <p:nvPr/>
        </p:nvSpPr>
        <p:spPr>
          <a:xfrm>
            <a:off x="6028802" y="644307"/>
            <a:ext cx="6317934" cy="494366"/>
          </a:xfrm>
          <a:prstGeom prst="rect">
            <a:avLst/>
          </a:prstGeom>
        </p:spPr>
        <p:txBody>
          <a:bodyPr wrap="square" lIns="0" tIns="0" rIns="0" bIns="0" rtlCol="0" anchor="t">
            <a:spAutoFit/>
          </a:bodyPr>
          <a:lstStyle/>
          <a:p>
            <a:pPr algn="ctr">
              <a:lnSpc>
                <a:spcPts val="3919"/>
              </a:lnSpc>
              <a:spcBef>
                <a:spcPct val="0"/>
              </a:spcBef>
            </a:pPr>
            <a:r>
              <a:rPr lang="en-US" sz="3100" dirty="0">
                <a:solidFill>
                  <a:srgbClr val="FAE54F"/>
                </a:solidFill>
                <a:latin typeface="Nunito Sans Bold Bold"/>
              </a:rPr>
              <a:t>Eligibility &amp; Compliance Impacts</a:t>
            </a:r>
          </a:p>
        </p:txBody>
      </p:sp>
      <p:sp>
        <p:nvSpPr>
          <p:cNvPr id="22" name="TextBox 22"/>
          <p:cNvSpPr txBox="1"/>
          <p:nvPr/>
        </p:nvSpPr>
        <p:spPr>
          <a:xfrm>
            <a:off x="3733800" y="2574401"/>
            <a:ext cx="9475252" cy="566309"/>
          </a:xfrm>
          <a:prstGeom prst="rect">
            <a:avLst/>
          </a:prstGeom>
        </p:spPr>
        <p:txBody>
          <a:bodyPr wrap="square" lIns="0" tIns="0" rIns="0" bIns="0" rtlCol="0" anchor="t">
            <a:spAutoFit/>
          </a:bodyPr>
          <a:lstStyle/>
          <a:p>
            <a:pPr>
              <a:lnSpc>
                <a:spcPts val="4760"/>
              </a:lnSpc>
            </a:pPr>
            <a:endParaRPr lang="en-US" sz="2720" dirty="0">
              <a:solidFill>
                <a:srgbClr val="000000"/>
              </a:solidFill>
              <a:latin typeface="Nunito Sans Regular"/>
            </a:endParaRPr>
          </a:p>
        </p:txBody>
      </p:sp>
      <p:sp>
        <p:nvSpPr>
          <p:cNvPr id="27" name="TextBox 8">
            <a:extLst>
              <a:ext uri="{FF2B5EF4-FFF2-40B4-BE49-F238E27FC236}">
                <a16:creationId xmlns:a16="http://schemas.microsoft.com/office/drawing/2014/main" id="{2E3A1DA8-E8A1-577D-33FE-DE6158A66047}"/>
              </a:ext>
            </a:extLst>
          </p:cNvPr>
          <p:cNvSpPr txBox="1"/>
          <p:nvPr/>
        </p:nvSpPr>
        <p:spPr>
          <a:xfrm>
            <a:off x="4126139" y="1833166"/>
            <a:ext cx="10123261" cy="8077596"/>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US" sz="2500" dirty="0">
                <a:solidFill>
                  <a:srgbClr val="000000"/>
                </a:solidFill>
                <a:latin typeface="Nunito Sans Regular"/>
              </a:rPr>
              <a:t>Public school students whose school does not offer a sport may participate in that sport for another public school within the same district OR a private school.</a:t>
            </a:r>
          </a:p>
          <a:p>
            <a:pPr>
              <a:lnSpc>
                <a:spcPct val="150000"/>
              </a:lnSpc>
            </a:pPr>
            <a:endParaRPr lang="en-US" sz="2500" dirty="0">
              <a:solidFill>
                <a:srgbClr val="000000"/>
              </a:solidFill>
              <a:latin typeface="Nunito Sans Regular"/>
            </a:endParaRPr>
          </a:p>
          <a:p>
            <a:pPr marL="457200" indent="-457200">
              <a:lnSpc>
                <a:spcPct val="150000"/>
              </a:lnSpc>
              <a:buFont typeface="Arial" panose="020B0604020202020204" pitchFamily="34" charset="0"/>
              <a:buChar char="•"/>
            </a:pPr>
            <a:r>
              <a:rPr lang="en-US" sz="2500" dirty="0">
                <a:solidFill>
                  <a:srgbClr val="000000"/>
                </a:solidFill>
                <a:latin typeface="Nunito Sans Regular"/>
              </a:rPr>
              <a:t>Charter School students and FLVS Full-Time Public Program students may participate for a private school.</a:t>
            </a:r>
          </a:p>
          <a:p>
            <a:pPr>
              <a:lnSpc>
                <a:spcPct val="150000"/>
              </a:lnSpc>
            </a:pPr>
            <a:endParaRPr lang="en-US" sz="2500" dirty="0">
              <a:solidFill>
                <a:srgbClr val="000000"/>
              </a:solidFill>
              <a:latin typeface="Nunito Sans Regular"/>
            </a:endParaRPr>
          </a:p>
          <a:p>
            <a:pPr marL="457200" indent="-457200">
              <a:lnSpc>
                <a:spcPct val="150000"/>
              </a:lnSpc>
              <a:buFont typeface="Arial" panose="020B0604020202020204" pitchFamily="34" charset="0"/>
              <a:buChar char="•"/>
            </a:pPr>
            <a:r>
              <a:rPr lang="en-US" sz="2500" dirty="0">
                <a:solidFill>
                  <a:srgbClr val="000000"/>
                </a:solidFill>
                <a:latin typeface="Nunito Sans Regular"/>
              </a:rPr>
              <a:t>The enrollment cap for non-member private school students will increase from 125 students or fewer to 200 students or fewer.</a:t>
            </a:r>
          </a:p>
          <a:p>
            <a:pPr>
              <a:lnSpc>
                <a:spcPct val="150000"/>
              </a:lnSpc>
            </a:pPr>
            <a:endParaRPr lang="en-US" sz="2500" dirty="0">
              <a:solidFill>
                <a:srgbClr val="000000"/>
              </a:solidFill>
              <a:latin typeface="Nunito Sans Regular"/>
            </a:endParaRPr>
          </a:p>
          <a:p>
            <a:pPr marL="457200" indent="-457200">
              <a:lnSpc>
                <a:spcPct val="150000"/>
              </a:lnSpc>
              <a:buFont typeface="Arial" panose="020B0604020202020204" pitchFamily="34" charset="0"/>
              <a:buChar char="•"/>
            </a:pPr>
            <a:r>
              <a:rPr lang="en-US" sz="2500" dirty="0">
                <a:solidFill>
                  <a:srgbClr val="000000"/>
                </a:solidFill>
                <a:latin typeface="Nunito Sans Regular"/>
              </a:rPr>
              <a:t>Transfer students may continue participating in a sport at their previous school when the student began participating in the sport prior to transferring.</a:t>
            </a:r>
          </a:p>
          <a:p>
            <a:pPr>
              <a:lnSpc>
                <a:spcPct val="150000"/>
              </a:lnSpc>
            </a:pPr>
            <a:endParaRPr lang="en-US" sz="2720" dirty="0">
              <a:solidFill>
                <a:srgbClr val="000000"/>
              </a:solidFill>
              <a:latin typeface="Nunito Sans Regular"/>
            </a:endParaRPr>
          </a:p>
        </p:txBody>
      </p:sp>
      <p:pic>
        <p:nvPicPr>
          <p:cNvPr id="28" name="Picture 11">
            <a:extLst>
              <a:ext uri="{FF2B5EF4-FFF2-40B4-BE49-F238E27FC236}">
                <a16:creationId xmlns:a16="http://schemas.microsoft.com/office/drawing/2014/main" id="{5DA08410-52C6-9330-74F0-F48E1793D4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559174" y="7429500"/>
            <a:ext cx="2080150" cy="315772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459" y="-695774"/>
            <a:ext cx="7673551" cy="7491304"/>
          </a:xfrm>
          <a:prstGeom prst="rect">
            <a:avLst/>
          </a:prstGeom>
        </p:spPr>
      </p:pic>
      <p:sp>
        <p:nvSpPr>
          <p:cNvPr id="3" name="TextBox 3"/>
          <p:cNvSpPr txBox="1"/>
          <p:nvPr/>
        </p:nvSpPr>
        <p:spPr>
          <a:xfrm>
            <a:off x="6596393" y="4900961"/>
            <a:ext cx="11331280" cy="1324402"/>
          </a:xfrm>
          <a:prstGeom prst="rect">
            <a:avLst/>
          </a:prstGeom>
        </p:spPr>
        <p:txBody>
          <a:bodyPr lIns="0" tIns="0" rIns="0" bIns="0" rtlCol="0" anchor="t">
            <a:spAutoFit/>
          </a:bodyPr>
          <a:lstStyle/>
          <a:p>
            <a:pPr marL="0" lvl="0" indent="0">
              <a:lnSpc>
                <a:spcPts val="10744"/>
              </a:lnSpc>
              <a:spcBef>
                <a:spcPct val="0"/>
              </a:spcBef>
            </a:pPr>
            <a:r>
              <a:rPr lang="en-US" sz="7674" spc="330" dirty="0">
                <a:solidFill>
                  <a:srgbClr val="FFFFFF"/>
                </a:solidFill>
                <a:latin typeface="Nunito Sans Black"/>
              </a:rPr>
              <a:t>SUMMER ATHLETICS</a:t>
            </a:r>
          </a:p>
        </p:txBody>
      </p:sp>
      <p:sp>
        <p:nvSpPr>
          <p:cNvPr id="4" name="TextBox 4"/>
          <p:cNvSpPr txBox="1"/>
          <p:nvPr/>
        </p:nvSpPr>
        <p:spPr>
          <a:xfrm>
            <a:off x="6596393" y="3633469"/>
            <a:ext cx="10923664" cy="1510031"/>
          </a:xfrm>
          <a:prstGeom prst="rect">
            <a:avLst/>
          </a:prstGeom>
        </p:spPr>
        <p:txBody>
          <a:bodyPr lIns="0" tIns="0" rIns="0" bIns="0" rtlCol="0" anchor="t">
            <a:spAutoFit/>
          </a:bodyPr>
          <a:lstStyle/>
          <a:p>
            <a:pPr>
              <a:lnSpc>
                <a:spcPts val="12319"/>
              </a:lnSpc>
            </a:pPr>
            <a:r>
              <a:rPr lang="en-US" sz="8799" dirty="0">
                <a:solidFill>
                  <a:srgbClr val="FDED7B"/>
                </a:solidFill>
                <a:latin typeface="Nunito Sans Black"/>
              </a:rPr>
              <a:t>Policy 20</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645" y="846370"/>
            <a:ext cx="4274042" cy="4197466"/>
          </a:xfrm>
          <a:prstGeom prst="rect">
            <a:avLst/>
          </a:prstGeom>
        </p:spPr>
      </p:pic>
      <p:sp>
        <p:nvSpPr>
          <p:cNvPr id="6" name="TextBox 6"/>
          <p:cNvSpPr txBox="1"/>
          <p:nvPr/>
        </p:nvSpPr>
        <p:spPr>
          <a:xfrm>
            <a:off x="2483382" y="1925848"/>
            <a:ext cx="2421747" cy="1867434"/>
          </a:xfrm>
          <a:prstGeom prst="rect">
            <a:avLst/>
          </a:prstGeom>
        </p:spPr>
        <p:txBody>
          <a:bodyPr lIns="0" tIns="0" rIns="0" bIns="0" rtlCol="0" anchor="t">
            <a:spAutoFit/>
          </a:bodyPr>
          <a:lstStyle/>
          <a:p>
            <a:pPr marL="0" lvl="0" indent="0" algn="ctr">
              <a:lnSpc>
                <a:spcPts val="15104"/>
              </a:lnSpc>
              <a:spcBef>
                <a:spcPct val="0"/>
              </a:spcBef>
            </a:pPr>
            <a:r>
              <a:rPr lang="en-US" sz="10789" dirty="0">
                <a:solidFill>
                  <a:srgbClr val="FFFFFF"/>
                </a:solidFill>
                <a:latin typeface="Nunito Sans Black"/>
              </a:rPr>
              <a:t>02</a:t>
            </a:r>
          </a:p>
        </p:txBody>
      </p:sp>
      <p:pic>
        <p:nvPicPr>
          <p:cNvPr id="7" name="Picture 7"/>
          <p:cNvPicPr>
            <a:picLocks noChangeAspect="1"/>
          </p:cNvPicPr>
          <p:nvPr/>
        </p:nvPicPr>
        <p:blipFill>
          <a:blip r:embed="rId6">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b="55451"/>
          <a:stretch>
            <a:fillRect/>
          </a:stretch>
        </p:blipFill>
        <p:spPr>
          <a:xfrm>
            <a:off x="-884794" y="8634311"/>
            <a:ext cx="20057588" cy="23790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8366409" y="8501665"/>
            <a:ext cx="1555183" cy="207012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56149" y="7372862"/>
            <a:ext cx="2054467" cy="291413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732"/>
          <a:stretch>
            <a:fillRect/>
          </a:stretch>
        </p:blipFill>
        <p:spPr>
          <a:xfrm flipH="1">
            <a:off x="1837885" y="5642810"/>
            <a:ext cx="4560672" cy="464419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67864" y="8634311"/>
            <a:ext cx="1804834" cy="1804834"/>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4388"/>
          <a:stretch>
            <a:fillRect/>
          </a:stretch>
        </p:blipFill>
        <p:spPr>
          <a:xfrm>
            <a:off x="-884794" y="9258300"/>
            <a:ext cx="20057588" cy="1367757"/>
          </a:xfrm>
          <a:prstGeom prst="rect">
            <a:avLst/>
          </a:prstGeom>
        </p:spPr>
      </p:pic>
      <p:pic>
        <p:nvPicPr>
          <p:cNvPr id="13" name="Picture 13"/>
          <p:cNvPicPr>
            <a:picLocks noChangeAspect="1"/>
          </p:cNvPicPr>
          <p:nvPr/>
        </p:nvPicPr>
        <p:blipFill>
          <a:blip r:embed="rId18"/>
          <a:srcRect r="62921" b="2235"/>
          <a:stretch>
            <a:fillRect/>
          </a:stretch>
        </p:blipFill>
        <p:spPr>
          <a:xfrm>
            <a:off x="16559174" y="134044"/>
            <a:ext cx="1652751" cy="1488904"/>
          </a:xfrm>
          <a:prstGeom prst="rect">
            <a:avLst/>
          </a:prstGeom>
        </p:spPr>
      </p:pic>
    </p:spTree>
    <p:extLst>
      <p:ext uri="{BB962C8B-B14F-4D97-AF65-F5344CB8AC3E}">
        <p14:creationId xmlns:p14="http://schemas.microsoft.com/office/powerpoint/2010/main" val="2658552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367972"/>
            <a:ext cx="13945757" cy="6450417"/>
            <a:chOff x="0" y="0"/>
            <a:chExt cx="3672957" cy="1698875"/>
          </a:xfrm>
        </p:grpSpPr>
        <p:sp>
          <p:nvSpPr>
            <p:cNvPr id="3" name="Freeform 3"/>
            <p:cNvSpPr/>
            <p:nvPr/>
          </p:nvSpPr>
          <p:spPr>
            <a:xfrm>
              <a:off x="0" y="0"/>
              <a:ext cx="3672957" cy="1698875"/>
            </a:xfrm>
            <a:custGeom>
              <a:avLst/>
              <a:gdLst/>
              <a:ahLst/>
              <a:cxnLst/>
              <a:rect l="l" t="t" r="r" b="b"/>
              <a:pathLst>
                <a:path w="3672957" h="1698875">
                  <a:moveTo>
                    <a:pt x="28312" y="0"/>
                  </a:moveTo>
                  <a:lnTo>
                    <a:pt x="3644645" y="0"/>
                  </a:lnTo>
                  <a:cubicBezTo>
                    <a:pt x="3652153" y="0"/>
                    <a:pt x="3659355" y="2983"/>
                    <a:pt x="3664664" y="8293"/>
                  </a:cubicBezTo>
                  <a:cubicBezTo>
                    <a:pt x="3669974" y="13602"/>
                    <a:pt x="3672957" y="20803"/>
                    <a:pt x="3672957" y="28312"/>
                  </a:cubicBezTo>
                  <a:lnTo>
                    <a:pt x="3672957" y="1670563"/>
                  </a:lnTo>
                  <a:cubicBezTo>
                    <a:pt x="3672957" y="1678072"/>
                    <a:pt x="3669974" y="1685273"/>
                    <a:pt x="3664664" y="1690583"/>
                  </a:cubicBezTo>
                  <a:cubicBezTo>
                    <a:pt x="3659355" y="1695892"/>
                    <a:pt x="3652153" y="1698875"/>
                    <a:pt x="3644645" y="1698875"/>
                  </a:cubicBezTo>
                  <a:lnTo>
                    <a:pt x="28312" y="1698875"/>
                  </a:lnTo>
                  <a:cubicBezTo>
                    <a:pt x="12676" y="1698875"/>
                    <a:pt x="0" y="1686199"/>
                    <a:pt x="0" y="1670563"/>
                  </a:cubicBezTo>
                  <a:lnTo>
                    <a:pt x="0" y="28312"/>
                  </a:lnTo>
                  <a:cubicBezTo>
                    <a:pt x="0" y="12676"/>
                    <a:pt x="12676" y="0"/>
                    <a:pt x="28312"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5" name="Picture 5"/>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0514" y="-1155293"/>
            <a:ext cx="4189868" cy="4114800"/>
          </a:xfrm>
          <a:prstGeom prst="rect">
            <a:avLst/>
          </a:prstGeom>
        </p:spPr>
      </p:pic>
      <p:pic>
        <p:nvPicPr>
          <p:cNvPr id="6" name="Picture 6"/>
          <p:cNvPicPr>
            <a:picLocks noChangeAspect="1"/>
          </p:cNvPicPr>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08815" y="-1064311"/>
            <a:ext cx="6148320" cy="620781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74457" y="5867632"/>
            <a:ext cx="4882677" cy="506195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2830">
            <a:off x="5937175" y="8385569"/>
            <a:ext cx="1866010" cy="268974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50106">
            <a:off x="7384856" y="9205448"/>
            <a:ext cx="2103946" cy="174715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07168" y="8603437"/>
            <a:ext cx="1290081" cy="130972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76807">
            <a:off x="321228" y="8373587"/>
            <a:ext cx="1363933" cy="1769426"/>
          </a:xfrm>
          <a:prstGeom prst="rect">
            <a:avLst/>
          </a:prstGeom>
        </p:spPr>
      </p:pic>
      <p:sp>
        <p:nvSpPr>
          <p:cNvPr id="12" name="TextBox 12"/>
          <p:cNvSpPr txBox="1"/>
          <p:nvPr/>
        </p:nvSpPr>
        <p:spPr>
          <a:xfrm>
            <a:off x="1397227" y="2873782"/>
            <a:ext cx="13208703" cy="5815316"/>
          </a:xfrm>
          <a:prstGeom prst="rect">
            <a:avLst/>
          </a:prstGeom>
        </p:spPr>
        <p:txBody>
          <a:bodyPr lIns="0" tIns="0" rIns="0" bIns="0" rtlCol="0" anchor="t">
            <a:spAutoFit/>
          </a:bodyPr>
          <a:lstStyle/>
          <a:p>
            <a:pPr>
              <a:lnSpc>
                <a:spcPts val="3675"/>
              </a:lnSpc>
            </a:pPr>
            <a:r>
              <a:rPr lang="en-US" sz="2100">
                <a:solidFill>
                  <a:srgbClr val="737373"/>
                </a:solidFill>
                <a:latin typeface="Nunito Sans Regular"/>
              </a:rPr>
              <a:t>"</a:t>
            </a:r>
            <a:r>
              <a:rPr lang="en-US" sz="2100">
                <a:solidFill>
                  <a:srgbClr val="000000"/>
                </a:solidFill>
                <a:latin typeface="Nunito Sans Regular"/>
              </a:rPr>
              <a:t>Summer" is defined as the period of time outside of the FHSAA sports year. This period for each member school is defined as beginning the day following the school's last day of classes for the spring semester OR the day following the school's last day of spring athletic activities, whichever is later, OR June 1st for schools whose last day of classes for the spring semester occurs on May 31st or thereafter, and concluding with the Saturday prior to fall sports beginning, as established in the FHSAA Planning Calendar.</a:t>
            </a:r>
          </a:p>
          <a:p>
            <a:pPr>
              <a:lnSpc>
                <a:spcPts val="3675"/>
              </a:lnSpc>
            </a:pPr>
            <a:endParaRPr lang="en-US" sz="2100">
              <a:solidFill>
                <a:srgbClr val="000000"/>
              </a:solidFill>
              <a:latin typeface="Nunito Sans Regular"/>
            </a:endParaRPr>
          </a:p>
          <a:p>
            <a:pPr>
              <a:lnSpc>
                <a:spcPts val="3675"/>
              </a:lnSpc>
            </a:pPr>
            <a:r>
              <a:rPr lang="en-US" sz="2100">
                <a:solidFill>
                  <a:srgbClr val="000000"/>
                </a:solidFill>
                <a:latin typeface="Nunito Sans Black"/>
              </a:rPr>
              <a:t>The FHSAA does not regulate the athletic activities of member schools held with their own students during the the summer, with the exception of football.</a:t>
            </a:r>
          </a:p>
          <a:p>
            <a:pPr>
              <a:lnSpc>
                <a:spcPts val="3675"/>
              </a:lnSpc>
            </a:pPr>
            <a:endParaRPr lang="en-US" sz="2100">
              <a:solidFill>
                <a:srgbClr val="000000"/>
              </a:solidFill>
              <a:latin typeface="Nunito Sans Black"/>
            </a:endParaRPr>
          </a:p>
          <a:p>
            <a:pPr>
              <a:lnSpc>
                <a:spcPts val="3675"/>
              </a:lnSpc>
            </a:pPr>
            <a:r>
              <a:rPr lang="en-US" sz="2100">
                <a:solidFill>
                  <a:srgbClr val="000000"/>
                </a:solidFill>
                <a:latin typeface="Nunito Sans Regular"/>
              </a:rPr>
              <a:t>NOTE: Florida Statute 1006.165 requires all member schools to follow the provisions of FHSAA Policies regarding Concussions (Policy 40), Exertional Heat Illness (Policy 41), Sudden Cardiac Arrest (Policy 42), and Emergency Action Plan and Student-Athlete Sports Safety for Parent(s)/Guardians(s) (Policy 43).</a:t>
            </a:r>
          </a:p>
          <a:p>
            <a:pPr>
              <a:lnSpc>
                <a:spcPts val="1798"/>
              </a:lnSpc>
            </a:pPr>
            <a:endParaRPr lang="en-US" sz="2100">
              <a:solidFill>
                <a:srgbClr val="000000"/>
              </a:solidFill>
              <a:latin typeface="Nunito Sans Regular"/>
            </a:endParaRPr>
          </a:p>
        </p:txBody>
      </p:sp>
      <p:sp>
        <p:nvSpPr>
          <p:cNvPr id="13" name="TextBox 13"/>
          <p:cNvSpPr txBox="1"/>
          <p:nvPr/>
        </p:nvSpPr>
        <p:spPr>
          <a:xfrm>
            <a:off x="1028700" y="407317"/>
            <a:ext cx="13250700" cy="2564805"/>
          </a:xfrm>
          <a:prstGeom prst="rect">
            <a:avLst/>
          </a:prstGeom>
        </p:spPr>
        <p:txBody>
          <a:bodyPr lIns="0" tIns="0" rIns="0" bIns="0" rtlCol="0" anchor="t">
            <a:spAutoFit/>
          </a:bodyPr>
          <a:lstStyle/>
          <a:p>
            <a:pPr>
              <a:lnSpc>
                <a:spcPts val="19978"/>
              </a:lnSpc>
            </a:pPr>
            <a:r>
              <a:rPr lang="en-US" sz="14270" dirty="0">
                <a:solidFill>
                  <a:srgbClr val="F4DC4A"/>
                </a:solidFill>
                <a:latin typeface="Holiday"/>
              </a:rPr>
              <a:t>Policy 20: Summer</a:t>
            </a:r>
          </a:p>
        </p:txBody>
      </p:sp>
      <p:pic>
        <p:nvPicPr>
          <p:cNvPr id="14" name="Picture 14"/>
          <p:cNvPicPr>
            <a:picLocks noChangeAspect="1"/>
          </p:cNvPicPr>
          <p:nvPr/>
        </p:nvPicPr>
        <p:blipFill>
          <a:blip r:embed="rId16"/>
          <a:srcRect r="62921" b="2235"/>
          <a:stretch>
            <a:fillRect/>
          </a:stretch>
        </p:blipFill>
        <p:spPr>
          <a:xfrm>
            <a:off x="16559174" y="134044"/>
            <a:ext cx="1652751" cy="14889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459" y="-695774"/>
            <a:ext cx="7673551" cy="7491304"/>
          </a:xfrm>
          <a:prstGeom prst="rect">
            <a:avLst/>
          </a:prstGeom>
        </p:spPr>
      </p:pic>
      <p:sp>
        <p:nvSpPr>
          <p:cNvPr id="3" name="TextBox 3"/>
          <p:cNvSpPr txBox="1"/>
          <p:nvPr/>
        </p:nvSpPr>
        <p:spPr>
          <a:xfrm>
            <a:off x="6596393" y="4900961"/>
            <a:ext cx="11331280" cy="1324402"/>
          </a:xfrm>
          <a:prstGeom prst="rect">
            <a:avLst/>
          </a:prstGeom>
        </p:spPr>
        <p:txBody>
          <a:bodyPr lIns="0" tIns="0" rIns="0" bIns="0" rtlCol="0" anchor="t">
            <a:spAutoFit/>
          </a:bodyPr>
          <a:lstStyle/>
          <a:p>
            <a:pPr marL="0" lvl="0" indent="0">
              <a:lnSpc>
                <a:spcPts val="10744"/>
              </a:lnSpc>
              <a:spcBef>
                <a:spcPct val="0"/>
              </a:spcBef>
            </a:pPr>
            <a:r>
              <a:rPr lang="en-US" sz="7674" spc="330" dirty="0">
                <a:solidFill>
                  <a:srgbClr val="FFFFFF"/>
                </a:solidFill>
                <a:latin typeface="Nunito Sans Black"/>
              </a:rPr>
              <a:t>NON-SCHOOL TEAMS</a:t>
            </a:r>
          </a:p>
        </p:txBody>
      </p:sp>
      <p:sp>
        <p:nvSpPr>
          <p:cNvPr id="4" name="TextBox 4"/>
          <p:cNvSpPr txBox="1"/>
          <p:nvPr/>
        </p:nvSpPr>
        <p:spPr>
          <a:xfrm>
            <a:off x="6596393" y="3633469"/>
            <a:ext cx="10923664" cy="1510031"/>
          </a:xfrm>
          <a:prstGeom prst="rect">
            <a:avLst/>
          </a:prstGeom>
        </p:spPr>
        <p:txBody>
          <a:bodyPr lIns="0" tIns="0" rIns="0" bIns="0" rtlCol="0" anchor="t">
            <a:spAutoFit/>
          </a:bodyPr>
          <a:lstStyle/>
          <a:p>
            <a:pPr>
              <a:lnSpc>
                <a:spcPts val="12319"/>
              </a:lnSpc>
            </a:pPr>
            <a:r>
              <a:rPr lang="en-US" sz="8799" dirty="0">
                <a:solidFill>
                  <a:srgbClr val="FDED7B"/>
                </a:solidFill>
                <a:latin typeface="Nunito Sans Black"/>
              </a:rPr>
              <a:t>Policy 22</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645" y="846370"/>
            <a:ext cx="4274042" cy="4197466"/>
          </a:xfrm>
          <a:prstGeom prst="rect">
            <a:avLst/>
          </a:prstGeom>
        </p:spPr>
      </p:pic>
      <p:sp>
        <p:nvSpPr>
          <p:cNvPr id="6" name="TextBox 6"/>
          <p:cNvSpPr txBox="1"/>
          <p:nvPr/>
        </p:nvSpPr>
        <p:spPr>
          <a:xfrm>
            <a:off x="2483382" y="1925848"/>
            <a:ext cx="2421747" cy="1867434"/>
          </a:xfrm>
          <a:prstGeom prst="rect">
            <a:avLst/>
          </a:prstGeom>
        </p:spPr>
        <p:txBody>
          <a:bodyPr lIns="0" tIns="0" rIns="0" bIns="0" rtlCol="0" anchor="t">
            <a:spAutoFit/>
          </a:bodyPr>
          <a:lstStyle/>
          <a:p>
            <a:pPr marL="0" lvl="0" indent="0" algn="ctr">
              <a:lnSpc>
                <a:spcPts val="15104"/>
              </a:lnSpc>
              <a:spcBef>
                <a:spcPct val="0"/>
              </a:spcBef>
            </a:pPr>
            <a:r>
              <a:rPr lang="en-US" sz="10789" dirty="0">
                <a:solidFill>
                  <a:srgbClr val="FFFFFF"/>
                </a:solidFill>
                <a:latin typeface="Nunito Sans Black"/>
              </a:rPr>
              <a:t>03</a:t>
            </a:r>
          </a:p>
        </p:txBody>
      </p:sp>
      <p:pic>
        <p:nvPicPr>
          <p:cNvPr id="7" name="Picture 7"/>
          <p:cNvPicPr>
            <a:picLocks noChangeAspect="1"/>
          </p:cNvPicPr>
          <p:nvPr/>
        </p:nvPicPr>
        <p:blipFill>
          <a:blip r:embed="rId6">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b="55451"/>
          <a:stretch>
            <a:fillRect/>
          </a:stretch>
        </p:blipFill>
        <p:spPr>
          <a:xfrm>
            <a:off x="-884794" y="8634311"/>
            <a:ext cx="20057588" cy="23790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039">
            <a:off x="8366409" y="8501665"/>
            <a:ext cx="1555183" cy="207012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56149" y="7372862"/>
            <a:ext cx="2054467" cy="291413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732"/>
          <a:stretch>
            <a:fillRect/>
          </a:stretch>
        </p:blipFill>
        <p:spPr>
          <a:xfrm flipH="1">
            <a:off x="1837885" y="5642810"/>
            <a:ext cx="4560672" cy="464419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67864" y="8634311"/>
            <a:ext cx="1804834" cy="1804834"/>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4388"/>
          <a:stretch>
            <a:fillRect/>
          </a:stretch>
        </p:blipFill>
        <p:spPr>
          <a:xfrm>
            <a:off x="-884794" y="9258300"/>
            <a:ext cx="20057588" cy="1367757"/>
          </a:xfrm>
          <a:prstGeom prst="rect">
            <a:avLst/>
          </a:prstGeom>
        </p:spPr>
      </p:pic>
      <p:pic>
        <p:nvPicPr>
          <p:cNvPr id="13" name="Picture 13"/>
          <p:cNvPicPr>
            <a:picLocks noChangeAspect="1"/>
          </p:cNvPicPr>
          <p:nvPr/>
        </p:nvPicPr>
        <p:blipFill>
          <a:blip r:embed="rId18"/>
          <a:srcRect r="62921" b="2235"/>
          <a:stretch>
            <a:fillRect/>
          </a:stretch>
        </p:blipFill>
        <p:spPr>
          <a:xfrm>
            <a:off x="16559174" y="134044"/>
            <a:ext cx="1652751" cy="1488904"/>
          </a:xfrm>
          <a:prstGeom prst="rect">
            <a:avLst/>
          </a:prstGeom>
        </p:spPr>
      </p:pic>
    </p:spTree>
    <p:extLst>
      <p:ext uri="{BB962C8B-B14F-4D97-AF65-F5344CB8AC3E}">
        <p14:creationId xmlns:p14="http://schemas.microsoft.com/office/powerpoint/2010/main" val="349158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B8C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35128"/>
            <a:ext cx="7639199" cy="7723172"/>
            <a:chOff x="0" y="0"/>
            <a:chExt cx="2011970" cy="2034087"/>
          </a:xfrm>
        </p:grpSpPr>
        <p:sp>
          <p:nvSpPr>
            <p:cNvPr id="3" name="Freeform 3"/>
            <p:cNvSpPr/>
            <p:nvPr/>
          </p:nvSpPr>
          <p:spPr>
            <a:xfrm>
              <a:off x="0" y="0"/>
              <a:ext cx="2011970" cy="2034087"/>
            </a:xfrm>
            <a:custGeom>
              <a:avLst/>
              <a:gdLst/>
              <a:ahLst/>
              <a:cxnLst/>
              <a:rect l="l" t="t" r="r" b="b"/>
              <a:pathLst>
                <a:path w="2011970" h="2034087">
                  <a:moveTo>
                    <a:pt x="51686" y="0"/>
                  </a:moveTo>
                  <a:lnTo>
                    <a:pt x="1960284" y="0"/>
                  </a:lnTo>
                  <a:cubicBezTo>
                    <a:pt x="1988830" y="0"/>
                    <a:pt x="2011970" y="23141"/>
                    <a:pt x="2011970" y="51686"/>
                  </a:cubicBezTo>
                  <a:lnTo>
                    <a:pt x="2011970" y="1982401"/>
                  </a:lnTo>
                  <a:cubicBezTo>
                    <a:pt x="2011970" y="2010946"/>
                    <a:pt x="1988830" y="2034087"/>
                    <a:pt x="1960284" y="2034087"/>
                  </a:cubicBezTo>
                  <a:lnTo>
                    <a:pt x="51686" y="2034087"/>
                  </a:lnTo>
                  <a:cubicBezTo>
                    <a:pt x="23141" y="2034087"/>
                    <a:pt x="0" y="2010946"/>
                    <a:pt x="0" y="1982401"/>
                  </a:cubicBezTo>
                  <a:lnTo>
                    <a:pt x="0" y="51686"/>
                  </a:lnTo>
                  <a:cubicBezTo>
                    <a:pt x="0" y="23141"/>
                    <a:pt x="23141" y="0"/>
                    <a:pt x="51686"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5" name="Picture 5"/>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0514" y="-1155293"/>
            <a:ext cx="4189868" cy="4114800"/>
          </a:xfrm>
          <a:prstGeom prst="rect">
            <a:avLst/>
          </a:prstGeom>
        </p:spPr>
      </p:pic>
      <p:grpSp>
        <p:nvGrpSpPr>
          <p:cNvPr id="6" name="Group 6"/>
          <p:cNvGrpSpPr/>
          <p:nvPr/>
        </p:nvGrpSpPr>
        <p:grpSpPr>
          <a:xfrm>
            <a:off x="9144000" y="1535128"/>
            <a:ext cx="7639199" cy="7723172"/>
            <a:chOff x="0" y="0"/>
            <a:chExt cx="2011970" cy="2034087"/>
          </a:xfrm>
        </p:grpSpPr>
        <p:sp>
          <p:nvSpPr>
            <p:cNvPr id="7" name="Freeform 7"/>
            <p:cNvSpPr/>
            <p:nvPr/>
          </p:nvSpPr>
          <p:spPr>
            <a:xfrm>
              <a:off x="0" y="0"/>
              <a:ext cx="2011970" cy="2034087"/>
            </a:xfrm>
            <a:custGeom>
              <a:avLst/>
              <a:gdLst/>
              <a:ahLst/>
              <a:cxnLst/>
              <a:rect l="l" t="t" r="r" b="b"/>
              <a:pathLst>
                <a:path w="2011970" h="2034087">
                  <a:moveTo>
                    <a:pt x="51686" y="0"/>
                  </a:moveTo>
                  <a:lnTo>
                    <a:pt x="1960284" y="0"/>
                  </a:lnTo>
                  <a:cubicBezTo>
                    <a:pt x="1988830" y="0"/>
                    <a:pt x="2011970" y="23141"/>
                    <a:pt x="2011970" y="51686"/>
                  </a:cubicBezTo>
                  <a:lnTo>
                    <a:pt x="2011970" y="1982401"/>
                  </a:lnTo>
                  <a:cubicBezTo>
                    <a:pt x="2011970" y="2010946"/>
                    <a:pt x="1988830" y="2034087"/>
                    <a:pt x="1960284" y="2034087"/>
                  </a:cubicBezTo>
                  <a:lnTo>
                    <a:pt x="51686" y="2034087"/>
                  </a:lnTo>
                  <a:cubicBezTo>
                    <a:pt x="23141" y="2034087"/>
                    <a:pt x="0" y="2010946"/>
                    <a:pt x="0" y="1982401"/>
                  </a:cubicBezTo>
                  <a:lnTo>
                    <a:pt x="0" y="51686"/>
                  </a:lnTo>
                  <a:cubicBezTo>
                    <a:pt x="0" y="23141"/>
                    <a:pt x="23141" y="0"/>
                    <a:pt x="51686" y="0"/>
                  </a:cubicBezTo>
                  <a:close/>
                </a:path>
              </a:pathLst>
            </a:custGeom>
            <a:solidFill>
              <a:srgbClr val="FFFF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9" name="Picture 9"/>
          <p:cNvPicPr>
            <a:picLocks noChangeAspect="1"/>
          </p:cNvPicPr>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08815" y="-1064311"/>
            <a:ext cx="6148320" cy="620781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307971">
            <a:off x="15561583" y="5979534"/>
            <a:ext cx="4882677" cy="506195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2830">
            <a:off x="7177586" y="8424348"/>
            <a:ext cx="1866010" cy="2689744"/>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50106">
            <a:off x="8419421" y="8990496"/>
            <a:ext cx="2103946" cy="1747152"/>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095468" y="9671402"/>
            <a:ext cx="1290081" cy="1309727"/>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71186">
            <a:off x="-150980" y="9028532"/>
            <a:ext cx="1363933" cy="1769426"/>
          </a:xfrm>
          <a:prstGeom prst="rect">
            <a:avLst/>
          </a:prstGeom>
        </p:spPr>
      </p:pic>
      <p:sp>
        <p:nvSpPr>
          <p:cNvPr id="15" name="TextBox 15"/>
          <p:cNvSpPr txBox="1"/>
          <p:nvPr/>
        </p:nvSpPr>
        <p:spPr>
          <a:xfrm>
            <a:off x="1596362" y="-187701"/>
            <a:ext cx="14534280" cy="2039020"/>
          </a:xfrm>
          <a:prstGeom prst="rect">
            <a:avLst/>
          </a:prstGeom>
        </p:spPr>
        <p:txBody>
          <a:bodyPr lIns="0" tIns="0" rIns="0" bIns="0" rtlCol="0" anchor="t">
            <a:spAutoFit/>
          </a:bodyPr>
          <a:lstStyle/>
          <a:p>
            <a:pPr>
              <a:lnSpc>
                <a:spcPts val="15864"/>
              </a:lnSpc>
            </a:pPr>
            <a:r>
              <a:rPr lang="en-US" sz="11331" dirty="0">
                <a:solidFill>
                  <a:srgbClr val="F4DC4A"/>
                </a:solidFill>
                <a:latin typeface="Holiday"/>
              </a:rPr>
              <a:t>Policy 22: Non-School Teams</a:t>
            </a:r>
          </a:p>
        </p:txBody>
      </p:sp>
      <p:sp>
        <p:nvSpPr>
          <p:cNvPr id="16" name="TextBox 16"/>
          <p:cNvSpPr txBox="1"/>
          <p:nvPr/>
        </p:nvSpPr>
        <p:spPr>
          <a:xfrm>
            <a:off x="1396627" y="1414279"/>
            <a:ext cx="7039602" cy="9118843"/>
          </a:xfrm>
          <a:prstGeom prst="rect">
            <a:avLst/>
          </a:prstGeom>
        </p:spPr>
        <p:txBody>
          <a:bodyPr lIns="0" tIns="0" rIns="0" bIns="0" rtlCol="0" anchor="t">
            <a:spAutoFit/>
          </a:bodyPr>
          <a:lstStyle/>
          <a:p>
            <a:pPr algn="ctr">
              <a:lnSpc>
                <a:spcPts val="6008"/>
              </a:lnSpc>
            </a:pPr>
            <a:r>
              <a:rPr lang="en-US" sz="3433" dirty="0">
                <a:solidFill>
                  <a:srgbClr val="000000"/>
                </a:solidFill>
                <a:latin typeface="Nunito Sans Black"/>
              </a:rPr>
              <a:t>How to stay compliant</a:t>
            </a:r>
          </a:p>
          <a:p>
            <a:pPr marL="457200" indent="-457200">
              <a:lnSpc>
                <a:spcPts val="5004"/>
              </a:lnSpc>
              <a:buFont typeface="Arial" panose="020B0604020202020204" pitchFamily="34" charset="0"/>
              <a:buChar char="•"/>
            </a:pPr>
            <a:r>
              <a:rPr lang="en-US" sz="2900" dirty="0">
                <a:solidFill>
                  <a:srgbClr val="000000"/>
                </a:solidFill>
                <a:latin typeface="Nunito Sans Regular"/>
              </a:rPr>
              <a:t>Must be registered with a third party</a:t>
            </a:r>
          </a:p>
          <a:p>
            <a:pPr marL="457200" indent="-457200">
              <a:lnSpc>
                <a:spcPts val="5004"/>
              </a:lnSpc>
              <a:buFont typeface="Arial" panose="020B0604020202020204" pitchFamily="34" charset="0"/>
              <a:buChar char="•"/>
            </a:pPr>
            <a:r>
              <a:rPr lang="en-US" sz="2900" dirty="0">
                <a:solidFill>
                  <a:srgbClr val="000000"/>
                </a:solidFill>
                <a:latin typeface="Nunito Sans Regular"/>
              </a:rPr>
              <a:t>Must have a published competition schedule</a:t>
            </a:r>
          </a:p>
          <a:p>
            <a:pPr marL="457200" indent="-457200">
              <a:lnSpc>
                <a:spcPts val="5004"/>
              </a:lnSpc>
              <a:buFont typeface="Arial" panose="020B0604020202020204" pitchFamily="34" charset="0"/>
              <a:buChar char="•"/>
            </a:pPr>
            <a:r>
              <a:rPr lang="en-US" sz="2900" dirty="0">
                <a:solidFill>
                  <a:srgbClr val="000000"/>
                </a:solidFill>
                <a:latin typeface="Nunito Sans Regular"/>
              </a:rPr>
              <a:t>Must provide their own uniforms </a:t>
            </a:r>
          </a:p>
          <a:p>
            <a:pPr marL="457200" indent="-457200">
              <a:lnSpc>
                <a:spcPts val="5004"/>
              </a:lnSpc>
              <a:buFont typeface="Arial" panose="020B0604020202020204" pitchFamily="34" charset="0"/>
              <a:buChar char="•"/>
            </a:pPr>
            <a:r>
              <a:rPr lang="en-US" sz="2900" dirty="0">
                <a:solidFill>
                  <a:srgbClr val="000000"/>
                </a:solidFill>
                <a:latin typeface="Nunito Sans Regular"/>
              </a:rPr>
              <a:t>Must collect or pay fees and assessments through outside agency </a:t>
            </a:r>
          </a:p>
          <a:p>
            <a:pPr marL="457200" indent="-457200">
              <a:lnSpc>
                <a:spcPts val="5004"/>
              </a:lnSpc>
              <a:buFont typeface="Arial" panose="020B0604020202020204" pitchFamily="34" charset="0"/>
              <a:buChar char="•"/>
            </a:pPr>
            <a:r>
              <a:rPr lang="en-US" sz="2900" dirty="0">
                <a:solidFill>
                  <a:srgbClr val="000000"/>
                </a:solidFill>
                <a:latin typeface="Nunito Sans Regular"/>
              </a:rPr>
              <a:t>Must not make participation required</a:t>
            </a:r>
          </a:p>
          <a:p>
            <a:pPr marL="457200" indent="-457200">
              <a:lnSpc>
                <a:spcPts val="5004"/>
              </a:lnSpc>
              <a:buFont typeface="Arial" panose="020B0604020202020204" pitchFamily="34" charset="0"/>
              <a:buChar char="•"/>
            </a:pPr>
            <a:r>
              <a:rPr lang="en-US" sz="2900" dirty="0">
                <a:solidFill>
                  <a:srgbClr val="000000"/>
                </a:solidFill>
                <a:latin typeface="Nunito Sans Regular"/>
              </a:rPr>
              <a:t>Must have a completed facility usage agreement</a:t>
            </a:r>
          </a:p>
          <a:p>
            <a:pPr marL="457200" indent="-457200">
              <a:lnSpc>
                <a:spcPts val="5004"/>
              </a:lnSpc>
              <a:buFont typeface="Arial" panose="020B0604020202020204" pitchFamily="34" charset="0"/>
              <a:buChar char="•"/>
            </a:pPr>
            <a:r>
              <a:rPr lang="en-US" sz="2900" i="1" u="sng" dirty="0">
                <a:solidFill>
                  <a:srgbClr val="000000"/>
                </a:solidFill>
                <a:latin typeface="Nunito Sans Regular"/>
              </a:rPr>
              <a:t>Must not use school-based team social media platforms</a:t>
            </a:r>
          </a:p>
          <a:p>
            <a:pPr>
              <a:lnSpc>
                <a:spcPts val="5004"/>
              </a:lnSpc>
            </a:pPr>
            <a:r>
              <a:rPr lang="en-US" sz="2859" dirty="0">
                <a:solidFill>
                  <a:srgbClr val="000000"/>
                </a:solidFill>
                <a:latin typeface="Nunito Sans Regular"/>
              </a:rPr>
              <a:t> </a:t>
            </a:r>
          </a:p>
          <a:p>
            <a:pPr>
              <a:lnSpc>
                <a:spcPts val="3163"/>
              </a:lnSpc>
            </a:pPr>
            <a:endParaRPr lang="en-US" sz="2859" dirty="0">
              <a:solidFill>
                <a:srgbClr val="000000"/>
              </a:solidFill>
              <a:latin typeface="Nunito Sans Regular"/>
            </a:endParaRPr>
          </a:p>
          <a:p>
            <a:pPr>
              <a:lnSpc>
                <a:spcPts val="1369"/>
              </a:lnSpc>
            </a:pPr>
            <a:endParaRPr lang="en-US" sz="2859" dirty="0">
              <a:solidFill>
                <a:srgbClr val="000000"/>
              </a:solidFill>
              <a:latin typeface="Nunito Sans Regular"/>
            </a:endParaRPr>
          </a:p>
        </p:txBody>
      </p:sp>
      <p:sp>
        <p:nvSpPr>
          <p:cNvPr id="17" name="TextBox 17"/>
          <p:cNvSpPr txBox="1"/>
          <p:nvPr/>
        </p:nvSpPr>
        <p:spPr>
          <a:xfrm>
            <a:off x="9328911" y="1566929"/>
            <a:ext cx="7128010" cy="7257756"/>
          </a:xfrm>
          <a:prstGeom prst="rect">
            <a:avLst/>
          </a:prstGeom>
        </p:spPr>
        <p:txBody>
          <a:bodyPr wrap="square" lIns="0" tIns="0" rIns="0" bIns="0" rtlCol="0" anchor="t">
            <a:spAutoFit/>
          </a:bodyPr>
          <a:lstStyle/>
          <a:p>
            <a:pPr algn="ctr">
              <a:lnSpc>
                <a:spcPts val="5179"/>
              </a:lnSpc>
            </a:pPr>
            <a:r>
              <a:rPr lang="en-US" sz="3699" dirty="0">
                <a:solidFill>
                  <a:srgbClr val="000000"/>
                </a:solidFill>
                <a:latin typeface="Nunito Sans Black"/>
              </a:rPr>
              <a:t>Common Policy 22 Violations</a:t>
            </a:r>
          </a:p>
          <a:p>
            <a:pPr marL="669289" lvl="1" indent="-334645">
              <a:lnSpc>
                <a:spcPts val="4339"/>
              </a:lnSpc>
              <a:buFont typeface="Arial"/>
              <a:buChar char="•"/>
            </a:pPr>
            <a:r>
              <a:rPr lang="en-US" sz="2900" dirty="0">
                <a:solidFill>
                  <a:srgbClr val="000000"/>
                </a:solidFill>
                <a:latin typeface="Nunito Sans Regular"/>
              </a:rPr>
              <a:t>Livestreaming a non-school team’s contest from the school-based team social media page</a:t>
            </a:r>
          </a:p>
          <a:p>
            <a:pPr marL="669289" lvl="1" indent="-334645">
              <a:lnSpc>
                <a:spcPts val="4339"/>
              </a:lnSpc>
              <a:buFont typeface="Arial"/>
              <a:buChar char="•"/>
            </a:pPr>
            <a:r>
              <a:rPr lang="en-US" sz="2900" dirty="0">
                <a:solidFill>
                  <a:srgbClr val="000000"/>
                </a:solidFill>
                <a:latin typeface="Nunito Sans Regular"/>
              </a:rPr>
              <a:t>Making participation mandatory to join school team </a:t>
            </a:r>
          </a:p>
          <a:p>
            <a:pPr marL="669289" lvl="1" indent="-334645">
              <a:lnSpc>
                <a:spcPts val="4339"/>
              </a:lnSpc>
              <a:buFont typeface="Arial"/>
              <a:buChar char="•"/>
            </a:pPr>
            <a:r>
              <a:rPr lang="en-US" sz="2900" dirty="0">
                <a:solidFill>
                  <a:srgbClr val="000000"/>
                </a:solidFill>
                <a:latin typeface="Nunito Sans Regular"/>
              </a:rPr>
              <a:t>Wearing portions of the school uniform and/or school apparel</a:t>
            </a:r>
          </a:p>
          <a:p>
            <a:pPr marL="669289" lvl="1" indent="-334645">
              <a:lnSpc>
                <a:spcPts val="4339"/>
              </a:lnSpc>
              <a:buFont typeface="Arial"/>
              <a:buChar char="•"/>
            </a:pPr>
            <a:r>
              <a:rPr lang="en-US" sz="2900" dirty="0">
                <a:solidFill>
                  <a:srgbClr val="000000"/>
                </a:solidFill>
                <a:latin typeface="Nunito Sans Regular"/>
              </a:rPr>
              <a:t>Practicing with no competition schedule</a:t>
            </a:r>
          </a:p>
          <a:p>
            <a:pPr marL="669289" lvl="1" indent="-334645">
              <a:lnSpc>
                <a:spcPts val="4339"/>
              </a:lnSpc>
              <a:buFont typeface="Arial"/>
              <a:buChar char="•"/>
            </a:pPr>
            <a:r>
              <a:rPr lang="en-US" sz="2900" dirty="0">
                <a:solidFill>
                  <a:srgbClr val="000000"/>
                </a:solidFill>
                <a:latin typeface="Nunito Sans Regular"/>
              </a:rPr>
              <a:t>No facility usage agreement</a:t>
            </a:r>
          </a:p>
          <a:p>
            <a:pPr marL="669289" lvl="1" indent="-334645">
              <a:lnSpc>
                <a:spcPts val="4339"/>
              </a:lnSpc>
              <a:buFont typeface="Arial"/>
              <a:buChar char="•"/>
            </a:pPr>
            <a:r>
              <a:rPr lang="en-US" sz="2900" dirty="0">
                <a:solidFill>
                  <a:srgbClr val="000000"/>
                </a:solidFill>
                <a:latin typeface="Nunito Sans Regular"/>
              </a:rPr>
              <a:t>Student-Athlete(s) is not registered with the 3rd party organization</a:t>
            </a:r>
          </a:p>
        </p:txBody>
      </p:sp>
      <p:pic>
        <p:nvPicPr>
          <p:cNvPr id="18" name="Picture 18"/>
          <p:cNvPicPr>
            <a:picLocks noChangeAspect="1"/>
          </p:cNvPicPr>
          <p:nvPr/>
        </p:nvPicPr>
        <p:blipFill>
          <a:blip r:embed="rId16"/>
          <a:srcRect r="62921" b="2235"/>
          <a:stretch>
            <a:fillRect/>
          </a:stretch>
        </p:blipFill>
        <p:spPr>
          <a:xfrm>
            <a:off x="16559174" y="134044"/>
            <a:ext cx="1652751" cy="14889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1435</Words>
  <Application>Microsoft Office PowerPoint</Application>
  <PresentationFormat>Custom</PresentationFormat>
  <Paragraphs>219</Paragraphs>
  <Slides>34</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Nunito Sans Regular Bold</vt:lpstr>
      <vt:lpstr>Holiday</vt:lpstr>
      <vt:lpstr>Nunito Sans Bold Bold</vt:lpstr>
      <vt:lpstr>Canva Sans Bold</vt:lpstr>
      <vt:lpstr>Canva Sans</vt:lpstr>
      <vt:lpstr>Calibri</vt:lpstr>
      <vt:lpstr>Nunito Sans Bold</vt:lpstr>
      <vt:lpstr>Nunito Sans Black</vt:lpstr>
      <vt:lpstr>Nunito Sans Regular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FIAAA Presentation</dc:title>
  <dc:creator>Jordanne Stark</dc:creator>
  <cp:lastModifiedBy>Nguyen, Dung T.</cp:lastModifiedBy>
  <cp:revision>5</cp:revision>
  <dcterms:created xsi:type="dcterms:W3CDTF">2006-08-16T00:00:00Z</dcterms:created>
  <dcterms:modified xsi:type="dcterms:W3CDTF">2023-05-08T13:31:46Z</dcterms:modified>
  <dc:identifier>DAFgqdHUKGk</dc:identifier>
</cp:coreProperties>
</file>