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1" r:id="rId1"/>
  </p:sldMasterIdLst>
  <p:notesMasterIdLst>
    <p:notesMasterId r:id="rId19"/>
  </p:notesMasterIdLst>
  <p:sldIdLst>
    <p:sldId id="256" r:id="rId2"/>
    <p:sldId id="265" r:id="rId3"/>
    <p:sldId id="263" r:id="rId4"/>
    <p:sldId id="269" r:id="rId5"/>
    <p:sldId id="268" r:id="rId6"/>
    <p:sldId id="276" r:id="rId7"/>
    <p:sldId id="270" r:id="rId8"/>
    <p:sldId id="267" r:id="rId9"/>
    <p:sldId id="271" r:id="rId10"/>
    <p:sldId id="272" r:id="rId11"/>
    <p:sldId id="259" r:id="rId12"/>
    <p:sldId id="258" r:id="rId13"/>
    <p:sldId id="275" r:id="rId14"/>
    <p:sldId id="261" r:id="rId15"/>
    <p:sldId id="264" r:id="rId16"/>
    <p:sldId id="266" r:id="rId17"/>
    <p:sldId id="27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ECD3FA-382B-4A34-84EC-361C965C971D}" v="67" dt="2022-05-01T02:48:37.6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3" d="100"/>
          <a:sy n="73" d="100"/>
        </p:scale>
        <p:origin x="28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4C0396-81DE-4517-8870-9A839F854DEE}" type="datetimeFigureOut">
              <a:rPr lang="en-US" smtClean="0"/>
              <a:t>5/1/2022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17C02-F16B-4D46-AFD0-4ADD0EAC8D2C}" type="slidenum">
              <a:rPr lang="en-US" smtClean="0"/>
              <a:t>‹#›</a:t>
            </a:fld>
            <a:endParaRPr lang="en-US"/>
          </a:p>
        </p:txBody>
      </p:sp>
    </p:spTree>
    <p:extLst>
      <p:ext uri="{BB962C8B-B14F-4D97-AF65-F5344CB8AC3E}">
        <p14:creationId xmlns:p14="http://schemas.microsoft.com/office/powerpoint/2010/main" val="2208328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a:t>
            </a:r>
          </a:p>
        </p:txBody>
      </p:sp>
      <p:sp>
        <p:nvSpPr>
          <p:cNvPr id="4" name="Slide Number Placeholder 3"/>
          <p:cNvSpPr>
            <a:spLocks noGrp="1"/>
          </p:cNvSpPr>
          <p:nvPr>
            <p:ph type="sldNum" sz="quarter" idx="5"/>
          </p:nvPr>
        </p:nvSpPr>
        <p:spPr/>
        <p:txBody>
          <a:bodyPr/>
          <a:lstStyle/>
          <a:p>
            <a:fld id="{FBB17C02-F16B-4D46-AFD0-4ADD0EAC8D2C}" type="slidenum">
              <a:rPr lang="en-US" smtClean="0"/>
              <a:t>11</a:t>
            </a:fld>
            <a:endParaRPr lang="en-US"/>
          </a:p>
        </p:txBody>
      </p:sp>
    </p:spTree>
    <p:extLst>
      <p:ext uri="{BB962C8B-B14F-4D97-AF65-F5344CB8AC3E}">
        <p14:creationId xmlns:p14="http://schemas.microsoft.com/office/powerpoint/2010/main" val="14622355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F859EF3-EE2B-4EE9-B709-FFFEEA5F2DD2}" type="datetimeFigureOut">
              <a:rPr lang="en-US" smtClean="0"/>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84EAA-F194-4E29-AADF-D27625268FF3}" type="slidenum">
              <a:rPr lang="en-US" smtClean="0"/>
              <a:t>‹#›</a:t>
            </a:fld>
            <a:endParaRPr lang="en-US"/>
          </a:p>
        </p:txBody>
      </p:sp>
    </p:spTree>
    <p:extLst>
      <p:ext uri="{BB962C8B-B14F-4D97-AF65-F5344CB8AC3E}">
        <p14:creationId xmlns:p14="http://schemas.microsoft.com/office/powerpoint/2010/main" val="273501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859EF3-EE2B-4EE9-B709-FFFEEA5F2DD2}" type="datetimeFigureOut">
              <a:rPr lang="en-US" smtClean="0"/>
              <a:t>5/1/2022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84EAA-F194-4E29-AADF-D27625268FF3}" type="slidenum">
              <a:rPr lang="en-US" smtClean="0"/>
              <a:t>‹#›</a:t>
            </a:fld>
            <a:endParaRPr lang="en-US"/>
          </a:p>
        </p:txBody>
      </p:sp>
    </p:spTree>
    <p:extLst>
      <p:ext uri="{BB962C8B-B14F-4D97-AF65-F5344CB8AC3E}">
        <p14:creationId xmlns:p14="http://schemas.microsoft.com/office/powerpoint/2010/main" val="1815033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859EF3-EE2B-4EE9-B709-FFFEEA5F2DD2}" type="datetimeFigureOut">
              <a:rPr lang="en-US" smtClean="0"/>
              <a:t>5/1/2022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84EAA-F194-4E29-AADF-D27625268FF3}" type="slidenum">
              <a:rPr lang="en-US" smtClean="0"/>
              <a:t>‹#›</a:t>
            </a:fld>
            <a:endParaRPr lang="en-US"/>
          </a:p>
        </p:txBody>
      </p:sp>
    </p:spTree>
    <p:extLst>
      <p:ext uri="{BB962C8B-B14F-4D97-AF65-F5344CB8AC3E}">
        <p14:creationId xmlns:p14="http://schemas.microsoft.com/office/powerpoint/2010/main" val="1593489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859EF3-EE2B-4EE9-B709-FFFEEA5F2DD2}" type="datetimeFigureOut">
              <a:rPr lang="en-US" smtClean="0"/>
              <a:t>5/1/2022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84EAA-F194-4E29-AADF-D27625268FF3}"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56329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859EF3-EE2B-4EE9-B709-FFFEEA5F2DD2}" type="datetimeFigureOut">
              <a:rPr lang="en-US" smtClean="0"/>
              <a:t>5/1/2022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84EAA-F194-4E29-AADF-D27625268FF3}" type="slidenum">
              <a:rPr lang="en-US" smtClean="0"/>
              <a:t>‹#›</a:t>
            </a:fld>
            <a:endParaRPr lang="en-US"/>
          </a:p>
        </p:txBody>
      </p:sp>
    </p:spTree>
    <p:extLst>
      <p:ext uri="{BB962C8B-B14F-4D97-AF65-F5344CB8AC3E}">
        <p14:creationId xmlns:p14="http://schemas.microsoft.com/office/powerpoint/2010/main" val="3226610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F859EF3-EE2B-4EE9-B709-FFFEEA5F2DD2}" type="datetimeFigureOut">
              <a:rPr lang="en-US" smtClean="0"/>
              <a:t>5/1/2022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684EAA-F194-4E29-AADF-D27625268FF3}" type="slidenum">
              <a:rPr lang="en-US" smtClean="0"/>
              <a:t>‹#›</a:t>
            </a:fld>
            <a:endParaRPr lang="en-US"/>
          </a:p>
        </p:txBody>
      </p:sp>
    </p:spTree>
    <p:extLst>
      <p:ext uri="{BB962C8B-B14F-4D97-AF65-F5344CB8AC3E}">
        <p14:creationId xmlns:p14="http://schemas.microsoft.com/office/powerpoint/2010/main" val="72347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F859EF3-EE2B-4EE9-B709-FFFEEA5F2DD2}" type="datetimeFigureOut">
              <a:rPr lang="en-US" smtClean="0"/>
              <a:t>5/1/2022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684EAA-F194-4E29-AADF-D27625268FF3}" type="slidenum">
              <a:rPr lang="en-US" smtClean="0"/>
              <a:t>‹#›</a:t>
            </a:fld>
            <a:endParaRPr lang="en-US"/>
          </a:p>
        </p:txBody>
      </p:sp>
    </p:spTree>
    <p:extLst>
      <p:ext uri="{BB962C8B-B14F-4D97-AF65-F5344CB8AC3E}">
        <p14:creationId xmlns:p14="http://schemas.microsoft.com/office/powerpoint/2010/main" val="6669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859EF3-EE2B-4EE9-B709-FFFEEA5F2DD2}" type="datetimeFigureOut">
              <a:rPr lang="en-US" smtClean="0"/>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84EAA-F194-4E29-AADF-D27625268FF3}" type="slidenum">
              <a:rPr lang="en-US" smtClean="0"/>
              <a:t>‹#›</a:t>
            </a:fld>
            <a:endParaRPr lang="en-US"/>
          </a:p>
        </p:txBody>
      </p:sp>
    </p:spTree>
    <p:extLst>
      <p:ext uri="{BB962C8B-B14F-4D97-AF65-F5344CB8AC3E}">
        <p14:creationId xmlns:p14="http://schemas.microsoft.com/office/powerpoint/2010/main" val="3964608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859EF3-EE2B-4EE9-B709-FFFEEA5F2DD2}" type="datetimeFigureOut">
              <a:rPr lang="en-US" smtClean="0"/>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84EAA-F194-4E29-AADF-D27625268FF3}" type="slidenum">
              <a:rPr lang="en-US" smtClean="0"/>
              <a:t>‹#›</a:t>
            </a:fld>
            <a:endParaRPr lang="en-US"/>
          </a:p>
        </p:txBody>
      </p:sp>
    </p:spTree>
    <p:extLst>
      <p:ext uri="{BB962C8B-B14F-4D97-AF65-F5344CB8AC3E}">
        <p14:creationId xmlns:p14="http://schemas.microsoft.com/office/powerpoint/2010/main" val="2352112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859EF3-EE2B-4EE9-B709-FFFEEA5F2DD2}" type="datetimeFigureOut">
              <a:rPr lang="en-US" smtClean="0"/>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45684EAA-F194-4E29-AADF-D27625268FF3}" type="slidenum">
              <a:rPr lang="en-US" smtClean="0"/>
              <a:t>‹#›</a:t>
            </a:fld>
            <a:endParaRPr lang="en-US"/>
          </a:p>
        </p:txBody>
      </p:sp>
    </p:spTree>
    <p:extLst>
      <p:ext uri="{BB962C8B-B14F-4D97-AF65-F5344CB8AC3E}">
        <p14:creationId xmlns:p14="http://schemas.microsoft.com/office/powerpoint/2010/main" val="849486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859EF3-EE2B-4EE9-B709-FFFEEA5F2DD2}" type="datetimeFigureOut">
              <a:rPr lang="en-US" smtClean="0"/>
              <a:t>5/1/2022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84EAA-F194-4E29-AADF-D27625268FF3}" type="slidenum">
              <a:rPr lang="en-US" smtClean="0"/>
              <a:t>‹#›</a:t>
            </a:fld>
            <a:endParaRPr lang="en-US"/>
          </a:p>
        </p:txBody>
      </p:sp>
    </p:spTree>
    <p:extLst>
      <p:ext uri="{BB962C8B-B14F-4D97-AF65-F5344CB8AC3E}">
        <p14:creationId xmlns:p14="http://schemas.microsoft.com/office/powerpoint/2010/main" val="3399909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859EF3-EE2B-4EE9-B709-FFFEEA5F2DD2}" type="datetimeFigureOut">
              <a:rPr lang="en-US" smtClean="0"/>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84EAA-F194-4E29-AADF-D27625268FF3}" type="slidenum">
              <a:rPr lang="en-US" smtClean="0"/>
              <a:t>‹#›</a:t>
            </a:fld>
            <a:endParaRPr lang="en-US"/>
          </a:p>
        </p:txBody>
      </p:sp>
    </p:spTree>
    <p:extLst>
      <p:ext uri="{BB962C8B-B14F-4D97-AF65-F5344CB8AC3E}">
        <p14:creationId xmlns:p14="http://schemas.microsoft.com/office/powerpoint/2010/main" val="231515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859EF3-EE2B-4EE9-B709-FFFEEA5F2DD2}" type="datetimeFigureOut">
              <a:rPr lang="en-US" smtClean="0"/>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84EAA-F194-4E29-AADF-D27625268FF3}" type="slidenum">
              <a:rPr lang="en-US" smtClean="0"/>
              <a:t>‹#›</a:t>
            </a:fld>
            <a:endParaRPr lang="en-US"/>
          </a:p>
        </p:txBody>
      </p:sp>
    </p:spTree>
    <p:extLst>
      <p:ext uri="{BB962C8B-B14F-4D97-AF65-F5344CB8AC3E}">
        <p14:creationId xmlns:p14="http://schemas.microsoft.com/office/powerpoint/2010/main" val="4250639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859EF3-EE2B-4EE9-B709-FFFEEA5F2DD2}" type="datetimeFigureOut">
              <a:rPr lang="en-US" smtClean="0"/>
              <a:t>5/1/2022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84EAA-F194-4E29-AADF-D27625268FF3}" type="slidenum">
              <a:rPr lang="en-US" smtClean="0"/>
              <a:t>‹#›</a:t>
            </a:fld>
            <a:endParaRPr lang="en-US"/>
          </a:p>
        </p:txBody>
      </p:sp>
    </p:spTree>
    <p:extLst>
      <p:ext uri="{BB962C8B-B14F-4D97-AF65-F5344CB8AC3E}">
        <p14:creationId xmlns:p14="http://schemas.microsoft.com/office/powerpoint/2010/main" val="1642606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859EF3-EE2B-4EE9-B709-FFFEEA5F2DD2}" type="datetimeFigureOut">
              <a:rPr lang="en-US" smtClean="0"/>
              <a:t>5/1/2022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684EAA-F194-4E29-AADF-D27625268FF3}" type="slidenum">
              <a:rPr lang="en-US" smtClean="0"/>
              <a:t>‹#›</a:t>
            </a:fld>
            <a:endParaRPr lang="en-US"/>
          </a:p>
        </p:txBody>
      </p:sp>
    </p:spTree>
    <p:extLst>
      <p:ext uri="{BB962C8B-B14F-4D97-AF65-F5344CB8AC3E}">
        <p14:creationId xmlns:p14="http://schemas.microsoft.com/office/powerpoint/2010/main" val="3876058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859EF3-EE2B-4EE9-B709-FFFEEA5F2DD2}" type="datetimeFigureOut">
              <a:rPr lang="en-US" smtClean="0"/>
              <a:t>5/1/2022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684EAA-F194-4E29-AADF-D27625268FF3}" type="slidenum">
              <a:rPr lang="en-US" smtClean="0"/>
              <a:t>‹#›</a:t>
            </a:fld>
            <a:endParaRPr lang="en-US"/>
          </a:p>
        </p:txBody>
      </p:sp>
    </p:spTree>
    <p:extLst>
      <p:ext uri="{BB962C8B-B14F-4D97-AF65-F5344CB8AC3E}">
        <p14:creationId xmlns:p14="http://schemas.microsoft.com/office/powerpoint/2010/main" val="3446317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1F859EF3-EE2B-4EE9-B709-FFFEEA5F2DD2}" type="datetimeFigureOut">
              <a:rPr lang="en-US" smtClean="0"/>
              <a:t>5/1/2022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684EAA-F194-4E29-AADF-D27625268FF3}" type="slidenum">
              <a:rPr lang="en-US" smtClean="0"/>
              <a:t>‹#›</a:t>
            </a:fld>
            <a:endParaRPr lang="en-US"/>
          </a:p>
        </p:txBody>
      </p:sp>
    </p:spTree>
    <p:extLst>
      <p:ext uri="{BB962C8B-B14F-4D97-AF65-F5344CB8AC3E}">
        <p14:creationId xmlns:p14="http://schemas.microsoft.com/office/powerpoint/2010/main" val="678684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859EF3-EE2B-4EE9-B709-FFFEEA5F2DD2}" type="datetimeFigureOut">
              <a:rPr lang="en-US" smtClean="0"/>
              <a:t>5/1/2022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84EAA-F194-4E29-AADF-D27625268FF3}" type="slidenum">
              <a:rPr lang="en-US" smtClean="0"/>
              <a:t>‹#›</a:t>
            </a:fld>
            <a:endParaRPr lang="en-US"/>
          </a:p>
        </p:txBody>
      </p:sp>
    </p:spTree>
    <p:extLst>
      <p:ext uri="{BB962C8B-B14F-4D97-AF65-F5344CB8AC3E}">
        <p14:creationId xmlns:p14="http://schemas.microsoft.com/office/powerpoint/2010/main" val="3067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859EF3-EE2B-4EE9-B709-FFFEEA5F2DD2}" type="datetimeFigureOut">
              <a:rPr lang="en-US" smtClean="0"/>
              <a:t>5/1/2022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84EAA-F194-4E29-AADF-D27625268FF3}" type="slidenum">
              <a:rPr lang="en-US" smtClean="0"/>
              <a:t>‹#›</a:t>
            </a:fld>
            <a:endParaRPr lang="en-US"/>
          </a:p>
        </p:txBody>
      </p:sp>
    </p:spTree>
    <p:extLst>
      <p:ext uri="{BB962C8B-B14F-4D97-AF65-F5344CB8AC3E}">
        <p14:creationId xmlns:p14="http://schemas.microsoft.com/office/powerpoint/2010/main" val="523894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1F859EF3-EE2B-4EE9-B709-FFFEEA5F2DD2}" type="datetimeFigureOut">
              <a:rPr lang="en-US" smtClean="0"/>
              <a:t>5/1/2022</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45684EAA-F194-4E29-AADF-D27625268FF3}" type="slidenum">
              <a:rPr lang="en-US" smtClean="0"/>
              <a:t>‹#›</a:t>
            </a:fld>
            <a:endParaRPr lang="en-US"/>
          </a:p>
        </p:txBody>
      </p:sp>
    </p:spTree>
    <p:extLst>
      <p:ext uri="{BB962C8B-B14F-4D97-AF65-F5344CB8AC3E}">
        <p14:creationId xmlns:p14="http://schemas.microsoft.com/office/powerpoint/2010/main" val="2678963948"/>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 id="2147483829" r:id="rId18"/>
    <p:sldLayoutId id="2147483830" r:id="rId19"/>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mailto:EVANITTA.OMENSETTER@HCPS.NET"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7CCBFA6-32E5-4FFD-A52A-9EA1CBF9D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B3A8DA3-6E81-4BA8-A084-FE4E32A32B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r="50000"/>
          <a:stretch>
            <a:fillRect/>
          </a:stretch>
        </p:blipFill>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pic>
      <p:sp>
        <p:nvSpPr>
          <p:cNvPr id="2" name="Title 1">
            <a:extLst>
              <a:ext uri="{FF2B5EF4-FFF2-40B4-BE49-F238E27FC236}">
                <a16:creationId xmlns:a16="http://schemas.microsoft.com/office/drawing/2014/main" id="{9DC35A3A-D119-46CB-BF44-606418549381}"/>
              </a:ext>
            </a:extLst>
          </p:cNvPr>
          <p:cNvSpPr>
            <a:spLocks noGrp="1"/>
          </p:cNvSpPr>
          <p:nvPr>
            <p:ph type="ctrTitle"/>
          </p:nvPr>
        </p:nvSpPr>
        <p:spPr>
          <a:xfrm>
            <a:off x="294289" y="292343"/>
            <a:ext cx="5307725" cy="5330691"/>
          </a:xfrm>
        </p:spPr>
        <p:txBody>
          <a:bodyPr anchor="ctr">
            <a:normAutofit/>
          </a:bodyPr>
          <a:lstStyle/>
          <a:p>
            <a:r>
              <a:rPr lang="en-US" sz="4400" dirty="0"/>
              <a:t>TIME MANAGEMENT &amp; ORGANIZATIONAL TIPS FOR THE MODERN AD</a:t>
            </a:r>
          </a:p>
        </p:txBody>
      </p:sp>
      <p:sp>
        <p:nvSpPr>
          <p:cNvPr id="14" name="Rectangle 13">
            <a:extLst>
              <a:ext uri="{FF2B5EF4-FFF2-40B4-BE49-F238E27FC236}">
                <a16:creationId xmlns:a16="http://schemas.microsoft.com/office/drawing/2014/main" id="{88C8491E-818C-4AE7-BBAA-80BE32FD99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3500" y="0"/>
            <a:ext cx="6096000" cy="6858000"/>
          </a:xfrm>
          <a:prstGeom prst="rect">
            <a:avLst/>
          </a:prstGeom>
          <a:gradFill>
            <a:gsLst>
              <a:gs pos="0">
                <a:srgbClr val="FFFFFF">
                  <a:alpha val="20000"/>
                </a:srgbClr>
              </a:gs>
              <a:gs pos="100000">
                <a:srgbClr val="B8B8B8">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a:extLst>
              <a:ext uri="{FF2B5EF4-FFF2-40B4-BE49-F238E27FC236}">
                <a16:creationId xmlns:a16="http://schemas.microsoft.com/office/drawing/2014/main" id="{959FD942-EA19-419F-8B3F-B56BE7D1D975}"/>
              </a:ext>
            </a:extLst>
          </p:cNvPr>
          <p:cNvSpPr>
            <a:spLocks noGrp="1"/>
          </p:cNvSpPr>
          <p:nvPr>
            <p:ph type="subTitle" idx="1"/>
          </p:nvPr>
        </p:nvSpPr>
        <p:spPr>
          <a:xfrm>
            <a:off x="6327229" y="2816772"/>
            <a:ext cx="5738648" cy="2456902"/>
          </a:xfrm>
        </p:spPr>
        <p:txBody>
          <a:bodyPr anchor="ctr">
            <a:normAutofit/>
          </a:bodyPr>
          <a:lstStyle/>
          <a:p>
            <a:pPr algn="l"/>
            <a:r>
              <a:rPr lang="en-US" sz="2000" dirty="0">
                <a:solidFill>
                  <a:schemeClr val="tx1"/>
                </a:solidFill>
              </a:rPr>
              <a:t>EVANITTA OMENSETTER </a:t>
            </a:r>
          </a:p>
          <a:p>
            <a:pPr algn="l"/>
            <a:r>
              <a:rPr lang="en-US" sz="2000" dirty="0">
                <a:solidFill>
                  <a:schemeClr val="tx1"/>
                </a:solidFill>
              </a:rPr>
              <a:t>ASSISTANT PRINCIPAL FOR ADMINISTRATION/ATHLETIC DIRECTOR</a:t>
            </a:r>
          </a:p>
          <a:p>
            <a:pPr algn="l"/>
            <a:r>
              <a:rPr lang="en-US" sz="2000" dirty="0">
                <a:solidFill>
                  <a:schemeClr val="tx1"/>
                </a:solidFill>
              </a:rPr>
              <a:t>ALONSO HIGH SCHOOL </a:t>
            </a:r>
          </a:p>
        </p:txBody>
      </p:sp>
    </p:spTree>
    <p:extLst>
      <p:ext uri="{BB962C8B-B14F-4D97-AF65-F5344CB8AC3E}">
        <p14:creationId xmlns:p14="http://schemas.microsoft.com/office/powerpoint/2010/main" val="6948057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type="wd">
                                    <p:tmPct val="15000"/>
                                  </p:iterate>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10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000"/>
                                  </p:stCondLst>
                                  <p:iterate type="wd">
                                    <p:tmPct val="15000"/>
                                  </p:iterate>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FD3AEA-7B90-4B84-8828-5AF0D64BD803}"/>
              </a:ext>
            </a:extLst>
          </p:cNvPr>
          <p:cNvPicPr>
            <a:picLocks noChangeAspect="1"/>
          </p:cNvPicPr>
          <p:nvPr/>
        </p:nvPicPr>
        <p:blipFill rotWithShape="1">
          <a:blip r:embed="rId2"/>
          <a:srcRect l="987" t="12778" r="3704" b="7592"/>
          <a:stretch/>
        </p:blipFill>
        <p:spPr>
          <a:xfrm>
            <a:off x="0" y="0"/>
            <a:ext cx="12192000" cy="6858000"/>
          </a:xfrm>
          <a:prstGeom prst="rect">
            <a:avLst/>
          </a:prstGeom>
        </p:spPr>
      </p:pic>
    </p:spTree>
    <p:extLst>
      <p:ext uri="{BB962C8B-B14F-4D97-AF65-F5344CB8AC3E}">
        <p14:creationId xmlns:p14="http://schemas.microsoft.com/office/powerpoint/2010/main" val="57960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00691-34B5-412C-B6DC-515605170C3F}"/>
              </a:ext>
            </a:extLst>
          </p:cNvPr>
          <p:cNvSpPr>
            <a:spLocks noGrp="1"/>
          </p:cNvSpPr>
          <p:nvPr>
            <p:ph type="title"/>
          </p:nvPr>
        </p:nvSpPr>
        <p:spPr>
          <a:xfrm>
            <a:off x="581193" y="282397"/>
            <a:ext cx="11029616" cy="988332"/>
          </a:xfrm>
        </p:spPr>
        <p:txBody>
          <a:bodyPr/>
          <a:lstStyle/>
          <a:p>
            <a:r>
              <a:rPr lang="en-US" dirty="0"/>
              <a:t>Time management</a:t>
            </a:r>
          </a:p>
        </p:txBody>
      </p:sp>
      <p:sp>
        <p:nvSpPr>
          <p:cNvPr id="3" name="Content Placeholder 2">
            <a:extLst>
              <a:ext uri="{FF2B5EF4-FFF2-40B4-BE49-F238E27FC236}">
                <a16:creationId xmlns:a16="http://schemas.microsoft.com/office/drawing/2014/main" id="{B9CA2FEB-A132-4DBE-A98B-438484A34F09}"/>
              </a:ext>
            </a:extLst>
          </p:cNvPr>
          <p:cNvSpPr>
            <a:spLocks noGrp="1"/>
          </p:cNvSpPr>
          <p:nvPr>
            <p:ph sz="half" idx="1"/>
          </p:nvPr>
        </p:nvSpPr>
        <p:spPr>
          <a:xfrm>
            <a:off x="477078" y="1381539"/>
            <a:ext cx="5526505" cy="4479511"/>
          </a:xfrm>
        </p:spPr>
        <p:txBody>
          <a:bodyPr>
            <a:normAutofit fontScale="92500" lnSpcReduction="20000"/>
          </a:bodyPr>
          <a:lstStyle/>
          <a:p>
            <a:r>
              <a:rPr lang="en-US" dirty="0"/>
              <a:t>Schedule your time:</a:t>
            </a:r>
          </a:p>
          <a:p>
            <a:pPr lvl="1"/>
            <a:r>
              <a:rPr lang="en-US" dirty="0"/>
              <a:t>Doesn’t have to be the whole day</a:t>
            </a:r>
          </a:p>
          <a:p>
            <a:pPr lvl="1"/>
            <a:r>
              <a:rPr lang="en-US" dirty="0"/>
              <a:t>Things that need to get completed</a:t>
            </a:r>
          </a:p>
          <a:p>
            <a:pPr lvl="1"/>
            <a:r>
              <a:rPr lang="en-US" dirty="0"/>
              <a:t>Schedule breaks if necessary</a:t>
            </a:r>
          </a:p>
          <a:p>
            <a:r>
              <a:rPr lang="en-US" dirty="0"/>
              <a:t>Time Management Skills</a:t>
            </a:r>
          </a:p>
          <a:p>
            <a:pPr lvl="1"/>
            <a:r>
              <a:rPr lang="en-US" dirty="0"/>
              <a:t>Organizing </a:t>
            </a:r>
          </a:p>
          <a:p>
            <a:pPr lvl="1"/>
            <a:r>
              <a:rPr lang="en-US" dirty="0"/>
              <a:t>Mental Organization</a:t>
            </a:r>
          </a:p>
          <a:p>
            <a:pPr lvl="1"/>
            <a:r>
              <a:rPr lang="en-US" dirty="0"/>
              <a:t>Physical Organization </a:t>
            </a:r>
          </a:p>
          <a:p>
            <a:pPr lvl="1"/>
            <a:r>
              <a:rPr lang="en-US" dirty="0"/>
              <a:t>Prioritizing</a:t>
            </a:r>
          </a:p>
          <a:p>
            <a:pPr lvl="2"/>
            <a:r>
              <a:rPr lang="en-US" dirty="0"/>
              <a:t>Urgent vs Important</a:t>
            </a:r>
          </a:p>
          <a:p>
            <a:pPr lvl="2"/>
            <a:r>
              <a:rPr lang="en-US" dirty="0"/>
              <a:t>ABC Method</a:t>
            </a:r>
          </a:p>
          <a:p>
            <a:pPr lvl="3"/>
            <a:r>
              <a:rPr lang="en-US" dirty="0"/>
              <a:t>A Status – Must DO </a:t>
            </a:r>
          </a:p>
          <a:p>
            <a:pPr lvl="3"/>
            <a:r>
              <a:rPr lang="en-US" dirty="0"/>
              <a:t>B Status – should do </a:t>
            </a:r>
          </a:p>
          <a:p>
            <a:pPr lvl="3"/>
            <a:r>
              <a:rPr lang="en-US" dirty="0"/>
              <a:t>C Status – nice to do</a:t>
            </a:r>
          </a:p>
          <a:p>
            <a:pPr lvl="1"/>
            <a:endParaRPr lang="en-US" dirty="0"/>
          </a:p>
        </p:txBody>
      </p:sp>
      <p:sp>
        <p:nvSpPr>
          <p:cNvPr id="4" name="Content Placeholder 3">
            <a:extLst>
              <a:ext uri="{FF2B5EF4-FFF2-40B4-BE49-F238E27FC236}">
                <a16:creationId xmlns:a16="http://schemas.microsoft.com/office/drawing/2014/main" id="{AC47F2B9-0923-4D2F-B179-75D1C6491B53}"/>
              </a:ext>
            </a:extLst>
          </p:cNvPr>
          <p:cNvSpPr>
            <a:spLocks noGrp="1"/>
          </p:cNvSpPr>
          <p:nvPr>
            <p:ph sz="half" idx="2"/>
          </p:nvPr>
        </p:nvSpPr>
        <p:spPr>
          <a:xfrm>
            <a:off x="6096000" y="1381539"/>
            <a:ext cx="5514809" cy="4479511"/>
          </a:xfrm>
        </p:spPr>
        <p:txBody>
          <a:bodyPr>
            <a:normAutofit fontScale="92500" lnSpcReduction="20000"/>
          </a:bodyPr>
          <a:lstStyle/>
          <a:p>
            <a:pPr lvl="1"/>
            <a:r>
              <a:rPr lang="en-US" dirty="0"/>
              <a:t>Goal Setting </a:t>
            </a:r>
          </a:p>
          <a:p>
            <a:pPr lvl="1"/>
            <a:r>
              <a:rPr lang="en-US" dirty="0"/>
              <a:t>Communication &amp; Collaboration</a:t>
            </a:r>
          </a:p>
          <a:p>
            <a:pPr lvl="1"/>
            <a:r>
              <a:rPr lang="en-US" dirty="0"/>
              <a:t>Task Management</a:t>
            </a:r>
          </a:p>
          <a:p>
            <a:pPr lvl="2"/>
            <a:r>
              <a:rPr lang="en-US" dirty="0"/>
              <a:t>DELEGATE</a:t>
            </a:r>
          </a:p>
          <a:p>
            <a:pPr lvl="1"/>
            <a:r>
              <a:rPr lang="en-US" dirty="0"/>
              <a:t>Workload Manager</a:t>
            </a:r>
          </a:p>
          <a:p>
            <a:pPr lvl="1"/>
            <a:r>
              <a:rPr lang="en-US" dirty="0"/>
              <a:t>Stress Management</a:t>
            </a:r>
          </a:p>
          <a:p>
            <a:r>
              <a:rPr lang="en-US" dirty="0"/>
              <a:t>Prioritizing: </a:t>
            </a:r>
          </a:p>
          <a:p>
            <a:pPr lvl="1"/>
            <a:r>
              <a:rPr lang="en-US" dirty="0"/>
              <a:t>What </a:t>
            </a:r>
            <a:r>
              <a:rPr lang="en-US" dirty="0" err="1"/>
              <a:t>MUsT</a:t>
            </a:r>
            <a:r>
              <a:rPr lang="en-US" dirty="0"/>
              <a:t> be done first? </a:t>
            </a:r>
          </a:p>
          <a:p>
            <a:pPr lvl="1"/>
            <a:r>
              <a:rPr lang="en-US" dirty="0"/>
              <a:t>What’s due now? Tomorrow? Later? </a:t>
            </a:r>
          </a:p>
          <a:p>
            <a:pPr lvl="1"/>
            <a:r>
              <a:rPr lang="en-US" dirty="0"/>
              <a:t>Importance of completion </a:t>
            </a:r>
          </a:p>
        </p:txBody>
      </p:sp>
      <p:pic>
        <p:nvPicPr>
          <p:cNvPr id="7" name="Picture 4">
            <a:extLst>
              <a:ext uri="{FF2B5EF4-FFF2-40B4-BE49-F238E27FC236}">
                <a16:creationId xmlns:a16="http://schemas.microsoft.com/office/drawing/2014/main" id="{84BE2E2F-B177-444B-9CEE-C5FEA84E22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1781" y="4643270"/>
            <a:ext cx="2168594" cy="2114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217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4148D-D01B-4718-9846-8BB2B9719804}"/>
              </a:ext>
            </a:extLst>
          </p:cNvPr>
          <p:cNvSpPr>
            <a:spLocks noGrp="1"/>
          </p:cNvSpPr>
          <p:nvPr>
            <p:ph type="title"/>
          </p:nvPr>
        </p:nvSpPr>
        <p:spPr/>
        <p:txBody>
          <a:bodyPr/>
          <a:lstStyle/>
          <a:p>
            <a:r>
              <a:rPr lang="en-US" dirty="0"/>
              <a:t>Time management</a:t>
            </a:r>
          </a:p>
        </p:txBody>
      </p:sp>
      <p:sp>
        <p:nvSpPr>
          <p:cNvPr id="3" name="Content Placeholder 2">
            <a:extLst>
              <a:ext uri="{FF2B5EF4-FFF2-40B4-BE49-F238E27FC236}">
                <a16:creationId xmlns:a16="http://schemas.microsoft.com/office/drawing/2014/main" id="{D3D597EF-4B0F-4251-A0DF-B944C93504B5}"/>
              </a:ext>
            </a:extLst>
          </p:cNvPr>
          <p:cNvSpPr>
            <a:spLocks noGrp="1"/>
          </p:cNvSpPr>
          <p:nvPr>
            <p:ph sz="half" idx="1"/>
          </p:nvPr>
        </p:nvSpPr>
        <p:spPr>
          <a:xfrm>
            <a:off x="1028453" y="1952113"/>
            <a:ext cx="6365707" cy="3889060"/>
          </a:xfrm>
        </p:spPr>
        <p:txBody>
          <a:bodyPr/>
          <a:lstStyle/>
          <a:p>
            <a:r>
              <a:rPr lang="en-US" dirty="0"/>
              <a:t>Why time management? </a:t>
            </a:r>
          </a:p>
          <a:p>
            <a:pPr lvl="1"/>
            <a:r>
              <a:rPr lang="en-US" dirty="0"/>
              <a:t>Saves time</a:t>
            </a:r>
          </a:p>
          <a:p>
            <a:pPr lvl="1"/>
            <a:r>
              <a:rPr lang="en-US" dirty="0"/>
              <a:t>Improves Efficiency</a:t>
            </a:r>
          </a:p>
          <a:p>
            <a:pPr lvl="1"/>
            <a:r>
              <a:rPr lang="en-US" dirty="0"/>
              <a:t>Greater reliability and less stress</a:t>
            </a:r>
          </a:p>
          <a:p>
            <a:pPr lvl="1"/>
            <a:r>
              <a:rPr lang="en-US" dirty="0"/>
              <a:t>Better work quality</a:t>
            </a:r>
          </a:p>
          <a:p>
            <a:pPr lvl="1"/>
            <a:r>
              <a:rPr lang="en-US" dirty="0"/>
              <a:t>Leaves a good impression </a:t>
            </a:r>
          </a:p>
          <a:p>
            <a:pPr lvl="1"/>
            <a:r>
              <a:rPr lang="en-US" dirty="0"/>
              <a:t>ONLINE CALENDARS</a:t>
            </a:r>
          </a:p>
          <a:p>
            <a:pPr lvl="1"/>
            <a:endParaRPr lang="en-US" dirty="0"/>
          </a:p>
          <a:p>
            <a:pPr lvl="1"/>
            <a:endParaRPr lang="en-US" dirty="0"/>
          </a:p>
        </p:txBody>
      </p:sp>
      <p:pic>
        <p:nvPicPr>
          <p:cNvPr id="7" name="Content Placeholder 7" descr="Qr code&#10;&#10;Description automatically generated">
            <a:extLst>
              <a:ext uri="{FF2B5EF4-FFF2-40B4-BE49-F238E27FC236}">
                <a16:creationId xmlns:a16="http://schemas.microsoft.com/office/drawing/2014/main" id="{8ACEA02B-1087-42CE-ADAF-1230030C75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8134" y="1506224"/>
            <a:ext cx="2762673" cy="3633787"/>
          </a:xfrm>
          <a:prstGeom prst="rect">
            <a:avLst/>
          </a:prstGeom>
        </p:spPr>
      </p:pic>
      <p:pic>
        <p:nvPicPr>
          <p:cNvPr id="2050" name="Picture 2" descr="See the source image">
            <a:extLst>
              <a:ext uri="{FF2B5EF4-FFF2-40B4-BE49-F238E27FC236}">
                <a16:creationId xmlns:a16="http://schemas.microsoft.com/office/drawing/2014/main" id="{89D5C349-1016-4B2C-8D04-6F194C034C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3969" y="3069236"/>
            <a:ext cx="2848768"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480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E1D885-352A-4ADB-B425-0FE323B820A3}"/>
              </a:ext>
            </a:extLst>
          </p:cNvPr>
          <p:cNvPicPr>
            <a:picLocks noChangeAspect="1"/>
          </p:cNvPicPr>
          <p:nvPr/>
        </p:nvPicPr>
        <p:blipFill rotWithShape="1">
          <a:blip r:embed="rId2"/>
          <a:srcRect r="247" b="3889"/>
          <a:stretch/>
        </p:blipFill>
        <p:spPr>
          <a:xfrm>
            <a:off x="0" y="0"/>
            <a:ext cx="12192000" cy="6858000"/>
          </a:xfrm>
          <a:prstGeom prst="rect">
            <a:avLst/>
          </a:prstGeom>
        </p:spPr>
      </p:pic>
    </p:spTree>
    <p:extLst>
      <p:ext uri="{BB962C8B-B14F-4D97-AF65-F5344CB8AC3E}">
        <p14:creationId xmlns:p14="http://schemas.microsoft.com/office/powerpoint/2010/main" val="1222421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9273E-A9A5-4AF3-BD6C-95E5FB2E7004}"/>
              </a:ext>
            </a:extLst>
          </p:cNvPr>
          <p:cNvSpPr>
            <a:spLocks noGrp="1"/>
          </p:cNvSpPr>
          <p:nvPr>
            <p:ph type="title"/>
          </p:nvPr>
        </p:nvSpPr>
        <p:spPr/>
        <p:txBody>
          <a:bodyPr/>
          <a:lstStyle/>
          <a:p>
            <a:r>
              <a:rPr lang="en-US" dirty="0"/>
              <a:t>TIME MANAGEMENT</a:t>
            </a:r>
          </a:p>
        </p:txBody>
      </p:sp>
      <p:sp>
        <p:nvSpPr>
          <p:cNvPr id="13" name="Content Placeholder 12">
            <a:extLst>
              <a:ext uri="{FF2B5EF4-FFF2-40B4-BE49-F238E27FC236}">
                <a16:creationId xmlns:a16="http://schemas.microsoft.com/office/drawing/2014/main" id="{B0E1A1F3-855F-40B0-805E-8D0FFDF95CEB}"/>
              </a:ext>
            </a:extLst>
          </p:cNvPr>
          <p:cNvSpPr>
            <a:spLocks noGrp="1"/>
          </p:cNvSpPr>
          <p:nvPr>
            <p:ph sz="half" idx="1"/>
          </p:nvPr>
        </p:nvSpPr>
        <p:spPr>
          <a:xfrm>
            <a:off x="386321" y="1943189"/>
            <a:ext cx="5594754" cy="3858004"/>
          </a:xfrm>
        </p:spPr>
        <p:txBody>
          <a:bodyPr/>
          <a:lstStyle/>
          <a:p>
            <a:r>
              <a:rPr lang="en-US" dirty="0"/>
              <a:t>Time management tools: </a:t>
            </a:r>
          </a:p>
          <a:p>
            <a:pPr lvl="1"/>
            <a:r>
              <a:rPr lang="en-US" dirty="0"/>
              <a:t>Planners</a:t>
            </a:r>
          </a:p>
          <a:p>
            <a:pPr lvl="1"/>
            <a:r>
              <a:rPr lang="en-US" dirty="0"/>
              <a:t>Calendars</a:t>
            </a:r>
          </a:p>
          <a:p>
            <a:pPr lvl="1"/>
            <a:r>
              <a:rPr lang="en-US" dirty="0"/>
              <a:t>Phone apps</a:t>
            </a:r>
          </a:p>
          <a:p>
            <a:pPr lvl="1"/>
            <a:r>
              <a:rPr lang="en-US" dirty="0"/>
              <a:t>Wall charts</a:t>
            </a:r>
          </a:p>
          <a:p>
            <a:pPr lvl="1"/>
            <a:r>
              <a:rPr lang="en-US" dirty="0"/>
              <a:t>Index cards</a:t>
            </a:r>
          </a:p>
          <a:p>
            <a:pPr lvl="1"/>
            <a:r>
              <a:rPr lang="en-US" dirty="0"/>
              <a:t>Pocket diaries</a:t>
            </a:r>
          </a:p>
        </p:txBody>
      </p:sp>
      <p:sp>
        <p:nvSpPr>
          <p:cNvPr id="15" name="Content Placeholder 12">
            <a:extLst>
              <a:ext uri="{FF2B5EF4-FFF2-40B4-BE49-F238E27FC236}">
                <a16:creationId xmlns:a16="http://schemas.microsoft.com/office/drawing/2014/main" id="{DD2AAD93-EDE0-482A-B986-C4DE5CAE2B01}"/>
              </a:ext>
            </a:extLst>
          </p:cNvPr>
          <p:cNvSpPr txBox="1">
            <a:spLocks/>
          </p:cNvSpPr>
          <p:nvPr/>
        </p:nvSpPr>
        <p:spPr>
          <a:xfrm>
            <a:off x="6383291" y="1943189"/>
            <a:ext cx="4847768" cy="397239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en-US" dirty="0"/>
              <a:t>Time management tools: </a:t>
            </a:r>
          </a:p>
          <a:p>
            <a:pPr lvl="1"/>
            <a:r>
              <a:rPr lang="en-US" dirty="0"/>
              <a:t>When using apps and tools – always record it on the tool itself – try not to transfer information as you will forget</a:t>
            </a:r>
          </a:p>
          <a:p>
            <a:pPr lvl="1"/>
            <a:r>
              <a:rPr lang="en-US" dirty="0"/>
              <a:t>Keep a List of priorities</a:t>
            </a:r>
          </a:p>
          <a:p>
            <a:pPr lvl="1"/>
            <a:r>
              <a:rPr lang="en-US" dirty="0"/>
              <a:t>Don’t forget to synchronize your app</a:t>
            </a:r>
          </a:p>
          <a:p>
            <a:pPr lvl="1"/>
            <a:r>
              <a:rPr lang="en-US" dirty="0"/>
              <a:t>Keep a back up system</a:t>
            </a:r>
          </a:p>
        </p:txBody>
      </p:sp>
    </p:spTree>
    <p:extLst>
      <p:ext uri="{BB962C8B-B14F-4D97-AF65-F5344CB8AC3E}">
        <p14:creationId xmlns:p14="http://schemas.microsoft.com/office/powerpoint/2010/main" val="2521239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A5B7CB5A-A249-448F-8FBE-1EB10DE86DC2}"/>
              </a:ext>
            </a:extLst>
          </p:cNvPr>
          <p:cNvSpPr txBox="1">
            <a:spLocks/>
          </p:cNvSpPr>
          <p:nvPr/>
        </p:nvSpPr>
        <p:spPr>
          <a:xfrm>
            <a:off x="885612" y="2108332"/>
            <a:ext cx="10644754" cy="2641336"/>
          </a:xfrm>
          <a:prstGeom prst="rect">
            <a:avLst/>
          </a:prstGeom>
        </p:spPr>
        <p:txBody>
          <a:bodyPr>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None/>
            </a:pPr>
            <a:r>
              <a:rPr lang="en-US" sz="3200" dirty="0">
                <a:solidFill>
                  <a:srgbClr val="494949"/>
                </a:solidFill>
                <a:latin typeface="Open Sans" panose="020B0604020202020204" pitchFamily="34" charset="0"/>
              </a:rPr>
              <a:t>“GOOD TEACHERS COPY.  GREAT TEACHERS STEAL! TEACHERS WHO BEG , BORROW AND STEAL GOOD TECHNIQUES ARE TEACHERS WHO ARE EFFECTIVE AND WHOSE STUDENTS WILL ACHIEVE.” (HARRY WONG)  </a:t>
            </a:r>
          </a:p>
          <a:p>
            <a:pPr marL="0" indent="0">
              <a:buNone/>
            </a:pPr>
            <a:endParaRPr lang="en-US" dirty="0"/>
          </a:p>
        </p:txBody>
      </p:sp>
    </p:spTree>
    <p:extLst>
      <p:ext uri="{BB962C8B-B14F-4D97-AF65-F5344CB8AC3E}">
        <p14:creationId xmlns:p14="http://schemas.microsoft.com/office/powerpoint/2010/main" val="1211007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BC911C5-7DC8-4354-9DE3-19E5CE3C8642}"/>
              </a:ext>
            </a:extLst>
          </p:cNvPr>
          <p:cNvSpPr txBox="1">
            <a:spLocks/>
          </p:cNvSpPr>
          <p:nvPr/>
        </p:nvSpPr>
        <p:spPr>
          <a:xfrm>
            <a:off x="1257300" y="1951422"/>
            <a:ext cx="9341507" cy="4005302"/>
          </a:xfrm>
          <a:prstGeom prst="rect">
            <a:avLst/>
          </a:prstGeom>
        </p:spPr>
        <p:txBody>
          <a:bodyPr>
            <a:normAutofit fontScale="92500" lnSpcReduction="1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en-US" sz="3000" dirty="0"/>
              <a:t>7 habits of highly effective people (Franklin Covey) </a:t>
            </a:r>
          </a:p>
          <a:p>
            <a:pPr lvl="1"/>
            <a:r>
              <a:rPr lang="en-US" sz="2600" dirty="0"/>
              <a:t>Be proactive</a:t>
            </a:r>
          </a:p>
          <a:p>
            <a:pPr lvl="1"/>
            <a:r>
              <a:rPr lang="en-US" sz="2600" dirty="0"/>
              <a:t>Begin with the end in mind</a:t>
            </a:r>
          </a:p>
          <a:p>
            <a:pPr lvl="1"/>
            <a:r>
              <a:rPr lang="en-US" sz="2600" dirty="0"/>
              <a:t>Put first things first </a:t>
            </a:r>
          </a:p>
          <a:p>
            <a:pPr lvl="1"/>
            <a:r>
              <a:rPr lang="en-US" sz="2600" dirty="0"/>
              <a:t>Think win-win</a:t>
            </a:r>
          </a:p>
          <a:p>
            <a:pPr lvl="1"/>
            <a:r>
              <a:rPr lang="en-US" sz="2600" dirty="0"/>
              <a:t>Seek First to understand then to be understood </a:t>
            </a:r>
          </a:p>
          <a:p>
            <a:pPr lvl="1"/>
            <a:r>
              <a:rPr lang="en-US" sz="2600" dirty="0"/>
              <a:t>Synergize</a:t>
            </a:r>
          </a:p>
          <a:p>
            <a:pPr lvl="1"/>
            <a:r>
              <a:rPr lang="en-US" sz="2600" dirty="0"/>
              <a:t>Sharpen the saw</a:t>
            </a:r>
            <a:endParaRPr lang="en-US" dirty="0"/>
          </a:p>
        </p:txBody>
      </p:sp>
      <p:sp>
        <p:nvSpPr>
          <p:cNvPr id="3" name="TextBox 2">
            <a:extLst>
              <a:ext uri="{FF2B5EF4-FFF2-40B4-BE49-F238E27FC236}">
                <a16:creationId xmlns:a16="http://schemas.microsoft.com/office/drawing/2014/main" id="{007C2908-C256-43CE-B577-6EE58B84825B}"/>
              </a:ext>
            </a:extLst>
          </p:cNvPr>
          <p:cNvSpPr txBox="1"/>
          <p:nvPr/>
        </p:nvSpPr>
        <p:spPr>
          <a:xfrm>
            <a:off x="1727200" y="838200"/>
            <a:ext cx="8166100" cy="646331"/>
          </a:xfrm>
          <a:prstGeom prst="rect">
            <a:avLst/>
          </a:prstGeom>
          <a:noFill/>
        </p:spPr>
        <p:txBody>
          <a:bodyPr wrap="square" rtlCol="0">
            <a:spAutoFit/>
          </a:bodyPr>
          <a:lstStyle/>
          <a:p>
            <a:pPr algn="ctr"/>
            <a:r>
              <a:rPr lang="en-US" sz="3600" dirty="0"/>
              <a:t>FOOD FOR THOUGHT: </a:t>
            </a:r>
          </a:p>
        </p:txBody>
      </p:sp>
    </p:spTree>
    <p:extLst>
      <p:ext uri="{BB962C8B-B14F-4D97-AF65-F5344CB8AC3E}">
        <p14:creationId xmlns:p14="http://schemas.microsoft.com/office/powerpoint/2010/main" val="3527412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4">
            <a:extLst>
              <a:ext uri="{FF2B5EF4-FFF2-40B4-BE49-F238E27FC236}">
                <a16:creationId xmlns:a16="http://schemas.microsoft.com/office/drawing/2014/main" id="{47F7FF83-80FB-4AF3-9CD9-993B7B3F774F}"/>
              </a:ext>
            </a:extLst>
          </p:cNvPr>
          <p:cNvSpPr txBox="1">
            <a:spLocks/>
          </p:cNvSpPr>
          <p:nvPr/>
        </p:nvSpPr>
        <p:spPr>
          <a:xfrm>
            <a:off x="386124" y="1645920"/>
            <a:ext cx="11419752" cy="4052569"/>
          </a:xfrm>
          <a:prstGeom prst="rect">
            <a:avLst/>
          </a:prstGeom>
        </p:spPr>
        <p:txBody>
          <a:bodyPr anchor="ctr">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lgn="ctr"/>
            <a:r>
              <a:rPr lang="en-US" sz="3200" dirty="0"/>
              <a:t>EVANITTA OMENSETTER </a:t>
            </a:r>
          </a:p>
          <a:p>
            <a:pPr algn="ctr"/>
            <a:r>
              <a:rPr lang="en-US" sz="3200" dirty="0"/>
              <a:t>ASSISTANT PRINCIPAL FOR ADMINISTRATION/ATHLETIC DIRECTOR</a:t>
            </a:r>
          </a:p>
          <a:p>
            <a:pPr algn="ctr"/>
            <a:r>
              <a:rPr lang="en-US" sz="3200" dirty="0"/>
              <a:t>ALONSO HIGH SCHOOL </a:t>
            </a:r>
          </a:p>
          <a:p>
            <a:pPr algn="ctr"/>
            <a:r>
              <a:rPr lang="en-US" sz="3200" dirty="0"/>
              <a:t>EMAIL: </a:t>
            </a:r>
            <a:r>
              <a:rPr lang="en-US" sz="3200" dirty="0">
                <a:hlinkClick r:id="rId2"/>
              </a:rPr>
              <a:t>EVANITTA.OMENSETTER@HCPS.NET</a:t>
            </a:r>
            <a:endParaRPr lang="en-US" sz="3200" dirty="0"/>
          </a:p>
          <a:p>
            <a:pPr algn="ctr"/>
            <a:r>
              <a:rPr lang="en-US" sz="3200" dirty="0"/>
              <a:t>813.356.1525</a:t>
            </a:r>
          </a:p>
        </p:txBody>
      </p:sp>
    </p:spTree>
    <p:extLst>
      <p:ext uri="{BB962C8B-B14F-4D97-AF65-F5344CB8AC3E}">
        <p14:creationId xmlns:p14="http://schemas.microsoft.com/office/powerpoint/2010/main" val="79455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iterate type="wd">
                                    <p:tmPct val="15000"/>
                                  </p:iterate>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000"/>
                                  </p:stCondLst>
                                  <p:iterate type="wd">
                                    <p:tmPct val="15000"/>
                                  </p:iterate>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1000"/>
                                  </p:stCondLst>
                                  <p:iterate type="wd">
                                    <p:tmPct val="15000"/>
                                  </p:iterate>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1000"/>
                                  </p:stCondLst>
                                  <p:iterate type="wd">
                                    <p:tmPct val="15000"/>
                                  </p:iterate>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4" name="Rectangle 13">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rson reaching for a paper on a table full of paper and sticky notes">
            <a:extLst>
              <a:ext uri="{FF2B5EF4-FFF2-40B4-BE49-F238E27FC236}">
                <a16:creationId xmlns:a16="http://schemas.microsoft.com/office/drawing/2014/main" id="{0BDC2A6F-7A92-5E27-DF53-722C1C9D924B}"/>
              </a:ext>
            </a:extLst>
          </p:cNvPr>
          <p:cNvPicPr>
            <a:picLocks noChangeAspect="1"/>
          </p:cNvPicPr>
          <p:nvPr/>
        </p:nvPicPr>
        <p:blipFill rotWithShape="1">
          <a:blip r:embed="rId4"/>
          <a:srcRect l="29917" r="30909" b="-1"/>
          <a:stretch/>
        </p:blipFill>
        <p:spPr>
          <a:xfrm>
            <a:off x="20" y="10"/>
            <a:ext cx="4024741" cy="6857990"/>
          </a:xfrm>
          <a:prstGeom prst="rect">
            <a:avLst/>
          </a:prstGeom>
        </p:spPr>
      </p:pic>
      <p:sp>
        <p:nvSpPr>
          <p:cNvPr id="16" name="Rectangle 15">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F1230A4A-3773-42EB-B4FA-E901F46F6F7F}"/>
              </a:ext>
            </a:extLst>
          </p:cNvPr>
          <p:cNvSpPr txBox="1">
            <a:spLocks/>
          </p:cNvSpPr>
          <p:nvPr/>
        </p:nvSpPr>
        <p:spPr>
          <a:xfrm>
            <a:off x="4465050" y="618517"/>
            <a:ext cx="6672886"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spcAft>
                <a:spcPts val="600"/>
              </a:spcAft>
            </a:pPr>
            <a:r>
              <a:rPr lang="en-US" dirty="0"/>
              <a:t>organizational skills – what is it? </a:t>
            </a:r>
          </a:p>
        </p:txBody>
      </p:sp>
      <p:sp>
        <p:nvSpPr>
          <p:cNvPr id="4" name="TextBox 3">
            <a:extLst>
              <a:ext uri="{FF2B5EF4-FFF2-40B4-BE49-F238E27FC236}">
                <a16:creationId xmlns:a16="http://schemas.microsoft.com/office/drawing/2014/main" id="{9CC60982-5E97-4142-9B56-91A561CCD72B}"/>
              </a:ext>
            </a:extLst>
          </p:cNvPr>
          <p:cNvSpPr txBox="1"/>
          <p:nvPr/>
        </p:nvSpPr>
        <p:spPr>
          <a:xfrm>
            <a:off x="4465048" y="2367092"/>
            <a:ext cx="6672887" cy="3424107"/>
          </a:xfrm>
          <a:prstGeom prst="rect">
            <a:avLst/>
          </a:prstGeom>
        </p:spPr>
        <p:txBody>
          <a:bodyPr vert="horz" lIns="91440" tIns="45720" rIns="91440" bIns="45720" rtlCol="0">
            <a:normAutofit/>
          </a:bodyPr>
          <a:lstStyle/>
          <a:p>
            <a:pPr marL="285750" indent="-228600" defTabSz="914400">
              <a:lnSpc>
                <a:spcPct val="110000"/>
              </a:lnSpc>
              <a:spcAft>
                <a:spcPts val="600"/>
              </a:spcAft>
              <a:buClr>
                <a:schemeClr val="tx1"/>
              </a:buClr>
              <a:buFont typeface="Arial" panose="020B0604020202020204" pitchFamily="34" charset="0"/>
              <a:buChar char="•"/>
            </a:pPr>
            <a:r>
              <a:rPr lang="en-US" sz="1300" b="0" i="0" cap="all"/>
              <a:t>Organizational skills are skills that allow you to use your resources efficiently and effectively. Being organized means you manage your time, energy and workspace well and can accomplish all your assigned tasks successfully. </a:t>
            </a:r>
          </a:p>
          <a:p>
            <a:pPr marL="285750" indent="-228600" defTabSz="914400">
              <a:lnSpc>
                <a:spcPct val="110000"/>
              </a:lnSpc>
              <a:spcAft>
                <a:spcPts val="600"/>
              </a:spcAft>
              <a:buClr>
                <a:schemeClr val="tx1"/>
              </a:buClr>
              <a:buFont typeface="Arial" panose="020B0604020202020204" pitchFamily="34" charset="0"/>
              <a:buChar char="•"/>
            </a:pPr>
            <a:endParaRPr lang="en-US" sz="1300" cap="all"/>
          </a:p>
          <a:p>
            <a:pPr marL="285750" indent="-228600" defTabSz="914400">
              <a:lnSpc>
                <a:spcPct val="110000"/>
              </a:lnSpc>
              <a:spcAft>
                <a:spcPts val="600"/>
              </a:spcAft>
              <a:buClr>
                <a:schemeClr val="tx1"/>
              </a:buClr>
              <a:buFont typeface="Arial" panose="020B0604020202020204" pitchFamily="34" charset="0"/>
              <a:buChar char="•"/>
            </a:pPr>
            <a:r>
              <a:rPr lang="en-US" sz="1300" b="0" i="0" cap="all"/>
              <a:t>Organizational skills can take different forms depending on your particular workplace and job title, but they typically involve maintaining an orderly workspace, meeting deadlines and communicating well with your team.</a:t>
            </a:r>
          </a:p>
          <a:p>
            <a:pPr marL="285750" indent="-228600" defTabSz="914400">
              <a:lnSpc>
                <a:spcPct val="110000"/>
              </a:lnSpc>
              <a:spcAft>
                <a:spcPts val="600"/>
              </a:spcAft>
              <a:buClr>
                <a:schemeClr val="tx1"/>
              </a:buClr>
              <a:buFont typeface="Arial" panose="020B0604020202020204" pitchFamily="34" charset="0"/>
              <a:buChar char="•"/>
            </a:pPr>
            <a:endParaRPr lang="en-US" sz="1300" b="0" i="0" cap="all"/>
          </a:p>
          <a:p>
            <a:pPr marL="285750" indent="-228600" defTabSz="914400">
              <a:lnSpc>
                <a:spcPct val="110000"/>
              </a:lnSpc>
              <a:spcAft>
                <a:spcPts val="600"/>
              </a:spcAft>
              <a:buClr>
                <a:schemeClr val="tx1"/>
              </a:buClr>
              <a:buFont typeface="Arial" panose="020B0604020202020204" pitchFamily="34" charset="0"/>
              <a:buChar char="•"/>
            </a:pPr>
            <a:r>
              <a:rPr lang="en-US" sz="1300" cap="all"/>
              <a:t>Possessing organizational skills enables you to get back control of your tasks when you’re feeling overwhelmed and perform better at work. They can make you more productive, more efficient, and of course, more organized.</a:t>
            </a:r>
          </a:p>
          <a:p>
            <a:pPr marL="285750" indent="-228600" defTabSz="914400">
              <a:lnSpc>
                <a:spcPct val="110000"/>
              </a:lnSpc>
              <a:spcAft>
                <a:spcPts val="600"/>
              </a:spcAft>
              <a:buClr>
                <a:schemeClr val="tx1"/>
              </a:buClr>
              <a:buFont typeface="Arial" panose="020B0604020202020204" pitchFamily="34" charset="0"/>
              <a:buChar char="•"/>
            </a:pPr>
            <a:endParaRPr lang="en-US" sz="1300" cap="all"/>
          </a:p>
        </p:txBody>
      </p:sp>
      <p:sp>
        <p:nvSpPr>
          <p:cNvPr id="2" name="Text Placeholder 3">
            <a:extLst>
              <a:ext uri="{FF2B5EF4-FFF2-40B4-BE49-F238E27FC236}">
                <a16:creationId xmlns:a16="http://schemas.microsoft.com/office/drawing/2014/main" id="{DF68F7A7-D18B-471F-B54A-940ACD122B59}"/>
              </a:ext>
            </a:extLst>
          </p:cNvPr>
          <p:cNvSpPr txBox="1">
            <a:spLocks/>
          </p:cNvSpPr>
          <p:nvPr/>
        </p:nvSpPr>
        <p:spPr>
          <a:xfrm>
            <a:off x="998565" y="4076021"/>
            <a:ext cx="10194870" cy="1759226"/>
          </a:xfrm>
          <a:prstGeom prst="rect">
            <a:avLst/>
          </a:prstGeom>
        </p:spPr>
        <p:txBody>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endParaRPr lang="en-US" dirty="0"/>
          </a:p>
        </p:txBody>
      </p:sp>
    </p:spTree>
    <p:extLst>
      <p:ext uri="{BB962C8B-B14F-4D97-AF65-F5344CB8AC3E}">
        <p14:creationId xmlns:p14="http://schemas.microsoft.com/office/powerpoint/2010/main" val="140543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33"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5">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35" name="Rectangle 27">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ticky notes on a wall">
            <a:extLst>
              <a:ext uri="{FF2B5EF4-FFF2-40B4-BE49-F238E27FC236}">
                <a16:creationId xmlns:a16="http://schemas.microsoft.com/office/drawing/2014/main" id="{22D12551-1CD7-C69E-5972-4497894DFB2C}"/>
              </a:ext>
            </a:extLst>
          </p:cNvPr>
          <p:cNvPicPr>
            <a:picLocks noChangeAspect="1"/>
          </p:cNvPicPr>
          <p:nvPr/>
        </p:nvPicPr>
        <p:blipFill rotWithShape="1">
          <a:blip r:embed="rId4"/>
          <a:srcRect l="29986" r="29081" b="2"/>
          <a:stretch/>
        </p:blipFill>
        <p:spPr>
          <a:xfrm>
            <a:off x="20" y="10"/>
            <a:ext cx="4024741" cy="6857990"/>
          </a:xfrm>
          <a:prstGeom prst="rect">
            <a:avLst/>
          </a:prstGeom>
        </p:spPr>
      </p:pic>
      <p:sp>
        <p:nvSpPr>
          <p:cNvPr id="36" name="Rectangle 29">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C7A02E3-585E-49DC-8803-EF5AB3578049}"/>
              </a:ext>
            </a:extLst>
          </p:cNvPr>
          <p:cNvSpPr>
            <a:spLocks noGrp="1"/>
          </p:cNvSpPr>
          <p:nvPr>
            <p:ph type="title"/>
          </p:nvPr>
        </p:nvSpPr>
        <p:spPr>
          <a:xfrm>
            <a:off x="4465049" y="268712"/>
            <a:ext cx="6672886" cy="798089"/>
          </a:xfrm>
        </p:spPr>
        <p:txBody>
          <a:bodyPr vert="horz" lIns="91440" tIns="45720" rIns="91440" bIns="45720" rtlCol="0" anchor="ctr">
            <a:normAutofit/>
          </a:bodyPr>
          <a:lstStyle/>
          <a:p>
            <a:r>
              <a:rPr lang="en-US" dirty="0"/>
              <a:t>organizational skills:</a:t>
            </a:r>
          </a:p>
        </p:txBody>
      </p:sp>
      <p:sp>
        <p:nvSpPr>
          <p:cNvPr id="3" name="Content Placeholder 2">
            <a:extLst>
              <a:ext uri="{FF2B5EF4-FFF2-40B4-BE49-F238E27FC236}">
                <a16:creationId xmlns:a16="http://schemas.microsoft.com/office/drawing/2014/main" id="{8174E367-E491-4E21-9462-3D2BF5BF645E}"/>
              </a:ext>
            </a:extLst>
          </p:cNvPr>
          <p:cNvSpPr>
            <a:spLocks noGrp="1"/>
          </p:cNvSpPr>
          <p:nvPr>
            <p:ph sz="quarter" idx="13"/>
          </p:nvPr>
        </p:nvSpPr>
        <p:spPr>
          <a:xfrm>
            <a:off x="4546362" y="1335514"/>
            <a:ext cx="6591573" cy="4455686"/>
          </a:xfrm>
        </p:spPr>
        <p:txBody>
          <a:bodyPr vert="horz" lIns="91440" tIns="45720" rIns="91440" bIns="45720" rtlCol="0">
            <a:normAutofit fontScale="77500" lnSpcReduction="20000"/>
          </a:bodyPr>
          <a:lstStyle/>
          <a:p>
            <a:pPr>
              <a:lnSpc>
                <a:spcPct val="110000"/>
              </a:lnSpc>
            </a:pPr>
            <a:r>
              <a:rPr lang="en-US" sz="2600" dirty="0"/>
              <a:t>skills: </a:t>
            </a:r>
            <a:endParaRPr lang="en-US" sz="2600" b="0" i="0" dirty="0"/>
          </a:p>
          <a:p>
            <a:pPr lvl="1">
              <a:lnSpc>
                <a:spcPct val="110000"/>
              </a:lnSpc>
            </a:pPr>
            <a:r>
              <a:rPr lang="en-US" sz="2600" dirty="0"/>
              <a:t>TIME MANAGEMENT		</a:t>
            </a:r>
          </a:p>
          <a:p>
            <a:pPr lvl="1">
              <a:lnSpc>
                <a:spcPct val="110000"/>
              </a:lnSpc>
            </a:pPr>
            <a:r>
              <a:rPr lang="en-US" sz="2600" dirty="0"/>
              <a:t>Make lists - Don’t rely on your memory</a:t>
            </a:r>
          </a:p>
          <a:p>
            <a:pPr lvl="1">
              <a:lnSpc>
                <a:spcPct val="110000"/>
              </a:lnSpc>
            </a:pPr>
            <a:r>
              <a:rPr lang="en-US" sz="2600" dirty="0"/>
              <a:t>Working under pressure</a:t>
            </a:r>
          </a:p>
          <a:p>
            <a:pPr lvl="1">
              <a:lnSpc>
                <a:spcPct val="110000"/>
              </a:lnSpc>
            </a:pPr>
            <a:r>
              <a:rPr lang="en-US" sz="2600" dirty="0"/>
              <a:t>Self motivation</a:t>
            </a:r>
          </a:p>
          <a:p>
            <a:pPr lvl="1">
              <a:lnSpc>
                <a:spcPct val="110000"/>
              </a:lnSpc>
            </a:pPr>
            <a:r>
              <a:rPr lang="en-US" sz="2600" dirty="0"/>
              <a:t>Analytical thinking</a:t>
            </a:r>
          </a:p>
          <a:p>
            <a:pPr lvl="1">
              <a:lnSpc>
                <a:spcPct val="110000"/>
              </a:lnSpc>
            </a:pPr>
            <a:r>
              <a:rPr lang="en-US" sz="2600" dirty="0"/>
              <a:t>Communication</a:t>
            </a:r>
          </a:p>
          <a:p>
            <a:pPr lvl="2">
              <a:lnSpc>
                <a:spcPct val="110000"/>
              </a:lnSpc>
            </a:pPr>
            <a:r>
              <a:rPr lang="en-US" sz="2400" dirty="0"/>
              <a:t>Active listening</a:t>
            </a:r>
          </a:p>
          <a:p>
            <a:pPr lvl="2">
              <a:lnSpc>
                <a:spcPct val="110000"/>
              </a:lnSpc>
            </a:pPr>
            <a:r>
              <a:rPr lang="en-US" sz="2400" dirty="0"/>
              <a:t>Method of communication: </a:t>
            </a:r>
          </a:p>
          <a:p>
            <a:pPr lvl="3">
              <a:lnSpc>
                <a:spcPct val="110000"/>
              </a:lnSpc>
            </a:pPr>
            <a:r>
              <a:rPr lang="en-US" sz="2200" dirty="0"/>
              <a:t>One on one</a:t>
            </a:r>
          </a:p>
          <a:p>
            <a:pPr lvl="3">
              <a:lnSpc>
                <a:spcPct val="110000"/>
              </a:lnSpc>
            </a:pPr>
            <a:r>
              <a:rPr lang="en-US" sz="2200" dirty="0"/>
              <a:t>Email</a:t>
            </a:r>
          </a:p>
          <a:p>
            <a:pPr lvl="3">
              <a:lnSpc>
                <a:spcPct val="110000"/>
              </a:lnSpc>
            </a:pPr>
            <a:r>
              <a:rPr lang="en-US" sz="2200" dirty="0"/>
              <a:t>Feedback</a:t>
            </a:r>
          </a:p>
          <a:p>
            <a:pPr lvl="3">
              <a:lnSpc>
                <a:spcPct val="110000"/>
              </a:lnSpc>
            </a:pPr>
            <a:r>
              <a:rPr lang="en-US" sz="2200" dirty="0"/>
              <a:t>responsiveness</a:t>
            </a:r>
          </a:p>
          <a:p>
            <a:pPr lvl="3">
              <a:lnSpc>
                <a:spcPct val="110000"/>
              </a:lnSpc>
            </a:pPr>
            <a:endParaRPr lang="en-US" sz="2200" dirty="0"/>
          </a:p>
          <a:p>
            <a:pPr lvl="3">
              <a:lnSpc>
                <a:spcPct val="110000"/>
              </a:lnSpc>
            </a:pPr>
            <a:endParaRPr lang="en-US" sz="2200" dirty="0"/>
          </a:p>
          <a:p>
            <a:pPr lvl="2">
              <a:lnSpc>
                <a:spcPct val="110000"/>
              </a:lnSpc>
            </a:pPr>
            <a:endParaRPr lang="en-US" sz="2400" dirty="0"/>
          </a:p>
          <a:p>
            <a:pPr lvl="1">
              <a:lnSpc>
                <a:spcPct val="110000"/>
              </a:lnSpc>
            </a:pPr>
            <a:endParaRPr lang="en-US" sz="1300" dirty="0"/>
          </a:p>
          <a:p>
            <a:pPr lvl="1">
              <a:lnSpc>
                <a:spcPct val="110000"/>
              </a:lnSpc>
            </a:pPr>
            <a:endParaRPr lang="en-US" sz="1300" dirty="0"/>
          </a:p>
          <a:p>
            <a:pPr lvl="1">
              <a:lnSpc>
                <a:spcPct val="110000"/>
              </a:lnSpc>
            </a:pPr>
            <a:endParaRPr lang="en-US" sz="1300" b="0" i="0" dirty="0"/>
          </a:p>
          <a:p>
            <a:pPr>
              <a:lnSpc>
                <a:spcPct val="110000"/>
              </a:lnSpc>
            </a:pPr>
            <a:endParaRPr lang="en-US" sz="1300" dirty="0"/>
          </a:p>
        </p:txBody>
      </p:sp>
    </p:spTree>
    <p:extLst>
      <p:ext uri="{BB962C8B-B14F-4D97-AF65-F5344CB8AC3E}">
        <p14:creationId xmlns:p14="http://schemas.microsoft.com/office/powerpoint/2010/main" val="2362463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33"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5">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35" name="Rectangle 27">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ticky notes on a wall">
            <a:extLst>
              <a:ext uri="{FF2B5EF4-FFF2-40B4-BE49-F238E27FC236}">
                <a16:creationId xmlns:a16="http://schemas.microsoft.com/office/drawing/2014/main" id="{22D12551-1CD7-C69E-5972-4497894DFB2C}"/>
              </a:ext>
            </a:extLst>
          </p:cNvPr>
          <p:cNvPicPr>
            <a:picLocks noChangeAspect="1"/>
          </p:cNvPicPr>
          <p:nvPr/>
        </p:nvPicPr>
        <p:blipFill rotWithShape="1">
          <a:blip r:embed="rId4"/>
          <a:srcRect l="29986" r="29081" b="2"/>
          <a:stretch/>
        </p:blipFill>
        <p:spPr>
          <a:xfrm>
            <a:off x="20" y="10"/>
            <a:ext cx="4024741" cy="6857990"/>
          </a:xfrm>
          <a:prstGeom prst="rect">
            <a:avLst/>
          </a:prstGeom>
        </p:spPr>
      </p:pic>
      <p:sp>
        <p:nvSpPr>
          <p:cNvPr id="36" name="Rectangle 29">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C7A02E3-585E-49DC-8803-EF5AB3578049}"/>
              </a:ext>
            </a:extLst>
          </p:cNvPr>
          <p:cNvSpPr>
            <a:spLocks noGrp="1"/>
          </p:cNvSpPr>
          <p:nvPr>
            <p:ph type="title"/>
          </p:nvPr>
        </p:nvSpPr>
        <p:spPr>
          <a:xfrm>
            <a:off x="4465049" y="268712"/>
            <a:ext cx="6672886" cy="798089"/>
          </a:xfrm>
        </p:spPr>
        <p:txBody>
          <a:bodyPr vert="horz" lIns="91440" tIns="45720" rIns="91440" bIns="45720" rtlCol="0" anchor="ctr">
            <a:normAutofit/>
          </a:bodyPr>
          <a:lstStyle/>
          <a:p>
            <a:r>
              <a:rPr lang="en-US" dirty="0"/>
              <a:t>organizational skills:</a:t>
            </a:r>
          </a:p>
        </p:txBody>
      </p:sp>
      <p:sp>
        <p:nvSpPr>
          <p:cNvPr id="3" name="Content Placeholder 2">
            <a:extLst>
              <a:ext uri="{FF2B5EF4-FFF2-40B4-BE49-F238E27FC236}">
                <a16:creationId xmlns:a16="http://schemas.microsoft.com/office/drawing/2014/main" id="{8174E367-E491-4E21-9462-3D2BF5BF645E}"/>
              </a:ext>
            </a:extLst>
          </p:cNvPr>
          <p:cNvSpPr>
            <a:spLocks noGrp="1"/>
          </p:cNvSpPr>
          <p:nvPr>
            <p:ph sz="quarter" idx="13"/>
          </p:nvPr>
        </p:nvSpPr>
        <p:spPr>
          <a:xfrm>
            <a:off x="4465049" y="1244600"/>
            <a:ext cx="7460251" cy="5245100"/>
          </a:xfrm>
        </p:spPr>
        <p:txBody>
          <a:bodyPr vert="horz" lIns="91440" tIns="45720" rIns="91440" bIns="45720" rtlCol="0">
            <a:normAutofit fontScale="92500" lnSpcReduction="10000"/>
          </a:bodyPr>
          <a:lstStyle/>
          <a:p>
            <a:pPr>
              <a:lnSpc>
                <a:spcPct val="110000"/>
              </a:lnSpc>
            </a:pPr>
            <a:r>
              <a:rPr lang="en-US" dirty="0"/>
              <a:t>Skills continued: </a:t>
            </a:r>
          </a:p>
          <a:p>
            <a:pPr lvl="1">
              <a:lnSpc>
                <a:spcPct val="110000"/>
              </a:lnSpc>
            </a:pPr>
            <a:r>
              <a:rPr lang="en-US" sz="2000" dirty="0"/>
              <a:t>Planning/setting goals</a:t>
            </a:r>
          </a:p>
          <a:p>
            <a:pPr lvl="2">
              <a:lnSpc>
                <a:spcPct val="110000"/>
              </a:lnSpc>
            </a:pPr>
            <a:r>
              <a:rPr lang="en-US" sz="2000" dirty="0"/>
              <a:t>Calendars paper vs online</a:t>
            </a:r>
          </a:p>
          <a:p>
            <a:pPr lvl="1">
              <a:lnSpc>
                <a:spcPct val="110000"/>
              </a:lnSpc>
            </a:pPr>
            <a:r>
              <a:rPr lang="en-US" sz="2000" dirty="0"/>
              <a:t>Delegating</a:t>
            </a:r>
          </a:p>
          <a:p>
            <a:pPr lvl="2">
              <a:lnSpc>
                <a:spcPct val="110000"/>
              </a:lnSpc>
            </a:pPr>
            <a:r>
              <a:rPr lang="en-US" sz="1800" dirty="0"/>
              <a:t>You can’t do it by yourself</a:t>
            </a:r>
          </a:p>
          <a:p>
            <a:pPr lvl="2">
              <a:lnSpc>
                <a:spcPct val="110000"/>
              </a:lnSpc>
            </a:pPr>
            <a:r>
              <a:rPr lang="en-US" sz="1800" dirty="0"/>
              <a:t>Surround yourself with good help</a:t>
            </a:r>
          </a:p>
          <a:p>
            <a:pPr lvl="1">
              <a:lnSpc>
                <a:spcPct val="110000"/>
              </a:lnSpc>
            </a:pPr>
            <a:r>
              <a:rPr lang="en-US" sz="2000" dirty="0"/>
              <a:t>Prioritizing</a:t>
            </a:r>
          </a:p>
          <a:p>
            <a:pPr lvl="1">
              <a:lnSpc>
                <a:spcPct val="110000"/>
              </a:lnSpc>
            </a:pPr>
            <a:r>
              <a:rPr lang="en-US" sz="2000" dirty="0"/>
              <a:t>Detail oriented</a:t>
            </a:r>
          </a:p>
          <a:p>
            <a:pPr lvl="1">
              <a:lnSpc>
                <a:spcPct val="110000"/>
              </a:lnSpc>
            </a:pPr>
            <a:r>
              <a:rPr lang="en-US" sz="2000" dirty="0"/>
              <a:t>Keep a schedule </a:t>
            </a:r>
          </a:p>
          <a:p>
            <a:pPr lvl="2">
              <a:lnSpc>
                <a:spcPct val="110000"/>
              </a:lnSpc>
            </a:pPr>
            <a:r>
              <a:rPr lang="en-US" sz="2000" dirty="0"/>
              <a:t>What do you use to organize all the practice times/games and field</a:t>
            </a:r>
          </a:p>
          <a:p>
            <a:pPr lvl="1">
              <a:lnSpc>
                <a:spcPct val="110000"/>
              </a:lnSpc>
            </a:pPr>
            <a:r>
              <a:rPr lang="en-US" sz="2200" dirty="0"/>
              <a:t>USE TECHNOLOGY TO YOUR ADVANTAGE</a:t>
            </a:r>
          </a:p>
          <a:p>
            <a:pPr lvl="2">
              <a:lnSpc>
                <a:spcPct val="110000"/>
              </a:lnSpc>
            </a:pPr>
            <a:r>
              <a:rPr lang="en-US" sz="2000" dirty="0"/>
              <a:t>CREATE FORMS </a:t>
            </a:r>
          </a:p>
          <a:p>
            <a:pPr lvl="2">
              <a:lnSpc>
                <a:spcPct val="110000"/>
              </a:lnSpc>
            </a:pPr>
            <a:r>
              <a:rPr lang="en-US" sz="2000" dirty="0"/>
              <a:t>EXPORT DATA</a:t>
            </a:r>
          </a:p>
          <a:p>
            <a:pPr lvl="1">
              <a:lnSpc>
                <a:spcPct val="110000"/>
              </a:lnSpc>
            </a:pPr>
            <a:endParaRPr lang="en-US" sz="1300" dirty="0"/>
          </a:p>
          <a:p>
            <a:pPr lvl="1">
              <a:lnSpc>
                <a:spcPct val="110000"/>
              </a:lnSpc>
            </a:pPr>
            <a:endParaRPr lang="en-US" sz="1300" dirty="0"/>
          </a:p>
          <a:p>
            <a:pPr lvl="1">
              <a:lnSpc>
                <a:spcPct val="110000"/>
              </a:lnSpc>
            </a:pPr>
            <a:endParaRPr lang="en-US" sz="1300" b="0" i="0" dirty="0"/>
          </a:p>
          <a:p>
            <a:pPr>
              <a:lnSpc>
                <a:spcPct val="110000"/>
              </a:lnSpc>
            </a:pPr>
            <a:endParaRPr lang="en-US" sz="1300" dirty="0"/>
          </a:p>
        </p:txBody>
      </p:sp>
    </p:spTree>
    <p:extLst>
      <p:ext uri="{BB962C8B-B14F-4D97-AF65-F5344CB8AC3E}">
        <p14:creationId xmlns:p14="http://schemas.microsoft.com/office/powerpoint/2010/main" val="2392617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33"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5">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35" name="Rectangle 27">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ticky notes on a wall">
            <a:extLst>
              <a:ext uri="{FF2B5EF4-FFF2-40B4-BE49-F238E27FC236}">
                <a16:creationId xmlns:a16="http://schemas.microsoft.com/office/drawing/2014/main" id="{22D12551-1CD7-C69E-5972-4497894DFB2C}"/>
              </a:ext>
            </a:extLst>
          </p:cNvPr>
          <p:cNvPicPr>
            <a:picLocks noChangeAspect="1"/>
          </p:cNvPicPr>
          <p:nvPr/>
        </p:nvPicPr>
        <p:blipFill rotWithShape="1">
          <a:blip r:embed="rId4"/>
          <a:srcRect l="29986" r="29081" b="2"/>
          <a:stretch/>
        </p:blipFill>
        <p:spPr>
          <a:xfrm>
            <a:off x="20" y="10"/>
            <a:ext cx="4024741" cy="6857990"/>
          </a:xfrm>
          <a:prstGeom prst="rect">
            <a:avLst/>
          </a:prstGeom>
        </p:spPr>
      </p:pic>
      <p:sp>
        <p:nvSpPr>
          <p:cNvPr id="36" name="Rectangle 29">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C7A02E3-585E-49DC-8803-EF5AB3578049}"/>
              </a:ext>
            </a:extLst>
          </p:cNvPr>
          <p:cNvSpPr>
            <a:spLocks noGrp="1"/>
          </p:cNvSpPr>
          <p:nvPr>
            <p:ph type="title"/>
          </p:nvPr>
        </p:nvSpPr>
        <p:spPr>
          <a:xfrm>
            <a:off x="4465049" y="268712"/>
            <a:ext cx="6672886" cy="798089"/>
          </a:xfrm>
        </p:spPr>
        <p:txBody>
          <a:bodyPr vert="horz" lIns="91440" tIns="45720" rIns="91440" bIns="45720" rtlCol="0" anchor="ctr">
            <a:normAutofit/>
          </a:bodyPr>
          <a:lstStyle/>
          <a:p>
            <a:r>
              <a:rPr lang="en-US" dirty="0"/>
              <a:t>organizational skills:</a:t>
            </a:r>
          </a:p>
        </p:txBody>
      </p:sp>
      <p:sp>
        <p:nvSpPr>
          <p:cNvPr id="3" name="Content Placeholder 2">
            <a:extLst>
              <a:ext uri="{FF2B5EF4-FFF2-40B4-BE49-F238E27FC236}">
                <a16:creationId xmlns:a16="http://schemas.microsoft.com/office/drawing/2014/main" id="{8174E367-E491-4E21-9462-3D2BF5BF645E}"/>
              </a:ext>
            </a:extLst>
          </p:cNvPr>
          <p:cNvSpPr>
            <a:spLocks noGrp="1"/>
          </p:cNvSpPr>
          <p:nvPr>
            <p:ph sz="quarter" idx="13"/>
          </p:nvPr>
        </p:nvSpPr>
        <p:spPr>
          <a:xfrm>
            <a:off x="4546362" y="1335514"/>
            <a:ext cx="6591573" cy="4455686"/>
          </a:xfrm>
        </p:spPr>
        <p:txBody>
          <a:bodyPr vert="horz" lIns="91440" tIns="45720" rIns="91440" bIns="45720" rtlCol="0">
            <a:normAutofit/>
          </a:bodyPr>
          <a:lstStyle/>
          <a:p>
            <a:pPr marL="457200" lvl="1" indent="0">
              <a:lnSpc>
                <a:spcPct val="110000"/>
              </a:lnSpc>
              <a:buNone/>
            </a:pPr>
            <a:endParaRPr lang="en-US" sz="1300" dirty="0"/>
          </a:p>
          <a:p>
            <a:pPr lvl="1">
              <a:lnSpc>
                <a:spcPct val="110000"/>
              </a:lnSpc>
            </a:pPr>
            <a:endParaRPr lang="en-US" sz="1300" dirty="0"/>
          </a:p>
          <a:p>
            <a:pPr lvl="1">
              <a:lnSpc>
                <a:spcPct val="110000"/>
              </a:lnSpc>
            </a:pPr>
            <a:endParaRPr lang="en-US" sz="1300" b="0" i="0" dirty="0"/>
          </a:p>
          <a:p>
            <a:pPr>
              <a:lnSpc>
                <a:spcPct val="110000"/>
              </a:lnSpc>
            </a:pPr>
            <a:endParaRPr lang="en-US" sz="1300" dirty="0"/>
          </a:p>
        </p:txBody>
      </p:sp>
      <p:pic>
        <p:nvPicPr>
          <p:cNvPr id="6" name="Picture 5">
            <a:extLst>
              <a:ext uri="{FF2B5EF4-FFF2-40B4-BE49-F238E27FC236}">
                <a16:creationId xmlns:a16="http://schemas.microsoft.com/office/drawing/2014/main" id="{0B210355-59DB-4212-8182-4DB0FF05B2D7}"/>
              </a:ext>
            </a:extLst>
          </p:cNvPr>
          <p:cNvPicPr>
            <a:picLocks noChangeAspect="1"/>
          </p:cNvPicPr>
          <p:nvPr/>
        </p:nvPicPr>
        <p:blipFill>
          <a:blip r:embed="rId5"/>
          <a:stretch>
            <a:fillRect/>
          </a:stretch>
        </p:blipFill>
        <p:spPr>
          <a:xfrm>
            <a:off x="94593" y="92481"/>
            <a:ext cx="11887200" cy="6765509"/>
          </a:xfrm>
          <a:prstGeom prst="rect">
            <a:avLst/>
          </a:prstGeom>
        </p:spPr>
      </p:pic>
    </p:spTree>
    <p:extLst>
      <p:ext uri="{BB962C8B-B14F-4D97-AF65-F5344CB8AC3E}">
        <p14:creationId xmlns:p14="http://schemas.microsoft.com/office/powerpoint/2010/main" val="3442255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EF1252-A0CD-4B22-AB5B-2E512E50B874}"/>
              </a:ext>
            </a:extLst>
          </p:cNvPr>
          <p:cNvPicPr>
            <a:picLocks noChangeAspect="1"/>
          </p:cNvPicPr>
          <p:nvPr/>
        </p:nvPicPr>
        <p:blipFill rotWithShape="1">
          <a:blip r:embed="rId2"/>
          <a:srcRect l="124" t="13703" r="-247" b="5741"/>
          <a:stretch/>
        </p:blipFill>
        <p:spPr>
          <a:xfrm>
            <a:off x="0" y="0"/>
            <a:ext cx="12785834" cy="6858000"/>
          </a:xfrm>
          <a:prstGeom prst="rect">
            <a:avLst/>
          </a:prstGeom>
        </p:spPr>
      </p:pic>
    </p:spTree>
    <p:extLst>
      <p:ext uri="{BB962C8B-B14F-4D97-AF65-F5344CB8AC3E}">
        <p14:creationId xmlns:p14="http://schemas.microsoft.com/office/powerpoint/2010/main" val="2464196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57"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8">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61" name="Rectangle 60">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ticky notes on a wall">
            <a:extLst>
              <a:ext uri="{FF2B5EF4-FFF2-40B4-BE49-F238E27FC236}">
                <a16:creationId xmlns:a16="http://schemas.microsoft.com/office/drawing/2014/main" id="{22D12551-1CD7-C69E-5972-4497894DFB2C}"/>
              </a:ext>
            </a:extLst>
          </p:cNvPr>
          <p:cNvPicPr>
            <a:picLocks noChangeAspect="1"/>
          </p:cNvPicPr>
          <p:nvPr/>
        </p:nvPicPr>
        <p:blipFill rotWithShape="1">
          <a:blip r:embed="rId4"/>
          <a:srcRect l="29986" r="29081" b="2"/>
          <a:stretch/>
        </p:blipFill>
        <p:spPr>
          <a:xfrm>
            <a:off x="20" y="10"/>
            <a:ext cx="4024741" cy="6857990"/>
          </a:xfrm>
          <a:prstGeom prst="rect">
            <a:avLst/>
          </a:prstGeom>
        </p:spPr>
      </p:pic>
      <p:sp>
        <p:nvSpPr>
          <p:cNvPr id="63" name="Rectangle 62">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4">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B1201389-C2DA-4803-A9CD-AA131A8705B8}"/>
              </a:ext>
            </a:extLst>
          </p:cNvPr>
          <p:cNvPicPr>
            <a:picLocks noChangeAspect="1"/>
          </p:cNvPicPr>
          <p:nvPr/>
        </p:nvPicPr>
        <p:blipFill rotWithShape="1">
          <a:blip r:embed="rId5"/>
          <a:srcRect t="11801" b="3908"/>
          <a:stretch/>
        </p:blipFill>
        <p:spPr>
          <a:xfrm>
            <a:off x="-3" y="0"/>
            <a:ext cx="12191983" cy="6857990"/>
          </a:xfrm>
          <a:prstGeom prst="rect">
            <a:avLst/>
          </a:prstGeom>
        </p:spPr>
      </p:pic>
    </p:spTree>
    <p:extLst>
      <p:ext uri="{BB962C8B-B14F-4D97-AF65-F5344CB8AC3E}">
        <p14:creationId xmlns:p14="http://schemas.microsoft.com/office/powerpoint/2010/main" val="3119584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57"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8">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61" name="Rectangle 60">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ticky notes on a wall">
            <a:extLst>
              <a:ext uri="{FF2B5EF4-FFF2-40B4-BE49-F238E27FC236}">
                <a16:creationId xmlns:a16="http://schemas.microsoft.com/office/drawing/2014/main" id="{22D12551-1CD7-C69E-5972-4497894DFB2C}"/>
              </a:ext>
            </a:extLst>
          </p:cNvPr>
          <p:cNvPicPr>
            <a:picLocks noChangeAspect="1"/>
          </p:cNvPicPr>
          <p:nvPr/>
        </p:nvPicPr>
        <p:blipFill rotWithShape="1">
          <a:blip r:embed="rId4"/>
          <a:srcRect l="29986" r="29081" b="2"/>
          <a:stretch/>
        </p:blipFill>
        <p:spPr>
          <a:xfrm>
            <a:off x="20" y="10"/>
            <a:ext cx="4024741" cy="6857990"/>
          </a:xfrm>
          <a:prstGeom prst="rect">
            <a:avLst/>
          </a:prstGeom>
        </p:spPr>
      </p:pic>
      <p:sp>
        <p:nvSpPr>
          <p:cNvPr id="63" name="Rectangle 62">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4">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0A59DFE1-0FD4-48F3-9943-B80830F7DFA2}"/>
              </a:ext>
            </a:extLst>
          </p:cNvPr>
          <p:cNvPicPr>
            <a:picLocks noChangeAspect="1"/>
          </p:cNvPicPr>
          <p:nvPr/>
        </p:nvPicPr>
        <p:blipFill rotWithShape="1">
          <a:blip r:embed="rId5"/>
          <a:srcRect t="11574" b="4145"/>
          <a:stretch/>
        </p:blipFill>
        <p:spPr>
          <a:xfrm>
            <a:off x="-22176" y="-3"/>
            <a:ext cx="12098562" cy="6945017"/>
          </a:xfrm>
          <a:prstGeom prst="rect">
            <a:avLst/>
          </a:prstGeom>
        </p:spPr>
      </p:pic>
      <p:pic>
        <p:nvPicPr>
          <p:cNvPr id="9" name="Picture 8">
            <a:extLst>
              <a:ext uri="{FF2B5EF4-FFF2-40B4-BE49-F238E27FC236}">
                <a16:creationId xmlns:a16="http://schemas.microsoft.com/office/drawing/2014/main" id="{F4A4FC92-7B8D-43D9-9515-515F77AF1BE1}"/>
              </a:ext>
            </a:extLst>
          </p:cNvPr>
          <p:cNvPicPr>
            <a:picLocks noChangeAspect="1"/>
          </p:cNvPicPr>
          <p:nvPr/>
        </p:nvPicPr>
        <p:blipFill rotWithShape="1">
          <a:blip r:embed="rId5"/>
          <a:srcRect t="11574" b="4145"/>
          <a:stretch/>
        </p:blipFill>
        <p:spPr>
          <a:xfrm>
            <a:off x="-12700" y="-2"/>
            <a:ext cx="12098562" cy="6945017"/>
          </a:xfrm>
          <a:prstGeom prst="rect">
            <a:avLst/>
          </a:prstGeom>
        </p:spPr>
      </p:pic>
      <p:pic>
        <p:nvPicPr>
          <p:cNvPr id="11" name="Picture 10" descr="Qr code&#10;&#10;Description automatically generated">
            <a:extLst>
              <a:ext uri="{FF2B5EF4-FFF2-40B4-BE49-F238E27FC236}">
                <a16:creationId xmlns:a16="http://schemas.microsoft.com/office/drawing/2014/main" id="{AF20D968-48C4-4B00-B8BE-46EE4EFB2CBB}"/>
              </a:ext>
            </a:extLst>
          </p:cNvPr>
          <p:cNvPicPr>
            <a:picLocks noChangeAspect="1"/>
          </p:cNvPicPr>
          <p:nvPr/>
        </p:nvPicPr>
        <p:blipFill rotWithShape="1">
          <a:blip r:embed="rId6">
            <a:extLst>
              <a:ext uri="{28A0092B-C50C-407E-A947-70E740481C1C}">
                <a14:useLocalDpi xmlns:a14="http://schemas.microsoft.com/office/drawing/2010/main" val="0"/>
              </a:ext>
            </a:extLst>
          </a:blip>
          <a:srcRect l="6462" t="5241" r="7813" b="3737"/>
          <a:stretch/>
        </p:blipFill>
        <p:spPr>
          <a:xfrm>
            <a:off x="9139272" y="3060700"/>
            <a:ext cx="2552610" cy="3613806"/>
          </a:xfrm>
          <a:prstGeom prst="rect">
            <a:avLst/>
          </a:prstGeom>
        </p:spPr>
      </p:pic>
    </p:spTree>
    <p:extLst>
      <p:ext uri="{BB962C8B-B14F-4D97-AF65-F5344CB8AC3E}">
        <p14:creationId xmlns:p14="http://schemas.microsoft.com/office/powerpoint/2010/main" val="1703069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57"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8">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61" name="Rectangle 60">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ticky notes on a wall">
            <a:extLst>
              <a:ext uri="{FF2B5EF4-FFF2-40B4-BE49-F238E27FC236}">
                <a16:creationId xmlns:a16="http://schemas.microsoft.com/office/drawing/2014/main" id="{22D12551-1CD7-C69E-5972-4497894DFB2C}"/>
              </a:ext>
            </a:extLst>
          </p:cNvPr>
          <p:cNvPicPr>
            <a:picLocks noChangeAspect="1"/>
          </p:cNvPicPr>
          <p:nvPr/>
        </p:nvPicPr>
        <p:blipFill rotWithShape="1">
          <a:blip r:embed="rId4"/>
          <a:srcRect l="29986" r="29081" b="2"/>
          <a:stretch/>
        </p:blipFill>
        <p:spPr>
          <a:xfrm>
            <a:off x="20" y="10"/>
            <a:ext cx="4024741" cy="6857990"/>
          </a:xfrm>
          <a:prstGeom prst="rect">
            <a:avLst/>
          </a:prstGeom>
        </p:spPr>
      </p:pic>
      <p:sp>
        <p:nvSpPr>
          <p:cNvPr id="63" name="Rectangle 62">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4">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C0D9CC48-F6D0-4807-AEAE-F0D97AF87C55}"/>
              </a:ext>
            </a:extLst>
          </p:cNvPr>
          <p:cNvPicPr>
            <a:picLocks noChangeAspect="1"/>
          </p:cNvPicPr>
          <p:nvPr/>
        </p:nvPicPr>
        <p:blipFill rotWithShape="1">
          <a:blip r:embed="rId5"/>
          <a:srcRect t="12407" r="27284" b="12778"/>
          <a:stretch/>
        </p:blipFill>
        <p:spPr>
          <a:xfrm>
            <a:off x="-3" y="-37627"/>
            <a:ext cx="12344403" cy="6937165"/>
          </a:xfrm>
          <a:prstGeom prst="rect">
            <a:avLst/>
          </a:prstGeom>
        </p:spPr>
      </p:pic>
    </p:spTree>
    <p:extLst>
      <p:ext uri="{BB962C8B-B14F-4D97-AF65-F5344CB8AC3E}">
        <p14:creationId xmlns:p14="http://schemas.microsoft.com/office/powerpoint/2010/main" val="4260735697"/>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996</TotalTime>
  <Words>495</Words>
  <Application>Microsoft Office PowerPoint</Application>
  <PresentationFormat>Widescreen</PresentationFormat>
  <Paragraphs>111</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Open Sans</vt:lpstr>
      <vt:lpstr>Tw Cen MT</vt:lpstr>
      <vt:lpstr>Droplet</vt:lpstr>
      <vt:lpstr>TIME MANAGEMENT &amp; ORGANIZATIONAL TIPS FOR THE MODERN AD</vt:lpstr>
      <vt:lpstr>PowerPoint Presentation</vt:lpstr>
      <vt:lpstr>organizational skills:</vt:lpstr>
      <vt:lpstr>organizational skills:</vt:lpstr>
      <vt:lpstr>organizational skills:</vt:lpstr>
      <vt:lpstr>PowerPoint Presentation</vt:lpstr>
      <vt:lpstr>PowerPoint Presentation</vt:lpstr>
      <vt:lpstr>PowerPoint Presentation</vt:lpstr>
      <vt:lpstr>PowerPoint Presentation</vt:lpstr>
      <vt:lpstr>PowerPoint Presentation</vt:lpstr>
      <vt:lpstr>Time management</vt:lpstr>
      <vt:lpstr>Time management</vt:lpstr>
      <vt:lpstr>PowerPoint Presentation</vt:lpstr>
      <vt:lpstr>TIME MANAGEMENT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Evanitta Omensetter</dc:creator>
  <cp:lastModifiedBy>Evanitta Omensetter</cp:lastModifiedBy>
  <cp:revision>7</cp:revision>
  <dcterms:created xsi:type="dcterms:W3CDTF">2022-04-24T15:24:00Z</dcterms:created>
  <dcterms:modified xsi:type="dcterms:W3CDTF">2022-05-01T11:37:30Z</dcterms:modified>
</cp:coreProperties>
</file>