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7" r:id="rId3"/>
    <p:sldMasterId id="2147483664" r:id="rId4"/>
    <p:sldMasterId id="2147483674" r:id="rId5"/>
    <p:sldMasterId id="2147483686" r:id="rId6"/>
  </p:sldMasterIdLst>
  <p:sldIdLst>
    <p:sldId id="261" r:id="rId7"/>
    <p:sldId id="262" r:id="rId8"/>
    <p:sldId id="257" r:id="rId9"/>
    <p:sldId id="258" r:id="rId10"/>
    <p:sldId id="263" r:id="rId11"/>
    <p:sldId id="264" r:id="rId12"/>
    <p:sldId id="260" r:id="rId13"/>
    <p:sldId id="259" r:id="rId14"/>
    <p:sldId id="265" r:id="rId15"/>
    <p:sldId id="266" r:id="rId16"/>
    <p:sldId id="267" r:id="rId17"/>
    <p:sldId id="268" r:id="rId18"/>
    <p:sldId id="269" r:id="rId19"/>
    <p:sldId id="270" r:id="rId20"/>
    <p:sldId id="306" r:id="rId21"/>
    <p:sldId id="326" r:id="rId22"/>
    <p:sldId id="327" r:id="rId23"/>
    <p:sldId id="307" r:id="rId24"/>
    <p:sldId id="271" r:id="rId25"/>
    <p:sldId id="272" r:id="rId26"/>
    <p:sldId id="273" r:id="rId27"/>
    <p:sldId id="274" r:id="rId28"/>
    <p:sldId id="275" r:id="rId29"/>
    <p:sldId id="284" r:id="rId30"/>
    <p:sldId id="285" r:id="rId31"/>
    <p:sldId id="286" r:id="rId32"/>
    <p:sldId id="291" r:id="rId33"/>
    <p:sldId id="292" r:id="rId34"/>
    <p:sldId id="293" r:id="rId35"/>
    <p:sldId id="308" r:id="rId36"/>
    <p:sldId id="294" r:id="rId37"/>
    <p:sldId id="295" r:id="rId38"/>
    <p:sldId id="296" r:id="rId39"/>
    <p:sldId id="305" r:id="rId40"/>
    <p:sldId id="309" r:id="rId41"/>
    <p:sldId id="310" r:id="rId42"/>
    <p:sldId id="311" r:id="rId43"/>
    <p:sldId id="312" r:id="rId44"/>
    <p:sldId id="313" r:id="rId45"/>
    <p:sldId id="314" r:id="rId46"/>
    <p:sldId id="315" r:id="rId47"/>
    <p:sldId id="316" r:id="rId48"/>
    <p:sldId id="317" r:id="rId49"/>
    <p:sldId id="318" r:id="rId50"/>
    <p:sldId id="319" r:id="rId51"/>
    <p:sldId id="321" r:id="rId52"/>
    <p:sldId id="322" r:id="rId53"/>
    <p:sldId id="323" r:id="rId54"/>
    <p:sldId id="324" r:id="rId55"/>
    <p:sldId id="325" r:id="rId56"/>
    <p:sldId id="320"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66"/>
    <p:restoredTop sz="94690"/>
  </p:normalViewPr>
  <p:slideViewPr>
    <p:cSldViewPr snapToGrid="0" snapToObjects="1">
      <p:cViewPr varScale="1">
        <p:scale>
          <a:sx n="73" d="100"/>
          <a:sy n="73" d="100"/>
        </p:scale>
        <p:origin x="8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61"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C3E3D-AB7F-D640-A66F-CDED61099B52}"/>
              </a:ext>
            </a:extLst>
          </p:cNvPr>
          <p:cNvSpPr>
            <a:spLocks noGrp="1"/>
          </p:cNvSpPr>
          <p:nvPr>
            <p:ph type="ctrTitle" hasCustomPrompt="1"/>
          </p:nvPr>
        </p:nvSpPr>
        <p:spPr>
          <a:xfrm>
            <a:off x="409074" y="1502192"/>
            <a:ext cx="9144000" cy="2179471"/>
          </a:xfrm>
        </p:spPr>
        <p:txBody>
          <a:bodyPr anchor="ctr">
            <a:normAutofit/>
          </a:bodyPr>
          <a:lstStyle>
            <a:lvl1pPr algn="l">
              <a:lnSpc>
                <a:spcPts val="8800"/>
              </a:lnSpc>
              <a:spcAft>
                <a:spcPts val="1800"/>
              </a:spcAft>
              <a:defRPr sz="6600" b="1">
                <a:solidFill>
                  <a:schemeClr val="bg1"/>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C1B48B35-CA8A-3D4D-A0CF-0CE8D19AF075}"/>
              </a:ext>
            </a:extLst>
          </p:cNvPr>
          <p:cNvSpPr>
            <a:spLocks noGrp="1"/>
          </p:cNvSpPr>
          <p:nvPr>
            <p:ph type="subTitle" idx="1" hasCustomPrompt="1"/>
          </p:nvPr>
        </p:nvSpPr>
        <p:spPr>
          <a:xfrm>
            <a:off x="409074" y="4003193"/>
            <a:ext cx="4339389" cy="625642"/>
          </a:xfrm>
        </p:spPr>
        <p:txBody>
          <a:bodyPr anchor="b">
            <a:normAutofit/>
          </a:bodyPr>
          <a:lstStyle>
            <a:lvl1pPr marL="0" indent="0" algn="l">
              <a:buNone/>
              <a:defRPr sz="2000" b="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a:t>
            </a:r>
          </a:p>
        </p:txBody>
      </p:sp>
      <p:sp>
        <p:nvSpPr>
          <p:cNvPr id="6" name="Slide Number Placeholder 5">
            <a:extLst>
              <a:ext uri="{FF2B5EF4-FFF2-40B4-BE49-F238E27FC236}">
                <a16:creationId xmlns:a16="http://schemas.microsoft.com/office/drawing/2014/main" id="{350219EB-31A1-9549-8DDE-84810111D096}"/>
              </a:ext>
            </a:extLst>
          </p:cNvPr>
          <p:cNvSpPr>
            <a:spLocks noGrp="1"/>
          </p:cNvSpPr>
          <p:nvPr>
            <p:ph type="sldNum" sz="quarter" idx="12"/>
          </p:nvPr>
        </p:nvSpPr>
        <p:spPr/>
        <p:txBody>
          <a:bodyPr/>
          <a:lstStyle/>
          <a:p>
            <a:fld id="{F0B7E9A3-3558-804B-B80D-D507616C80CA}" type="slidenum">
              <a:rPr lang="en-US" smtClean="0"/>
              <a:t>‹#›</a:t>
            </a:fld>
            <a:endParaRPr lang="en-US" dirty="0"/>
          </a:p>
        </p:txBody>
      </p:sp>
      <p:sp>
        <p:nvSpPr>
          <p:cNvPr id="11" name="Text Placeholder 10">
            <a:extLst>
              <a:ext uri="{FF2B5EF4-FFF2-40B4-BE49-F238E27FC236}">
                <a16:creationId xmlns:a16="http://schemas.microsoft.com/office/drawing/2014/main" id="{E04F5436-8BC5-E84A-B5CE-D93D03D5EF43}"/>
              </a:ext>
            </a:extLst>
          </p:cNvPr>
          <p:cNvSpPr>
            <a:spLocks noGrp="1"/>
          </p:cNvSpPr>
          <p:nvPr>
            <p:ph type="body" sz="quarter" idx="13" hasCustomPrompt="1"/>
          </p:nvPr>
        </p:nvSpPr>
        <p:spPr>
          <a:xfrm>
            <a:off x="5213350" y="4003193"/>
            <a:ext cx="4340225" cy="617434"/>
          </a:xfrm>
        </p:spPr>
        <p:txBody>
          <a:bodyPr anchor="b">
            <a:normAutofit/>
          </a:bodyPr>
          <a:lstStyle>
            <a:lvl1pPr marL="0" indent="0" algn="r">
              <a:buNone/>
              <a:defRPr sz="2000">
                <a:solidFill>
                  <a:schemeClr val="bg1"/>
                </a:solidFill>
              </a:defRPr>
            </a:lvl1pPr>
          </a:lstStyle>
          <a:p>
            <a:pPr lvl="0"/>
            <a:r>
              <a:rPr lang="en-US" dirty="0"/>
              <a:t>Presentation Date</a:t>
            </a:r>
          </a:p>
        </p:txBody>
      </p:sp>
    </p:spTree>
    <p:extLst>
      <p:ext uri="{BB962C8B-B14F-4D97-AF65-F5344CB8AC3E}">
        <p14:creationId xmlns:p14="http://schemas.microsoft.com/office/powerpoint/2010/main" val="127956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78DC8-21CF-FA40-9F71-D72F0187784A}"/>
              </a:ext>
            </a:extLst>
          </p:cNvPr>
          <p:cNvSpPr>
            <a:spLocks noGrp="1"/>
          </p:cNvSpPr>
          <p:nvPr>
            <p:ph type="title"/>
          </p:nvPr>
        </p:nvSpPr>
        <p:spPr>
          <a:xfrm>
            <a:off x="1275347" y="457200"/>
            <a:ext cx="3496678"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D07BC55E-7405-B04C-B54E-6BF7BBB28B28}"/>
              </a:ext>
            </a:extLst>
          </p:cNvPr>
          <p:cNvSpPr>
            <a:spLocks noGrp="1"/>
          </p:cNvSpPr>
          <p:nvPr>
            <p:ph type="pic" idx="1"/>
          </p:nvPr>
        </p:nvSpPr>
        <p:spPr>
          <a:xfrm>
            <a:off x="5866858" y="987425"/>
            <a:ext cx="5488529"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A0D7CF8-8023-3F44-AFA2-91D355495094}"/>
              </a:ext>
            </a:extLst>
          </p:cNvPr>
          <p:cNvSpPr>
            <a:spLocks noGrp="1"/>
          </p:cNvSpPr>
          <p:nvPr>
            <p:ph type="body" sz="half" idx="2"/>
          </p:nvPr>
        </p:nvSpPr>
        <p:spPr>
          <a:xfrm>
            <a:off x="1275347" y="2057400"/>
            <a:ext cx="34966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3D449E-3480-F041-A91D-B1FBD78BF0BF}"/>
              </a:ext>
            </a:extLst>
          </p:cNvPr>
          <p:cNvSpPr>
            <a:spLocks noGrp="1"/>
          </p:cNvSpPr>
          <p:nvPr>
            <p:ph type="dt" sz="half" idx="10"/>
          </p:nvPr>
        </p:nvSpPr>
        <p:spPr/>
        <p:txBody>
          <a:bodyPr/>
          <a:lstStyle/>
          <a:p>
            <a:fld id="{165E35F0-9587-BA40-9947-B6A2B749C072}" type="datetimeFigureOut">
              <a:rPr lang="en-US" smtClean="0"/>
              <a:t>5/3/2021</a:t>
            </a:fld>
            <a:endParaRPr lang="en-US" dirty="0"/>
          </a:p>
        </p:txBody>
      </p:sp>
      <p:sp>
        <p:nvSpPr>
          <p:cNvPr id="7" name="Slide Number Placeholder 6">
            <a:extLst>
              <a:ext uri="{FF2B5EF4-FFF2-40B4-BE49-F238E27FC236}">
                <a16:creationId xmlns:a16="http://schemas.microsoft.com/office/drawing/2014/main" id="{E06D90B1-199B-114B-AAE0-9AF1A4669082}"/>
              </a:ext>
            </a:extLst>
          </p:cNvPr>
          <p:cNvSpPr>
            <a:spLocks noGrp="1"/>
          </p:cNvSpPr>
          <p:nvPr>
            <p:ph type="sldNum" sz="quarter" idx="12"/>
          </p:nvPr>
        </p:nvSpPr>
        <p:spPr/>
        <p:txBody>
          <a:bodyPr/>
          <a:lstStyle/>
          <a:p>
            <a:fld id="{1C4E29F8-C80A-5C4D-871D-A8FC960C165D}" type="slidenum">
              <a:rPr lang="en-US" smtClean="0"/>
              <a:t>‹#›</a:t>
            </a:fld>
            <a:endParaRPr lang="en-US" dirty="0"/>
          </a:p>
        </p:txBody>
      </p:sp>
    </p:spTree>
    <p:extLst>
      <p:ext uri="{BB962C8B-B14F-4D97-AF65-F5344CB8AC3E}">
        <p14:creationId xmlns:p14="http://schemas.microsoft.com/office/powerpoint/2010/main" val="244439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0802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64FD-AF01-7D43-B1B2-2433D120F561}"/>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720AF29-AAAB-5041-86C4-0EE5FBF0EA65}"/>
              </a:ext>
            </a:extLst>
          </p:cNvPr>
          <p:cNvSpPr>
            <a:spLocks noGrp="1"/>
          </p:cNvSpPr>
          <p:nvPr>
            <p:ph idx="1"/>
          </p:nvPr>
        </p:nvSpPr>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82B1C6-A6D9-084E-B6C7-C648FE65DD10}"/>
              </a:ext>
            </a:extLst>
          </p:cNvPr>
          <p:cNvSpPr>
            <a:spLocks noGrp="1"/>
          </p:cNvSpPr>
          <p:nvPr>
            <p:ph type="dt" sz="half" idx="10"/>
          </p:nvPr>
        </p:nvSpPr>
        <p:spPr/>
        <p:txBody>
          <a:bodyPr/>
          <a:lstStyle/>
          <a:p>
            <a:fld id="{1541FA20-0425-8342-9419-E8851944E6E4}" type="datetimeFigureOut">
              <a:rPr lang="en-US" smtClean="0"/>
              <a:t>5/3/2021</a:t>
            </a:fld>
            <a:endParaRPr lang="en-US" dirty="0"/>
          </a:p>
        </p:txBody>
      </p:sp>
      <p:sp>
        <p:nvSpPr>
          <p:cNvPr id="6" name="Slide Number Placeholder 5">
            <a:extLst>
              <a:ext uri="{FF2B5EF4-FFF2-40B4-BE49-F238E27FC236}">
                <a16:creationId xmlns:a16="http://schemas.microsoft.com/office/drawing/2014/main" id="{C5E0FD70-9A75-C342-B894-95F997B24822}"/>
              </a:ext>
            </a:extLst>
          </p:cNvPr>
          <p:cNvSpPr>
            <a:spLocks noGrp="1"/>
          </p:cNvSpPr>
          <p:nvPr>
            <p:ph type="sldNum" sz="quarter" idx="12"/>
          </p:nvPr>
        </p:nvSpPr>
        <p:spPr/>
        <p:txBody>
          <a:bodyPr/>
          <a:lstStyle/>
          <a:p>
            <a:fld id="{2ABDE355-DC5F-A643-9982-DD2377652D7E}" type="slidenum">
              <a:rPr lang="en-US" smtClean="0"/>
              <a:t>‹#›</a:t>
            </a:fld>
            <a:endParaRPr lang="en-US" dirty="0"/>
          </a:p>
        </p:txBody>
      </p:sp>
    </p:spTree>
    <p:extLst>
      <p:ext uri="{BB962C8B-B14F-4D97-AF65-F5344CB8AC3E}">
        <p14:creationId xmlns:p14="http://schemas.microsoft.com/office/powerpoint/2010/main" val="1331649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B64FD-AF01-7D43-B1B2-2433D120F561}"/>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2664627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8FAE-4013-4147-A449-11AB5DCDCFE9}"/>
              </a:ext>
            </a:extLst>
          </p:cNvPr>
          <p:cNvSpPr>
            <a:spLocks noGrp="1"/>
          </p:cNvSpPr>
          <p:nvPr>
            <p:ph type="title"/>
          </p:nvPr>
        </p:nvSpPr>
        <p:spPr>
          <a:xfrm>
            <a:off x="839788" y="365125"/>
            <a:ext cx="10515600" cy="1325563"/>
          </a:xfrm>
        </p:spPr>
        <p:txBody>
          <a:bodyPr/>
          <a:lstStyle>
            <a:lvl1pPr>
              <a:defRPr>
                <a:solidFill>
                  <a:schemeClr val="accent2"/>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F1574678-019E-C344-9D22-0D9293997D35}"/>
              </a:ext>
            </a:extLst>
          </p:cNvPr>
          <p:cNvSpPr>
            <a:spLocks noGrp="1"/>
          </p:cNvSpPr>
          <p:nvPr>
            <p:ph type="body" idx="1"/>
          </p:nvPr>
        </p:nvSpPr>
        <p:spPr>
          <a:xfrm>
            <a:off x="839788" y="1681163"/>
            <a:ext cx="5157787" cy="823912"/>
          </a:xfr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6F380B-1CCD-CD49-9702-6D46A7D56BA1}"/>
              </a:ext>
            </a:extLst>
          </p:cNvPr>
          <p:cNvSpPr>
            <a:spLocks noGrp="1"/>
          </p:cNvSpPr>
          <p:nvPr>
            <p:ph sz="half" idx="2"/>
          </p:nvPr>
        </p:nvSpPr>
        <p:spPr>
          <a:xfrm>
            <a:off x="839788" y="2505075"/>
            <a:ext cx="5157787" cy="368458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C9ACEE-1DF5-DE4E-9899-451EE8796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9F85D3-B2D6-F048-B2CB-4BAE7A076B30}"/>
              </a:ext>
            </a:extLst>
          </p:cNvPr>
          <p:cNvSpPr>
            <a:spLocks noGrp="1"/>
          </p:cNvSpPr>
          <p:nvPr>
            <p:ph sz="quarter" idx="4"/>
          </p:nvPr>
        </p:nvSpPr>
        <p:spPr>
          <a:xfrm>
            <a:off x="6172200" y="2505075"/>
            <a:ext cx="5183188" cy="368458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AA603D-A108-6843-8A9B-FAA6818FB3DA}"/>
              </a:ext>
            </a:extLst>
          </p:cNvPr>
          <p:cNvSpPr>
            <a:spLocks noGrp="1"/>
          </p:cNvSpPr>
          <p:nvPr>
            <p:ph type="dt" sz="half" idx="10"/>
          </p:nvPr>
        </p:nvSpPr>
        <p:spPr/>
        <p:txBody>
          <a:bodyPr/>
          <a:lstStyle/>
          <a:p>
            <a:fld id="{1541FA20-0425-8342-9419-E8851944E6E4}" type="datetimeFigureOut">
              <a:rPr lang="en-US" smtClean="0"/>
              <a:t>5/3/2021</a:t>
            </a:fld>
            <a:endParaRPr lang="en-US" dirty="0"/>
          </a:p>
        </p:txBody>
      </p:sp>
      <p:sp>
        <p:nvSpPr>
          <p:cNvPr id="9" name="Slide Number Placeholder 8">
            <a:extLst>
              <a:ext uri="{FF2B5EF4-FFF2-40B4-BE49-F238E27FC236}">
                <a16:creationId xmlns:a16="http://schemas.microsoft.com/office/drawing/2014/main" id="{01910004-5FDC-9A48-BACE-5F95340B6E66}"/>
              </a:ext>
            </a:extLst>
          </p:cNvPr>
          <p:cNvSpPr>
            <a:spLocks noGrp="1"/>
          </p:cNvSpPr>
          <p:nvPr>
            <p:ph type="sldNum" sz="quarter" idx="12"/>
          </p:nvPr>
        </p:nvSpPr>
        <p:spPr/>
        <p:txBody>
          <a:bodyPr/>
          <a:lstStyle/>
          <a:p>
            <a:fld id="{2ABDE355-DC5F-A643-9982-DD2377652D7E}" type="slidenum">
              <a:rPr lang="en-US" smtClean="0"/>
              <a:t>‹#›</a:t>
            </a:fld>
            <a:endParaRPr lang="en-US" dirty="0"/>
          </a:p>
        </p:txBody>
      </p:sp>
    </p:spTree>
    <p:extLst>
      <p:ext uri="{BB962C8B-B14F-4D97-AF65-F5344CB8AC3E}">
        <p14:creationId xmlns:p14="http://schemas.microsoft.com/office/powerpoint/2010/main" val="1063170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37D25-12E0-CB45-BD68-60210C7B2134}"/>
              </a:ext>
            </a:extLst>
          </p:cNvPr>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EFBBF420-1E25-D145-A58F-682E998FCA68}"/>
              </a:ext>
            </a:extLst>
          </p:cNvPr>
          <p:cNvSpPr>
            <a:spLocks noGrp="1"/>
          </p:cNvSpPr>
          <p:nvPr>
            <p:ph type="pic" idx="1"/>
          </p:nvPr>
        </p:nvSpPr>
        <p:spPr>
          <a:xfrm>
            <a:off x="5183188" y="987425"/>
            <a:ext cx="6172200" cy="4873625"/>
          </a:xfrm>
        </p:spPr>
        <p:txBody>
          <a:bodyPr/>
          <a:lstStyle>
            <a:lvl1pPr marL="0" indent="0">
              <a:buNone/>
              <a:defRPr sz="3200">
                <a:solidFill>
                  <a:schemeClr val="accent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14C44D6-9D62-0D43-8940-0C12347CC5E1}"/>
              </a:ext>
            </a:extLst>
          </p:cNvPr>
          <p:cNvSpPr>
            <a:spLocks noGrp="1"/>
          </p:cNvSpPr>
          <p:nvPr>
            <p:ph type="body" sz="half" idx="2"/>
          </p:nvPr>
        </p:nvSpPr>
        <p:spPr>
          <a:xfrm>
            <a:off x="839788" y="2057400"/>
            <a:ext cx="3932237" cy="3811588"/>
          </a:xfrm>
        </p:spPr>
        <p:txBody>
          <a:bodyPr/>
          <a:lstStyle>
            <a:lvl1pPr marL="0" indent="0">
              <a:buNone/>
              <a:defRPr sz="160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6BCACA-28DC-9F40-8003-CCAC7EB70DEB}"/>
              </a:ext>
            </a:extLst>
          </p:cNvPr>
          <p:cNvSpPr>
            <a:spLocks noGrp="1"/>
          </p:cNvSpPr>
          <p:nvPr>
            <p:ph type="dt" sz="half" idx="10"/>
          </p:nvPr>
        </p:nvSpPr>
        <p:spPr/>
        <p:txBody>
          <a:bodyPr/>
          <a:lstStyle/>
          <a:p>
            <a:fld id="{1541FA20-0425-8342-9419-E8851944E6E4}" type="datetimeFigureOut">
              <a:rPr lang="en-US" smtClean="0"/>
              <a:t>5/3/2021</a:t>
            </a:fld>
            <a:endParaRPr lang="en-US" dirty="0"/>
          </a:p>
        </p:txBody>
      </p:sp>
      <p:sp>
        <p:nvSpPr>
          <p:cNvPr id="7" name="Slide Number Placeholder 6">
            <a:extLst>
              <a:ext uri="{FF2B5EF4-FFF2-40B4-BE49-F238E27FC236}">
                <a16:creationId xmlns:a16="http://schemas.microsoft.com/office/drawing/2014/main" id="{B34794D4-8C00-DB4E-A701-240597A414FF}"/>
              </a:ext>
            </a:extLst>
          </p:cNvPr>
          <p:cNvSpPr>
            <a:spLocks noGrp="1"/>
          </p:cNvSpPr>
          <p:nvPr>
            <p:ph type="sldNum" sz="quarter" idx="12"/>
          </p:nvPr>
        </p:nvSpPr>
        <p:spPr/>
        <p:txBody>
          <a:bodyPr/>
          <a:lstStyle/>
          <a:p>
            <a:fld id="{2ABDE355-DC5F-A643-9982-DD2377652D7E}" type="slidenum">
              <a:rPr lang="en-US" smtClean="0"/>
              <a:t>‹#›</a:t>
            </a:fld>
            <a:endParaRPr lang="en-US" dirty="0"/>
          </a:p>
        </p:txBody>
      </p:sp>
    </p:spTree>
    <p:extLst>
      <p:ext uri="{BB962C8B-B14F-4D97-AF65-F5344CB8AC3E}">
        <p14:creationId xmlns:p14="http://schemas.microsoft.com/office/powerpoint/2010/main" val="2715036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1377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2282-EB1D-B249-9C2E-57887476D379}"/>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5636E92F-11DB-E744-A43C-5E21C856157B}"/>
              </a:ext>
            </a:extLst>
          </p:cNvPr>
          <p:cNvSpPr>
            <a:spLocks noGrp="1"/>
          </p:cNvSpPr>
          <p:nvPr>
            <p:ph idx="1"/>
          </p:nvPr>
        </p:nvSpPr>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E7D03-5236-864A-9477-F4F06F1C7428}"/>
              </a:ext>
            </a:extLst>
          </p:cNvPr>
          <p:cNvSpPr>
            <a:spLocks noGrp="1"/>
          </p:cNvSpPr>
          <p:nvPr>
            <p:ph type="dt" sz="half" idx="10"/>
          </p:nvPr>
        </p:nvSpPr>
        <p:spPr/>
        <p:txBody>
          <a:bodyPr/>
          <a:lstStyle/>
          <a:p>
            <a:fld id="{34610A15-3CFB-AE47-9922-3F1141E28AAC}" type="datetimeFigureOut">
              <a:rPr lang="en-US" smtClean="0"/>
              <a:t>5/3/2021</a:t>
            </a:fld>
            <a:endParaRPr lang="en-US" dirty="0"/>
          </a:p>
        </p:txBody>
      </p:sp>
      <p:sp>
        <p:nvSpPr>
          <p:cNvPr id="6" name="Slide Number Placeholder 5">
            <a:extLst>
              <a:ext uri="{FF2B5EF4-FFF2-40B4-BE49-F238E27FC236}">
                <a16:creationId xmlns:a16="http://schemas.microsoft.com/office/drawing/2014/main" id="{22C0980D-5316-9C42-810F-06E744B08A14}"/>
              </a:ext>
            </a:extLst>
          </p:cNvPr>
          <p:cNvSpPr>
            <a:spLocks noGrp="1"/>
          </p:cNvSpPr>
          <p:nvPr>
            <p:ph type="sldNum" sz="quarter" idx="12"/>
          </p:nvPr>
        </p:nvSpPr>
        <p:spPr/>
        <p:txBody>
          <a:bodyPr/>
          <a:lstStyle/>
          <a:p>
            <a:fld id="{EEF68FA7-D5C4-9747-B6BD-691E707AF72F}" type="slidenum">
              <a:rPr lang="en-US" smtClean="0"/>
              <a:t>‹#›</a:t>
            </a:fld>
            <a:endParaRPr lang="en-US" dirty="0"/>
          </a:p>
        </p:txBody>
      </p:sp>
    </p:spTree>
    <p:extLst>
      <p:ext uri="{BB962C8B-B14F-4D97-AF65-F5344CB8AC3E}">
        <p14:creationId xmlns:p14="http://schemas.microsoft.com/office/powerpoint/2010/main" val="2740272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E2282-EB1D-B249-9C2E-57887476D379}"/>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1313412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C4C5-E06B-6144-A696-9CFA0150D5F7}"/>
              </a:ext>
            </a:extLst>
          </p:cNvPr>
          <p:cNvSpPr>
            <a:spLocks noGrp="1"/>
          </p:cNvSpPr>
          <p:nvPr>
            <p:ph type="title"/>
          </p:nvPr>
        </p:nvSpPr>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E353D950-414D-6D48-9904-1F5D99640470}"/>
              </a:ext>
            </a:extLst>
          </p:cNvPr>
          <p:cNvSpPr>
            <a:spLocks noGrp="1"/>
          </p:cNvSpPr>
          <p:nvPr>
            <p:ph sz="half" idx="1"/>
          </p:nvPr>
        </p:nvSpPr>
        <p:spPr>
          <a:xfrm>
            <a:off x="838200" y="1825625"/>
            <a:ext cx="51816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00C517-1113-AC43-A7FB-F7FB487717A6}"/>
              </a:ext>
            </a:extLst>
          </p:cNvPr>
          <p:cNvSpPr>
            <a:spLocks noGrp="1"/>
          </p:cNvSpPr>
          <p:nvPr>
            <p:ph sz="half" idx="2"/>
          </p:nvPr>
        </p:nvSpPr>
        <p:spPr>
          <a:xfrm>
            <a:off x="6172200" y="1825625"/>
            <a:ext cx="5181600"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5AD5B7-0F90-864F-A298-337DF0A97DFD}"/>
              </a:ext>
            </a:extLst>
          </p:cNvPr>
          <p:cNvSpPr>
            <a:spLocks noGrp="1"/>
          </p:cNvSpPr>
          <p:nvPr>
            <p:ph type="dt" sz="half" idx="10"/>
          </p:nvPr>
        </p:nvSpPr>
        <p:spPr/>
        <p:txBody>
          <a:bodyPr/>
          <a:lstStyle/>
          <a:p>
            <a:fld id="{34610A15-3CFB-AE47-9922-3F1141E28AAC}" type="datetimeFigureOut">
              <a:rPr lang="en-US" smtClean="0"/>
              <a:t>5/3/2021</a:t>
            </a:fld>
            <a:endParaRPr lang="en-US" dirty="0"/>
          </a:p>
        </p:txBody>
      </p:sp>
      <p:sp>
        <p:nvSpPr>
          <p:cNvPr id="7" name="Slide Number Placeholder 6">
            <a:extLst>
              <a:ext uri="{FF2B5EF4-FFF2-40B4-BE49-F238E27FC236}">
                <a16:creationId xmlns:a16="http://schemas.microsoft.com/office/drawing/2014/main" id="{BC1AA326-4A8E-354B-AF5A-351F60DD675D}"/>
              </a:ext>
            </a:extLst>
          </p:cNvPr>
          <p:cNvSpPr>
            <a:spLocks noGrp="1"/>
          </p:cNvSpPr>
          <p:nvPr>
            <p:ph type="sldNum" sz="quarter" idx="12"/>
          </p:nvPr>
        </p:nvSpPr>
        <p:spPr/>
        <p:txBody>
          <a:bodyPr/>
          <a:lstStyle/>
          <a:p>
            <a:fld id="{EEF68FA7-D5C4-9747-B6BD-691E707AF72F}" type="slidenum">
              <a:rPr lang="en-US" smtClean="0"/>
              <a:t>‹#›</a:t>
            </a:fld>
            <a:endParaRPr lang="en-US" dirty="0"/>
          </a:p>
        </p:txBody>
      </p:sp>
    </p:spTree>
    <p:extLst>
      <p:ext uri="{BB962C8B-B14F-4D97-AF65-F5344CB8AC3E}">
        <p14:creationId xmlns:p14="http://schemas.microsoft.com/office/powerpoint/2010/main" val="11097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E477-8E05-FD4B-A745-F877B2DEBABB}"/>
              </a:ext>
            </a:extLst>
          </p:cNvPr>
          <p:cNvSpPr>
            <a:spLocks noGrp="1"/>
          </p:cNvSpPr>
          <p:nvPr>
            <p:ph type="title"/>
          </p:nvPr>
        </p:nvSpPr>
        <p:spPr>
          <a:xfrm>
            <a:off x="2903621" y="2266115"/>
            <a:ext cx="8871284" cy="1936917"/>
          </a:xfrm>
        </p:spPr>
        <p:txBody>
          <a:bodyPr/>
          <a:lstStyle>
            <a:lvl1pPr algn="l">
              <a:defRPr b="1" i="0">
                <a:solidFill>
                  <a:schemeClr val="tx1"/>
                </a:solidFill>
                <a:latin typeface="Cambria" panose="02040503050406030204" pitchFamily="18"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D7DD584B-D2ED-0F46-B07F-593CF157D874}"/>
              </a:ext>
            </a:extLst>
          </p:cNvPr>
          <p:cNvSpPr>
            <a:spLocks noGrp="1"/>
          </p:cNvSpPr>
          <p:nvPr>
            <p:ph type="sldNum" sz="quarter" idx="12"/>
          </p:nvPr>
        </p:nvSpPr>
        <p:spPr>
          <a:xfrm>
            <a:off x="9031705" y="6406046"/>
            <a:ext cx="2743200" cy="365125"/>
          </a:xfrm>
        </p:spPr>
        <p:txBody>
          <a:bodyPr/>
          <a:lstStyle/>
          <a:p>
            <a:fld id="{9E5A588C-C976-8B44-9F99-7FEDC967D892}" type="slidenum">
              <a:rPr lang="en-US" smtClean="0"/>
              <a:t>‹#›</a:t>
            </a:fld>
            <a:endParaRPr lang="en-US" dirty="0"/>
          </a:p>
        </p:txBody>
      </p:sp>
    </p:spTree>
    <p:extLst>
      <p:ext uri="{BB962C8B-B14F-4D97-AF65-F5344CB8AC3E}">
        <p14:creationId xmlns:p14="http://schemas.microsoft.com/office/powerpoint/2010/main" val="30212191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F613-8027-254D-AB06-BF215C65392A}"/>
              </a:ext>
            </a:extLst>
          </p:cNvPr>
          <p:cNvSpPr>
            <a:spLocks noGrp="1"/>
          </p:cNvSpPr>
          <p:nvPr>
            <p:ph type="title"/>
          </p:nvPr>
        </p:nvSpPr>
        <p:spPr>
          <a:xfrm>
            <a:off x="839788" y="457200"/>
            <a:ext cx="3932237" cy="1600200"/>
          </a:xfrm>
        </p:spPr>
        <p:txBody>
          <a:bodyPr anchor="b"/>
          <a:lstStyle>
            <a:lvl1pPr>
              <a:defRPr sz="3200">
                <a:solidFill>
                  <a:schemeClr val="accent2"/>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48CE091E-353A-6440-BC55-BE9D2B986E9B}"/>
              </a:ext>
            </a:extLst>
          </p:cNvPr>
          <p:cNvSpPr>
            <a:spLocks noGrp="1"/>
          </p:cNvSpPr>
          <p:nvPr>
            <p:ph type="pic" idx="1"/>
          </p:nvPr>
        </p:nvSpPr>
        <p:spPr>
          <a:xfrm>
            <a:off x="5183188" y="987425"/>
            <a:ext cx="6172200" cy="4873625"/>
          </a:xfrm>
        </p:spPr>
        <p:txBody>
          <a:bodyPr/>
          <a:lstStyle>
            <a:lvl1pPr marL="0" indent="0">
              <a:buNone/>
              <a:defRPr sz="3200">
                <a:solidFill>
                  <a:schemeClr val="accent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D6B4B36-7CE7-7748-9B1F-20FB5D3813AB}"/>
              </a:ext>
            </a:extLst>
          </p:cNvPr>
          <p:cNvSpPr>
            <a:spLocks noGrp="1"/>
          </p:cNvSpPr>
          <p:nvPr>
            <p:ph type="body" sz="half" idx="2"/>
          </p:nvPr>
        </p:nvSpPr>
        <p:spPr>
          <a:xfrm>
            <a:off x="839788" y="2057400"/>
            <a:ext cx="3932237" cy="3811588"/>
          </a:xfrm>
        </p:spPr>
        <p:txBody>
          <a:bodyPr/>
          <a:lstStyle>
            <a:lvl1pPr marL="0" indent="0">
              <a:buNone/>
              <a:defRPr sz="1600">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00668F4-2407-DA48-B9C0-709D3D9EE703}"/>
              </a:ext>
            </a:extLst>
          </p:cNvPr>
          <p:cNvSpPr>
            <a:spLocks noGrp="1"/>
          </p:cNvSpPr>
          <p:nvPr>
            <p:ph type="dt" sz="half" idx="10"/>
          </p:nvPr>
        </p:nvSpPr>
        <p:spPr/>
        <p:txBody>
          <a:bodyPr/>
          <a:lstStyle/>
          <a:p>
            <a:fld id="{34610A15-3CFB-AE47-9922-3F1141E28AAC}" type="datetimeFigureOut">
              <a:rPr lang="en-US" smtClean="0"/>
              <a:t>5/3/2021</a:t>
            </a:fld>
            <a:endParaRPr lang="en-US" dirty="0"/>
          </a:p>
        </p:txBody>
      </p:sp>
      <p:sp>
        <p:nvSpPr>
          <p:cNvPr id="7" name="Slide Number Placeholder 6">
            <a:extLst>
              <a:ext uri="{FF2B5EF4-FFF2-40B4-BE49-F238E27FC236}">
                <a16:creationId xmlns:a16="http://schemas.microsoft.com/office/drawing/2014/main" id="{58B3BA5C-1D14-B248-8560-6AE1875CD6C2}"/>
              </a:ext>
            </a:extLst>
          </p:cNvPr>
          <p:cNvSpPr>
            <a:spLocks noGrp="1"/>
          </p:cNvSpPr>
          <p:nvPr>
            <p:ph type="sldNum" sz="quarter" idx="12"/>
          </p:nvPr>
        </p:nvSpPr>
        <p:spPr/>
        <p:txBody>
          <a:bodyPr/>
          <a:lstStyle/>
          <a:p>
            <a:fld id="{EEF68FA7-D5C4-9747-B6BD-691E707AF72F}" type="slidenum">
              <a:rPr lang="en-US" smtClean="0"/>
              <a:t>‹#›</a:t>
            </a:fld>
            <a:endParaRPr lang="en-US" dirty="0"/>
          </a:p>
        </p:txBody>
      </p:sp>
    </p:spTree>
    <p:extLst>
      <p:ext uri="{BB962C8B-B14F-4D97-AF65-F5344CB8AC3E}">
        <p14:creationId xmlns:p14="http://schemas.microsoft.com/office/powerpoint/2010/main" val="31671359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458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3E477-8E05-FD4B-A745-F877B2DEBABB}"/>
              </a:ext>
            </a:extLst>
          </p:cNvPr>
          <p:cNvSpPr>
            <a:spLocks noGrp="1"/>
          </p:cNvSpPr>
          <p:nvPr>
            <p:ph type="title"/>
          </p:nvPr>
        </p:nvSpPr>
        <p:spPr>
          <a:xfrm>
            <a:off x="2903621" y="2266115"/>
            <a:ext cx="8871284" cy="1936917"/>
          </a:xfrm>
        </p:spPr>
        <p:txBody>
          <a:bodyPr/>
          <a:lstStyle>
            <a:lvl1pPr algn="l">
              <a:defRPr b="1" i="0">
                <a:solidFill>
                  <a:schemeClr val="tx1"/>
                </a:solidFill>
                <a:latin typeface="Cambria" panose="02040503050406030204" pitchFamily="18" charset="0"/>
              </a:defRPr>
            </a:lvl1pPr>
          </a:lstStyle>
          <a:p>
            <a:r>
              <a:rPr lang="en-US" dirty="0"/>
              <a:t>Click to edit Master title style</a:t>
            </a:r>
          </a:p>
        </p:txBody>
      </p:sp>
      <p:sp>
        <p:nvSpPr>
          <p:cNvPr id="5" name="Slide Number Placeholder 4">
            <a:extLst>
              <a:ext uri="{FF2B5EF4-FFF2-40B4-BE49-F238E27FC236}">
                <a16:creationId xmlns:a16="http://schemas.microsoft.com/office/drawing/2014/main" id="{D7DD584B-D2ED-0F46-B07F-593CF157D874}"/>
              </a:ext>
            </a:extLst>
          </p:cNvPr>
          <p:cNvSpPr>
            <a:spLocks noGrp="1"/>
          </p:cNvSpPr>
          <p:nvPr>
            <p:ph type="sldNum" sz="quarter" idx="12"/>
          </p:nvPr>
        </p:nvSpPr>
        <p:spPr>
          <a:xfrm>
            <a:off x="9031705" y="6406046"/>
            <a:ext cx="2743200" cy="365125"/>
          </a:xfrm>
        </p:spPr>
        <p:txBody>
          <a:bodyPr/>
          <a:lstStyle/>
          <a:p>
            <a:fld id="{9E5A588C-C976-8B44-9F99-7FEDC967D892}" type="slidenum">
              <a:rPr lang="en-US" smtClean="0"/>
              <a:t>‹#›</a:t>
            </a:fld>
            <a:endParaRPr lang="en-US" dirty="0"/>
          </a:p>
        </p:txBody>
      </p:sp>
    </p:spTree>
    <p:extLst>
      <p:ext uri="{BB962C8B-B14F-4D97-AF65-F5344CB8AC3E}">
        <p14:creationId xmlns:p14="http://schemas.microsoft.com/office/powerpoint/2010/main" val="347725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F6F6-2C48-264F-AD72-67CC39630C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F81319-4C08-294A-A3E5-45E3E8E57541}"/>
              </a:ext>
            </a:extLst>
          </p:cNvPr>
          <p:cNvSpPr>
            <a:spLocks noGrp="1"/>
          </p:cNvSpPr>
          <p:nvPr>
            <p:ph idx="1"/>
          </p:nvPr>
        </p:nvSpPr>
        <p:spPr>
          <a:xfrm>
            <a:off x="838200" y="2277979"/>
            <a:ext cx="10515600" cy="3898984"/>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58EE9B9-399E-0342-9B84-93FC23953E13}"/>
              </a:ext>
            </a:extLst>
          </p:cNvPr>
          <p:cNvSpPr>
            <a:spLocks noGrp="1"/>
          </p:cNvSpPr>
          <p:nvPr>
            <p:ph type="dt" sz="half" idx="10"/>
          </p:nvPr>
        </p:nvSpPr>
        <p:spPr/>
        <p:txBody>
          <a:bodyPr/>
          <a:lstStyle/>
          <a:p>
            <a:fld id="{C2FFEE5F-400D-EA4A-BFC3-882A96DE3C2B}" type="datetimeFigureOut">
              <a:rPr lang="en-US" smtClean="0"/>
              <a:t>5/3/2021</a:t>
            </a:fld>
            <a:endParaRPr lang="en-US" dirty="0"/>
          </a:p>
        </p:txBody>
      </p:sp>
      <p:sp>
        <p:nvSpPr>
          <p:cNvPr id="6" name="Slide Number Placeholder 5">
            <a:extLst>
              <a:ext uri="{FF2B5EF4-FFF2-40B4-BE49-F238E27FC236}">
                <a16:creationId xmlns:a16="http://schemas.microsoft.com/office/drawing/2014/main" id="{53ADF764-AAA8-A64F-8B6D-752BB054FD5C}"/>
              </a:ext>
            </a:extLst>
          </p:cNvPr>
          <p:cNvSpPr>
            <a:spLocks noGrp="1"/>
          </p:cNvSpPr>
          <p:nvPr>
            <p:ph type="sldNum" sz="quarter" idx="12"/>
          </p:nvPr>
        </p:nvSpPr>
        <p:spPr/>
        <p:txBody>
          <a:bodyPr/>
          <a:lstStyle/>
          <a:p>
            <a:fld id="{7AFF7316-9A2B-4C44-86DB-CBCC00F89E6D}" type="slidenum">
              <a:rPr lang="en-US" smtClean="0"/>
              <a:t>‹#›</a:t>
            </a:fld>
            <a:endParaRPr lang="en-US" dirty="0"/>
          </a:p>
        </p:txBody>
      </p:sp>
    </p:spTree>
    <p:extLst>
      <p:ext uri="{BB962C8B-B14F-4D97-AF65-F5344CB8AC3E}">
        <p14:creationId xmlns:p14="http://schemas.microsoft.com/office/powerpoint/2010/main" val="942005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A02E3-DA50-224C-89D6-2CFB7C856A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1C333-34F6-7B4F-89FA-BD322F11343E}"/>
              </a:ext>
            </a:extLst>
          </p:cNvPr>
          <p:cNvSpPr>
            <a:spLocks noGrp="1"/>
          </p:cNvSpPr>
          <p:nvPr>
            <p:ph sz="half" idx="1"/>
          </p:nvPr>
        </p:nvSpPr>
        <p:spPr>
          <a:xfrm>
            <a:off x="838200" y="2277979"/>
            <a:ext cx="5181600" cy="389898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8317D21-2954-FF48-8A39-53A1C43C3A13}"/>
              </a:ext>
            </a:extLst>
          </p:cNvPr>
          <p:cNvSpPr>
            <a:spLocks noGrp="1"/>
          </p:cNvSpPr>
          <p:nvPr>
            <p:ph sz="half" idx="2"/>
          </p:nvPr>
        </p:nvSpPr>
        <p:spPr>
          <a:xfrm>
            <a:off x="6172200" y="2277979"/>
            <a:ext cx="5181600" cy="389898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461EA5-D3D5-DD44-B693-97B696177E84}"/>
              </a:ext>
            </a:extLst>
          </p:cNvPr>
          <p:cNvSpPr>
            <a:spLocks noGrp="1"/>
          </p:cNvSpPr>
          <p:nvPr>
            <p:ph type="dt" sz="half" idx="10"/>
          </p:nvPr>
        </p:nvSpPr>
        <p:spPr/>
        <p:txBody>
          <a:bodyPr/>
          <a:lstStyle/>
          <a:p>
            <a:fld id="{C2FFEE5F-400D-EA4A-BFC3-882A96DE3C2B}" type="datetimeFigureOut">
              <a:rPr lang="en-US" smtClean="0"/>
              <a:t>5/3/2021</a:t>
            </a:fld>
            <a:endParaRPr lang="en-US" dirty="0"/>
          </a:p>
        </p:txBody>
      </p:sp>
      <p:sp>
        <p:nvSpPr>
          <p:cNvPr id="7" name="Slide Number Placeholder 6">
            <a:extLst>
              <a:ext uri="{FF2B5EF4-FFF2-40B4-BE49-F238E27FC236}">
                <a16:creationId xmlns:a16="http://schemas.microsoft.com/office/drawing/2014/main" id="{3D0F52B0-4542-2842-AF3B-7D7DBA54C515}"/>
              </a:ext>
            </a:extLst>
          </p:cNvPr>
          <p:cNvSpPr>
            <a:spLocks noGrp="1"/>
          </p:cNvSpPr>
          <p:nvPr>
            <p:ph type="sldNum" sz="quarter" idx="12"/>
          </p:nvPr>
        </p:nvSpPr>
        <p:spPr/>
        <p:txBody>
          <a:bodyPr/>
          <a:lstStyle/>
          <a:p>
            <a:fld id="{7AFF7316-9A2B-4C44-86DB-CBCC00F89E6D}" type="slidenum">
              <a:rPr lang="en-US" smtClean="0"/>
              <a:t>‹#›</a:t>
            </a:fld>
            <a:endParaRPr lang="en-US" dirty="0"/>
          </a:p>
        </p:txBody>
      </p:sp>
    </p:spTree>
    <p:extLst>
      <p:ext uri="{BB962C8B-B14F-4D97-AF65-F5344CB8AC3E}">
        <p14:creationId xmlns:p14="http://schemas.microsoft.com/office/powerpoint/2010/main" val="71603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9C80-3379-E94F-88C8-F6163CD00857}"/>
              </a:ext>
            </a:extLst>
          </p:cNvPr>
          <p:cNvSpPr>
            <a:spLocks noGrp="1"/>
          </p:cNvSpPr>
          <p:nvPr>
            <p:ph type="title"/>
          </p:nvPr>
        </p:nvSpPr>
        <p:spPr>
          <a:xfrm>
            <a:off x="839788" y="22597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19F9A2-44FC-0B42-87D7-07CF2440E3DA}"/>
              </a:ext>
            </a:extLst>
          </p:cNvPr>
          <p:cNvSpPr>
            <a:spLocks noGrp="1"/>
          </p:cNvSpPr>
          <p:nvPr>
            <p:ph type="body" idx="1"/>
          </p:nvPr>
        </p:nvSpPr>
        <p:spPr>
          <a:xfrm>
            <a:off x="839788" y="2250658"/>
            <a:ext cx="5157787" cy="823912"/>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9ADD0D5D-AEFA-1A4F-AF7F-7FA7CDA93931}"/>
              </a:ext>
            </a:extLst>
          </p:cNvPr>
          <p:cNvSpPr>
            <a:spLocks noGrp="1"/>
          </p:cNvSpPr>
          <p:nvPr>
            <p:ph sz="half" idx="2"/>
          </p:nvPr>
        </p:nvSpPr>
        <p:spPr>
          <a:xfrm>
            <a:off x="839788" y="3074569"/>
            <a:ext cx="5157787" cy="311509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5C76F54-C85E-6C4A-BF10-F0F90AF5B1F9}"/>
              </a:ext>
            </a:extLst>
          </p:cNvPr>
          <p:cNvSpPr>
            <a:spLocks noGrp="1"/>
          </p:cNvSpPr>
          <p:nvPr>
            <p:ph type="body" sz="quarter" idx="3"/>
          </p:nvPr>
        </p:nvSpPr>
        <p:spPr>
          <a:xfrm>
            <a:off x="6172200" y="2250658"/>
            <a:ext cx="5183188" cy="823912"/>
          </a:xfrm>
        </p:spPr>
        <p:txBody>
          <a:bodyPr anchor="t"/>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F20C7E-5A0D-A14D-9C1C-78293B8226E3}"/>
              </a:ext>
            </a:extLst>
          </p:cNvPr>
          <p:cNvSpPr>
            <a:spLocks noGrp="1"/>
          </p:cNvSpPr>
          <p:nvPr>
            <p:ph sz="quarter" idx="4"/>
          </p:nvPr>
        </p:nvSpPr>
        <p:spPr>
          <a:xfrm>
            <a:off x="6172200" y="3074569"/>
            <a:ext cx="5183188" cy="3115093"/>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5734CB-55F1-1244-A97A-D040C590686E}"/>
              </a:ext>
            </a:extLst>
          </p:cNvPr>
          <p:cNvSpPr>
            <a:spLocks noGrp="1"/>
          </p:cNvSpPr>
          <p:nvPr>
            <p:ph type="dt" sz="half" idx="10"/>
          </p:nvPr>
        </p:nvSpPr>
        <p:spPr/>
        <p:txBody>
          <a:bodyPr/>
          <a:lstStyle/>
          <a:p>
            <a:fld id="{C2FFEE5F-400D-EA4A-BFC3-882A96DE3C2B}" type="datetimeFigureOut">
              <a:rPr lang="en-US" smtClean="0"/>
              <a:t>5/3/2021</a:t>
            </a:fld>
            <a:endParaRPr lang="en-US" dirty="0"/>
          </a:p>
        </p:txBody>
      </p:sp>
      <p:sp>
        <p:nvSpPr>
          <p:cNvPr id="9" name="Slide Number Placeholder 8">
            <a:extLst>
              <a:ext uri="{FF2B5EF4-FFF2-40B4-BE49-F238E27FC236}">
                <a16:creationId xmlns:a16="http://schemas.microsoft.com/office/drawing/2014/main" id="{29EAE5B5-7F37-9648-A741-A314D96CD9D4}"/>
              </a:ext>
            </a:extLst>
          </p:cNvPr>
          <p:cNvSpPr>
            <a:spLocks noGrp="1"/>
          </p:cNvSpPr>
          <p:nvPr>
            <p:ph type="sldNum" sz="quarter" idx="12"/>
          </p:nvPr>
        </p:nvSpPr>
        <p:spPr/>
        <p:txBody>
          <a:bodyPr/>
          <a:lstStyle/>
          <a:p>
            <a:fld id="{7AFF7316-9A2B-4C44-86DB-CBCC00F89E6D}" type="slidenum">
              <a:rPr lang="en-US" smtClean="0"/>
              <a:t>‹#›</a:t>
            </a:fld>
            <a:endParaRPr lang="en-US" dirty="0"/>
          </a:p>
        </p:txBody>
      </p:sp>
    </p:spTree>
    <p:extLst>
      <p:ext uri="{BB962C8B-B14F-4D97-AF65-F5344CB8AC3E}">
        <p14:creationId xmlns:p14="http://schemas.microsoft.com/office/powerpoint/2010/main" val="18395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9C80-3379-E94F-88C8-F6163CD00857}"/>
              </a:ext>
            </a:extLst>
          </p:cNvPr>
          <p:cNvSpPr>
            <a:spLocks noGrp="1"/>
          </p:cNvSpPr>
          <p:nvPr>
            <p:ph type="title"/>
          </p:nvPr>
        </p:nvSpPr>
        <p:spPr>
          <a:xfrm>
            <a:off x="839788" y="225979"/>
            <a:ext cx="10515600" cy="1325563"/>
          </a:xfrm>
        </p:spPr>
        <p:txBody>
          <a:bodyPr/>
          <a:lstStyle/>
          <a:p>
            <a:r>
              <a:rPr lang="en-US"/>
              <a:t>Click to edit Master title style</a:t>
            </a:r>
          </a:p>
        </p:txBody>
      </p:sp>
    </p:spTree>
    <p:extLst>
      <p:ext uri="{BB962C8B-B14F-4D97-AF65-F5344CB8AC3E}">
        <p14:creationId xmlns:p14="http://schemas.microsoft.com/office/powerpoint/2010/main" val="408055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1B22-4E01-A04D-8B14-9AC1899FB204}"/>
              </a:ext>
            </a:extLst>
          </p:cNvPr>
          <p:cNvSpPr>
            <a:spLocks noGrp="1"/>
          </p:cNvSpPr>
          <p:nvPr>
            <p:ph type="title"/>
          </p:nvPr>
        </p:nvSpPr>
        <p:spPr>
          <a:xfrm>
            <a:off x="1265408" y="365125"/>
            <a:ext cx="10078452" cy="1325563"/>
          </a:xfrm>
        </p:spPr>
        <p:txBody>
          <a:bodyPr/>
          <a:lstStyle>
            <a:lvl1pP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FB73FFA-337A-A94C-8A21-91A39B12B1DC}"/>
              </a:ext>
            </a:extLst>
          </p:cNvPr>
          <p:cNvSpPr>
            <a:spLocks noGrp="1"/>
          </p:cNvSpPr>
          <p:nvPr>
            <p:ph idx="1"/>
          </p:nvPr>
        </p:nvSpPr>
        <p:spPr>
          <a:xfrm>
            <a:off x="1265408" y="1825625"/>
            <a:ext cx="10078452"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5D05A3B-A50E-6B44-A17F-3773F382BEFB}"/>
              </a:ext>
            </a:extLst>
          </p:cNvPr>
          <p:cNvSpPr>
            <a:spLocks noGrp="1"/>
          </p:cNvSpPr>
          <p:nvPr>
            <p:ph type="dt" sz="half" idx="10"/>
          </p:nvPr>
        </p:nvSpPr>
        <p:spPr/>
        <p:txBody>
          <a:bodyPr/>
          <a:lstStyle/>
          <a:p>
            <a:fld id="{165E35F0-9587-BA40-9947-B6A2B749C072}" type="datetimeFigureOut">
              <a:rPr lang="en-US" smtClean="0"/>
              <a:t>5/3/2021</a:t>
            </a:fld>
            <a:endParaRPr lang="en-US" dirty="0"/>
          </a:p>
        </p:txBody>
      </p:sp>
      <p:sp>
        <p:nvSpPr>
          <p:cNvPr id="6" name="Slide Number Placeholder 5">
            <a:extLst>
              <a:ext uri="{FF2B5EF4-FFF2-40B4-BE49-F238E27FC236}">
                <a16:creationId xmlns:a16="http://schemas.microsoft.com/office/drawing/2014/main" id="{45E7AE45-7980-FB41-A59F-FB4423E78803}"/>
              </a:ext>
            </a:extLst>
          </p:cNvPr>
          <p:cNvSpPr>
            <a:spLocks noGrp="1"/>
          </p:cNvSpPr>
          <p:nvPr>
            <p:ph type="sldNum" sz="quarter" idx="12"/>
          </p:nvPr>
        </p:nvSpPr>
        <p:spPr/>
        <p:txBody>
          <a:bodyPr/>
          <a:lstStyle/>
          <a:p>
            <a:fld id="{1C4E29F8-C80A-5C4D-871D-A8FC960C165D}" type="slidenum">
              <a:rPr lang="en-US" smtClean="0"/>
              <a:t>‹#›</a:t>
            </a:fld>
            <a:endParaRPr lang="en-US" dirty="0"/>
          </a:p>
        </p:txBody>
      </p:sp>
    </p:spTree>
    <p:extLst>
      <p:ext uri="{BB962C8B-B14F-4D97-AF65-F5344CB8AC3E}">
        <p14:creationId xmlns:p14="http://schemas.microsoft.com/office/powerpoint/2010/main" val="413165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F1B22-4E01-A04D-8B14-9AC1899FB204}"/>
              </a:ext>
            </a:extLst>
          </p:cNvPr>
          <p:cNvSpPr>
            <a:spLocks noGrp="1"/>
          </p:cNvSpPr>
          <p:nvPr>
            <p:ph type="title"/>
          </p:nvPr>
        </p:nvSpPr>
        <p:spPr>
          <a:xfrm>
            <a:off x="1265408" y="365125"/>
            <a:ext cx="10078452" cy="1325563"/>
          </a:xfrm>
        </p:spPr>
        <p:txBody>
          <a:bodyPr/>
          <a:lstStyle>
            <a:lvl1pPr>
              <a:defRPr>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114925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D2896-AA0C-E44E-B296-13F0FFA12DCD}"/>
              </a:ext>
            </a:extLst>
          </p:cNvPr>
          <p:cNvSpPr>
            <a:spLocks noGrp="1"/>
          </p:cNvSpPr>
          <p:nvPr>
            <p:ph type="title"/>
          </p:nvPr>
        </p:nvSpPr>
        <p:spPr>
          <a:xfrm>
            <a:off x="1265407" y="365125"/>
            <a:ext cx="10078453" cy="1325563"/>
          </a:xfrm>
        </p:spPr>
        <p:txBody>
          <a:bodyPr/>
          <a:lstStyle>
            <a:lvl1pPr algn="ctr">
              <a:defRPr>
                <a:solidFill>
                  <a:schemeClr val="accent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A7ABD3B-40D9-F04D-8E26-1BCE115403A7}"/>
              </a:ext>
            </a:extLst>
          </p:cNvPr>
          <p:cNvSpPr>
            <a:spLocks noGrp="1"/>
          </p:cNvSpPr>
          <p:nvPr>
            <p:ph sz="half" idx="1"/>
          </p:nvPr>
        </p:nvSpPr>
        <p:spPr>
          <a:xfrm>
            <a:off x="1265407" y="1825625"/>
            <a:ext cx="4744454"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06E425D-79FF-F447-8F9F-A861F0957161}"/>
              </a:ext>
            </a:extLst>
          </p:cNvPr>
          <p:cNvSpPr>
            <a:spLocks noGrp="1"/>
          </p:cNvSpPr>
          <p:nvPr>
            <p:ph sz="half" idx="2"/>
          </p:nvPr>
        </p:nvSpPr>
        <p:spPr>
          <a:xfrm>
            <a:off x="6609346" y="1825625"/>
            <a:ext cx="4744454" cy="4351338"/>
          </a:xfr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B9E39-4050-E94D-84EC-676660E78166}"/>
              </a:ext>
            </a:extLst>
          </p:cNvPr>
          <p:cNvSpPr>
            <a:spLocks noGrp="1"/>
          </p:cNvSpPr>
          <p:nvPr>
            <p:ph type="dt" sz="half" idx="10"/>
          </p:nvPr>
        </p:nvSpPr>
        <p:spPr/>
        <p:txBody>
          <a:bodyPr/>
          <a:lstStyle/>
          <a:p>
            <a:fld id="{165E35F0-9587-BA40-9947-B6A2B749C072}" type="datetimeFigureOut">
              <a:rPr lang="en-US" smtClean="0"/>
              <a:t>5/3/2021</a:t>
            </a:fld>
            <a:endParaRPr lang="en-US" dirty="0"/>
          </a:p>
        </p:txBody>
      </p:sp>
      <p:sp>
        <p:nvSpPr>
          <p:cNvPr id="7" name="Slide Number Placeholder 6">
            <a:extLst>
              <a:ext uri="{FF2B5EF4-FFF2-40B4-BE49-F238E27FC236}">
                <a16:creationId xmlns:a16="http://schemas.microsoft.com/office/drawing/2014/main" id="{C44FD566-AD8F-F649-AE00-75E64202AC3D}"/>
              </a:ext>
            </a:extLst>
          </p:cNvPr>
          <p:cNvSpPr>
            <a:spLocks noGrp="1"/>
          </p:cNvSpPr>
          <p:nvPr>
            <p:ph type="sldNum" sz="quarter" idx="12"/>
          </p:nvPr>
        </p:nvSpPr>
        <p:spPr/>
        <p:txBody>
          <a:bodyPr/>
          <a:lstStyle/>
          <a:p>
            <a:fld id="{1C4E29F8-C80A-5C4D-871D-A8FC960C165D}" type="slidenum">
              <a:rPr lang="en-US" smtClean="0"/>
              <a:t>‹#›</a:t>
            </a:fld>
            <a:endParaRPr lang="en-US" dirty="0"/>
          </a:p>
        </p:txBody>
      </p:sp>
    </p:spTree>
    <p:extLst>
      <p:ext uri="{BB962C8B-B14F-4D97-AF65-F5344CB8AC3E}">
        <p14:creationId xmlns:p14="http://schemas.microsoft.com/office/powerpoint/2010/main" val="21968193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theme" Target="../theme/theme3.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4.jp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4.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5.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slideLayout" Target="../slideLayouts/slideLayout19.xml"/><Relationship Id="rId7"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EB40D2-ED53-904A-9A56-68448FCD6B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D5145D-F174-5943-8542-182E1E37F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39488E-62BE-DC42-ADAC-A4FEA15A2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3F600-36CF-5F46-BAFF-AA6286E3322A}" type="datetimeFigureOut">
              <a:rPr lang="en-US" smtClean="0"/>
              <a:t>5/3/2021</a:t>
            </a:fld>
            <a:endParaRPr lang="en-US" dirty="0"/>
          </a:p>
        </p:txBody>
      </p:sp>
      <p:sp>
        <p:nvSpPr>
          <p:cNvPr id="5" name="Footer Placeholder 4">
            <a:extLst>
              <a:ext uri="{FF2B5EF4-FFF2-40B4-BE49-F238E27FC236}">
                <a16:creationId xmlns:a16="http://schemas.microsoft.com/office/drawing/2014/main" id="{9254A4DF-DAB2-2E46-811D-E4ADF5C89D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F130050-1A18-374F-AFCD-607C6AF956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7E9A3-3558-804B-B80D-D507616C80CA}" type="slidenum">
              <a:rPr lang="en-US" smtClean="0"/>
              <a:t>‹#›</a:t>
            </a:fld>
            <a:endParaRPr lang="en-US" dirty="0"/>
          </a:p>
        </p:txBody>
      </p:sp>
    </p:spTree>
    <p:extLst>
      <p:ext uri="{BB962C8B-B14F-4D97-AF65-F5344CB8AC3E}">
        <p14:creationId xmlns:p14="http://schemas.microsoft.com/office/powerpoint/2010/main" val="150499141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5CB3E9-A3DC-994B-8688-7ABBDE0CB3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1E66F3B-DCD3-094A-8875-30C4F6C968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73FFD2-ABA6-DA42-A579-8854C66E2F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DD6D29-23BB-BF43-8EB0-CB379C9909A4}" type="datetimeFigureOut">
              <a:rPr lang="en-US" smtClean="0"/>
              <a:t>5/3/2021</a:t>
            </a:fld>
            <a:endParaRPr lang="en-US" dirty="0"/>
          </a:p>
        </p:txBody>
      </p:sp>
      <p:sp>
        <p:nvSpPr>
          <p:cNvPr id="5" name="Footer Placeholder 4">
            <a:extLst>
              <a:ext uri="{FF2B5EF4-FFF2-40B4-BE49-F238E27FC236}">
                <a16:creationId xmlns:a16="http://schemas.microsoft.com/office/drawing/2014/main" id="{7E9C7D49-9A30-AF42-AB6A-43F97B589A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9293B30-6B77-4D48-A59F-072205F93F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A588C-C976-8B44-9F99-7FEDC967D892}" type="slidenum">
              <a:rPr lang="en-US" smtClean="0"/>
              <a:t>‹#›</a:t>
            </a:fld>
            <a:endParaRPr lang="en-US" dirty="0"/>
          </a:p>
        </p:txBody>
      </p:sp>
    </p:spTree>
    <p:extLst>
      <p:ext uri="{BB962C8B-B14F-4D97-AF65-F5344CB8AC3E}">
        <p14:creationId xmlns:p14="http://schemas.microsoft.com/office/powerpoint/2010/main" val="3202133050"/>
      </p:ext>
    </p:extLst>
  </p:cSld>
  <p:clrMap bg1="lt1" tx1="dk1" bg2="lt2" tx2="dk2" accent1="accent1" accent2="accent2" accent3="accent3" accent4="accent4" accent5="accent5" accent6="accent6" hlink="hlink" folHlink="folHlink"/>
  <p:sldLayoutIdLst>
    <p:sldLayoutId id="2147483656" r:id="rId1"/>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649EFA-2B82-3B47-BE40-56BCE625A8BB}"/>
              </a:ext>
            </a:extLst>
          </p:cNvPr>
          <p:cNvSpPr>
            <a:spLocks noGrp="1"/>
          </p:cNvSpPr>
          <p:nvPr>
            <p:ph type="title"/>
          </p:nvPr>
        </p:nvSpPr>
        <p:spPr>
          <a:xfrm>
            <a:off x="838200" y="22597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824142-8B18-774D-9703-6663273D0001}"/>
              </a:ext>
            </a:extLst>
          </p:cNvPr>
          <p:cNvSpPr>
            <a:spLocks noGrp="1"/>
          </p:cNvSpPr>
          <p:nvPr>
            <p:ph type="body" idx="1"/>
          </p:nvPr>
        </p:nvSpPr>
        <p:spPr>
          <a:xfrm>
            <a:off x="838200" y="2246243"/>
            <a:ext cx="10515600" cy="393072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0927A6-DF81-9E4A-912D-7D3E0B17F0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FEE5F-400D-EA4A-BFC3-882A96DE3C2B}" type="datetimeFigureOut">
              <a:rPr lang="en-US" smtClean="0"/>
              <a:t>5/3/2021</a:t>
            </a:fld>
            <a:endParaRPr lang="en-US" dirty="0"/>
          </a:p>
        </p:txBody>
      </p:sp>
      <p:sp>
        <p:nvSpPr>
          <p:cNvPr id="6" name="Slide Number Placeholder 5">
            <a:extLst>
              <a:ext uri="{FF2B5EF4-FFF2-40B4-BE49-F238E27FC236}">
                <a16:creationId xmlns:a16="http://schemas.microsoft.com/office/drawing/2014/main" id="{AF9A2E90-E134-444B-A457-9F00E00610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F7316-9A2B-4C44-86DB-CBCC00F89E6D}" type="slidenum">
              <a:rPr lang="en-US" smtClean="0"/>
              <a:t>‹#›</a:t>
            </a:fld>
            <a:endParaRPr lang="en-US" dirty="0"/>
          </a:p>
        </p:txBody>
      </p:sp>
    </p:spTree>
    <p:extLst>
      <p:ext uri="{BB962C8B-B14F-4D97-AF65-F5344CB8AC3E}">
        <p14:creationId xmlns:p14="http://schemas.microsoft.com/office/powerpoint/2010/main" val="4225494828"/>
      </p:ext>
    </p:extLst>
  </p:cSld>
  <p:clrMap bg1="lt1" tx1="dk1" bg2="lt2" tx2="dk2" accent1="accent1" accent2="accent2" accent3="accent3" accent4="accent4" accent5="accent5" accent6="accent6" hlink="hlink" folHlink="folHlink"/>
  <p:sldLayoutIdLst>
    <p:sldLayoutId id="2147483659" r:id="rId1"/>
    <p:sldLayoutId id="2147483661" r:id="rId2"/>
    <p:sldLayoutId id="2147483662" r:id="rId3"/>
    <p:sldLayoutId id="2147483697" r:id="rId4"/>
  </p:sldLayoutIdLst>
  <p:txStyles>
    <p:titleStyle>
      <a:lvl1pPr algn="ctr" defTabSz="914400" rtl="0" eaLnBrk="1" latinLnBrk="0" hangingPunct="1">
        <a:lnSpc>
          <a:spcPct val="90000"/>
        </a:lnSpc>
        <a:spcBef>
          <a:spcPct val="0"/>
        </a:spcBef>
        <a:buNone/>
        <a:defRPr sz="4400" b="1" i="0" kern="1200">
          <a:solidFill>
            <a:schemeClr val="bg1"/>
          </a:solidFill>
          <a:latin typeface="Cambria" panose="020405030504060302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1FECC6-65CE-F04F-A641-04E848E5D5C6}"/>
              </a:ext>
            </a:extLst>
          </p:cNvPr>
          <p:cNvSpPr>
            <a:spLocks noGrp="1"/>
          </p:cNvSpPr>
          <p:nvPr>
            <p:ph type="title"/>
          </p:nvPr>
        </p:nvSpPr>
        <p:spPr>
          <a:xfrm>
            <a:off x="1272208" y="365125"/>
            <a:ext cx="1010147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CE5D605-30D1-CD43-8F66-FBE0805326C3}"/>
              </a:ext>
            </a:extLst>
          </p:cNvPr>
          <p:cNvSpPr>
            <a:spLocks noGrp="1"/>
          </p:cNvSpPr>
          <p:nvPr>
            <p:ph type="body" idx="1"/>
          </p:nvPr>
        </p:nvSpPr>
        <p:spPr>
          <a:xfrm>
            <a:off x="1272208" y="1825625"/>
            <a:ext cx="1008159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595642-E200-054A-B651-19100954A9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E35F0-9587-BA40-9947-B6A2B749C072}" type="datetimeFigureOut">
              <a:rPr lang="en-US" smtClean="0"/>
              <a:t>5/3/2021</a:t>
            </a:fld>
            <a:endParaRPr lang="en-US" dirty="0"/>
          </a:p>
        </p:txBody>
      </p:sp>
      <p:sp>
        <p:nvSpPr>
          <p:cNvPr id="6" name="Slide Number Placeholder 5">
            <a:extLst>
              <a:ext uri="{FF2B5EF4-FFF2-40B4-BE49-F238E27FC236}">
                <a16:creationId xmlns:a16="http://schemas.microsoft.com/office/drawing/2014/main" id="{FECD12DF-9220-DC4A-8484-56712BB693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E29F8-C80A-5C4D-871D-A8FC960C165D}" type="slidenum">
              <a:rPr lang="en-US" smtClean="0"/>
              <a:t>‹#›</a:t>
            </a:fld>
            <a:endParaRPr lang="en-US" dirty="0"/>
          </a:p>
        </p:txBody>
      </p:sp>
    </p:spTree>
    <p:extLst>
      <p:ext uri="{BB962C8B-B14F-4D97-AF65-F5344CB8AC3E}">
        <p14:creationId xmlns:p14="http://schemas.microsoft.com/office/powerpoint/2010/main" val="1870421868"/>
      </p:ext>
    </p:extLst>
  </p:cSld>
  <p:clrMap bg1="lt1" tx1="dk1" bg2="lt2" tx2="dk2" accent1="accent1" accent2="accent2" accent3="accent3" accent4="accent4" accent5="accent5" accent6="accent6" hlink="hlink" folHlink="folHlink"/>
  <p:sldLayoutIdLst>
    <p:sldLayoutId id="2147483666" r:id="rId1"/>
    <p:sldLayoutId id="2147483699" r:id="rId2"/>
    <p:sldLayoutId id="2147483668" r:id="rId3"/>
    <p:sldLayoutId id="2147483673" r:id="rId4"/>
    <p:sldLayoutId id="2147483698" r:id="rId5"/>
  </p:sldLayoutIdLst>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98CC4B-F05D-6A4E-A5E0-177A063F38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420372-341A-0240-BC73-759D9FA55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BE2BB-DD6E-2742-B7FB-92CF8BC9E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1FA20-0425-8342-9419-E8851944E6E4}" type="datetimeFigureOut">
              <a:rPr lang="en-US" smtClean="0"/>
              <a:t>5/3/2021</a:t>
            </a:fld>
            <a:endParaRPr lang="en-US" dirty="0"/>
          </a:p>
        </p:txBody>
      </p:sp>
      <p:sp>
        <p:nvSpPr>
          <p:cNvPr id="6" name="Slide Number Placeholder 5">
            <a:extLst>
              <a:ext uri="{FF2B5EF4-FFF2-40B4-BE49-F238E27FC236}">
                <a16:creationId xmlns:a16="http://schemas.microsoft.com/office/drawing/2014/main" id="{870BB87C-1071-DC47-A93C-9057A6B4FF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DE355-DC5F-A643-9982-DD2377652D7E}" type="slidenum">
              <a:rPr lang="en-US" smtClean="0"/>
              <a:t>‹#›</a:t>
            </a:fld>
            <a:endParaRPr lang="en-US" dirty="0"/>
          </a:p>
        </p:txBody>
      </p:sp>
    </p:spTree>
    <p:extLst>
      <p:ext uri="{BB962C8B-B14F-4D97-AF65-F5344CB8AC3E}">
        <p14:creationId xmlns:p14="http://schemas.microsoft.com/office/powerpoint/2010/main" val="767597041"/>
      </p:ext>
    </p:extLst>
  </p:cSld>
  <p:clrMap bg1="lt1" tx1="dk1" bg2="lt2" tx2="dk2" accent1="accent1" accent2="accent2" accent3="accent3" accent4="accent4" accent5="accent5" accent6="accent6" hlink="hlink" folHlink="folHlink"/>
  <p:sldLayoutIdLst>
    <p:sldLayoutId id="2147483676" r:id="rId1"/>
    <p:sldLayoutId id="2147483700" r:id="rId2"/>
    <p:sldLayoutId id="2147483679" r:id="rId3"/>
    <p:sldLayoutId id="2147483683" r:id="rId4"/>
    <p:sldLayoutId id="2147483701" r:id="rId5"/>
  </p:sldLayoutIdLst>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84A4D1-0F4A-9D4E-9AF8-8B9817E37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42836C5-9CB1-3A45-BFA5-631A606CDF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74247-B9FE-1649-9E97-7AA2B33259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10A15-3CFB-AE47-9922-3F1141E28AAC}" type="datetimeFigureOut">
              <a:rPr lang="en-US" smtClean="0"/>
              <a:t>5/3/2021</a:t>
            </a:fld>
            <a:endParaRPr lang="en-US" dirty="0"/>
          </a:p>
        </p:txBody>
      </p:sp>
      <p:sp>
        <p:nvSpPr>
          <p:cNvPr id="6" name="Slide Number Placeholder 5">
            <a:extLst>
              <a:ext uri="{FF2B5EF4-FFF2-40B4-BE49-F238E27FC236}">
                <a16:creationId xmlns:a16="http://schemas.microsoft.com/office/drawing/2014/main" id="{26CC0F46-73CD-1946-9BC7-D2129B80A6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68FA7-D5C4-9747-B6BD-691E707AF72F}" type="slidenum">
              <a:rPr lang="en-US" smtClean="0"/>
              <a:t>‹#›</a:t>
            </a:fld>
            <a:endParaRPr lang="en-US" dirty="0"/>
          </a:p>
        </p:txBody>
      </p:sp>
    </p:spTree>
    <p:extLst>
      <p:ext uri="{BB962C8B-B14F-4D97-AF65-F5344CB8AC3E}">
        <p14:creationId xmlns:p14="http://schemas.microsoft.com/office/powerpoint/2010/main" val="1557849130"/>
      </p:ext>
    </p:extLst>
  </p:cSld>
  <p:clrMap bg1="lt1" tx1="dk1" bg2="lt2" tx2="dk2" accent1="accent1" accent2="accent2" accent3="accent3" accent4="accent4" accent5="accent5" accent6="accent6" hlink="hlink" folHlink="folHlink"/>
  <p:sldLayoutIdLst>
    <p:sldLayoutId id="2147483688" r:id="rId1"/>
    <p:sldLayoutId id="2147483702" r:id="rId2"/>
    <p:sldLayoutId id="2147483690" r:id="rId3"/>
    <p:sldLayoutId id="2147483695" r:id="rId4"/>
    <p:sldLayoutId id="2147483703" r:id="rId5"/>
    <p:sldLayoutId id="2147483704" r:id="rId6"/>
  </p:sldLayoutIdLst>
  <p:txStyles>
    <p:titleStyle>
      <a:lvl1pPr algn="ctr"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cdc.gov/coronavirus/2019-ncov/vaccines/fully-vaccinated-guidance.html"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9.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jfif"/></Relationships>
</file>

<file path=ppt/slides/_rels/slide30.xml.rels><?xml version="1.0" encoding="UTF-8" standalone="yes"?>
<Relationships xmlns="http://schemas.openxmlformats.org/package/2006/relationships"><Relationship Id="rId2" Type="http://schemas.openxmlformats.org/officeDocument/2006/relationships/image" Target="../media/image11.jf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coronavirus/2019-ncov/prevent-getting-sick/social-distancing.html" TargetMode="External"/><Relationship Id="rId2" Type="http://schemas.openxmlformats.org/officeDocument/2006/relationships/hyperlink" Target="https://www.cdc.gov/coronavirus/2019-ncov/more/masking-science-sars-cov2.html"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hyperlink" Target="https://www2.ed.gov/about/offices/list/ocr/lgbt.html"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mailto:john.palmerini@ocps.net" TargetMode="External"/><Relationship Id="rId1" Type="http://schemas.openxmlformats.org/officeDocument/2006/relationships/slideLayout" Target="../slideLayouts/slideLayout22.xml"/><Relationship Id="rId4" Type="http://schemas.openxmlformats.org/officeDocument/2006/relationships/image" Target="../media/image1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1778-B9B2-4146-B9F7-10173287DF89}"/>
              </a:ext>
            </a:extLst>
          </p:cNvPr>
          <p:cNvSpPr>
            <a:spLocks noGrp="1"/>
          </p:cNvSpPr>
          <p:nvPr>
            <p:ph type="ctrTitle"/>
          </p:nvPr>
        </p:nvSpPr>
        <p:spPr/>
        <p:txBody>
          <a:bodyPr>
            <a:normAutofit fontScale="90000"/>
          </a:bodyPr>
          <a:lstStyle/>
          <a:p>
            <a:r>
              <a:rPr lang="en-US" dirty="0" smtClean="0"/>
              <a:t>43</a:t>
            </a:r>
            <a:r>
              <a:rPr lang="en-US" baseline="30000" dirty="0" smtClean="0"/>
              <a:t>rd</a:t>
            </a:r>
            <a:r>
              <a:rPr lang="en-US" dirty="0" smtClean="0"/>
              <a:t> FIAAA </a:t>
            </a:r>
            <a:br>
              <a:rPr lang="en-US" dirty="0" smtClean="0"/>
            </a:br>
            <a:r>
              <a:rPr lang="en-US" dirty="0" smtClean="0"/>
              <a:t>State Conference</a:t>
            </a:r>
            <a:endParaRPr lang="en-US" dirty="0"/>
          </a:p>
        </p:txBody>
      </p:sp>
      <p:sp>
        <p:nvSpPr>
          <p:cNvPr id="3" name="Subtitle 2">
            <a:extLst>
              <a:ext uri="{FF2B5EF4-FFF2-40B4-BE49-F238E27FC236}">
                <a16:creationId xmlns:a16="http://schemas.microsoft.com/office/drawing/2014/main" id="{923300EE-F891-7048-8313-5E711EA267AF}"/>
              </a:ext>
            </a:extLst>
          </p:cNvPr>
          <p:cNvSpPr>
            <a:spLocks noGrp="1"/>
          </p:cNvSpPr>
          <p:nvPr>
            <p:ph type="subTitle" idx="1"/>
          </p:nvPr>
        </p:nvSpPr>
        <p:spPr/>
        <p:txBody>
          <a:bodyPr>
            <a:normAutofit fontScale="85000" lnSpcReduction="20000"/>
          </a:bodyPr>
          <a:lstStyle/>
          <a:p>
            <a:r>
              <a:rPr lang="en-US" b="0" dirty="0" smtClean="0">
                <a:latin typeface="+mn-lt"/>
              </a:rPr>
              <a:t>John C. Palmerini, B.C.S.</a:t>
            </a:r>
          </a:p>
          <a:p>
            <a:r>
              <a:rPr lang="en-US" dirty="0" smtClean="0"/>
              <a:t>Associate General Counsel	</a:t>
            </a:r>
            <a:endParaRPr lang="en-US" b="0" dirty="0">
              <a:latin typeface="+mn-lt"/>
            </a:endParaRPr>
          </a:p>
        </p:txBody>
      </p:sp>
      <p:sp>
        <p:nvSpPr>
          <p:cNvPr id="4" name="Text Placeholder 3">
            <a:extLst>
              <a:ext uri="{FF2B5EF4-FFF2-40B4-BE49-F238E27FC236}">
                <a16:creationId xmlns:a16="http://schemas.microsoft.com/office/drawing/2014/main" id="{1D5DF5CA-9B1C-2345-99EB-7CD826A48E4C}"/>
              </a:ext>
            </a:extLst>
          </p:cNvPr>
          <p:cNvSpPr>
            <a:spLocks noGrp="1"/>
          </p:cNvSpPr>
          <p:nvPr>
            <p:ph type="body" sz="quarter" idx="13"/>
          </p:nvPr>
        </p:nvSpPr>
        <p:spPr/>
        <p:txBody>
          <a:bodyPr/>
          <a:lstStyle/>
          <a:p>
            <a:r>
              <a:rPr lang="en-US" dirty="0" smtClean="0"/>
              <a:t>May 3, 2021</a:t>
            </a:r>
            <a:endParaRPr lang="en-US" dirty="0"/>
          </a:p>
        </p:txBody>
      </p:sp>
    </p:spTree>
    <p:extLst>
      <p:ext uri="{BB962C8B-B14F-4D97-AF65-F5344CB8AC3E}">
        <p14:creationId xmlns:p14="http://schemas.microsoft.com/office/powerpoint/2010/main" val="104689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The Court went on to hold that “With regard to the Plaintiff’s purported unfettered ‘right to be let alone and free from unwarranted intrusion,’ such ‘right’ simply does not exist, especially  in the context of public schools.  In the wake of the current pandemic, Florida courts have repeatedly held that requiring individuals to wear face coverings in a public location is not a constitutional violation.”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7014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38200" y="1690688"/>
            <a:ext cx="10515600" cy="4351338"/>
          </a:xfrm>
        </p:spPr>
        <p:txBody>
          <a:bodyPr/>
          <a:lstStyle/>
          <a:p>
            <a:pPr algn="just"/>
            <a:r>
              <a:rPr lang="en-US" dirty="0" smtClean="0">
                <a:latin typeface="Arial" panose="020B0604020202020204" pitchFamily="34" charset="0"/>
                <a:cs typeface="Arial" panose="020B0604020202020204" pitchFamily="34" charset="0"/>
              </a:rPr>
              <a:t>A Florida Appeals Court ruled in favor of Mask Mandates on January 27, 2021.  in </a:t>
            </a:r>
            <a:r>
              <a:rPr lang="en-US" u="sng" dirty="0" smtClean="0">
                <a:latin typeface="Arial" panose="020B0604020202020204" pitchFamily="34" charset="0"/>
                <a:cs typeface="Arial" panose="020B0604020202020204" pitchFamily="34" charset="0"/>
              </a:rPr>
              <a:t>Machovec v. Palm Beach County</a:t>
            </a:r>
            <a:r>
              <a:rPr lang="en-US" dirty="0" smtClean="0">
                <a:latin typeface="Arial" panose="020B0604020202020204" pitchFamily="34" charset="0"/>
                <a:cs typeface="Arial" panose="020B0604020202020204" pitchFamily="34" charset="0"/>
              </a:rPr>
              <a:t>, Case No. 4D20-1765 (Fla. 4</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DCA 2021), the Court held mask mandates, with exceptions for persons engaged in exercise while maintaining social distancing, were enforceable.</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Plaintiffs claim that masks are “medical devices” and that wearing masks are “medical treatments” which they can refuse under Article I, Section 23 of the Florida Constitution which grants a right of privacy.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942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 Mandate</a:t>
            </a:r>
            <a:endParaRPr lang="en-US" dirty="0"/>
          </a:p>
        </p:txBody>
      </p:sp>
      <p:sp>
        <p:nvSpPr>
          <p:cNvPr id="3" name="Content Placeholder 2"/>
          <p:cNvSpPr>
            <a:spLocks noGrp="1"/>
          </p:cNvSpPr>
          <p:nvPr>
            <p:ph idx="1"/>
          </p:nvPr>
        </p:nvSpPr>
        <p:spPr/>
        <p:txBody>
          <a:bodyPr>
            <a:normAutofit/>
          </a:bodyPr>
          <a:lstStyle/>
          <a:p>
            <a:pPr algn="just"/>
            <a:r>
              <a:rPr lang="en-US" sz="2400" dirty="0" smtClean="0">
                <a:latin typeface="Arial" panose="020B0604020202020204" pitchFamily="34" charset="0"/>
                <a:cs typeface="Arial" panose="020B0604020202020204" pitchFamily="34" charset="0"/>
              </a:rPr>
              <a:t>The Court ruled that “Appellants argument that individuals required to wear facial coverings are being subjected to forced ‘medical treatment’ distorts the nature of the County’s mask mandate. … “Thus, requiring facial coverings to be worn in public is not primarily directed at treating a medical condition of the person wearing the mask/shield. Instead, requiring individuals to cover their nose and mouth while out in public is intended to prevent the transmission from the wearer of the facial coverings to others (with a secondary benefit being protection of the mask wearer.)”</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0472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algn="just"/>
            <a:r>
              <a:rPr lang="en-US" sz="2400" dirty="0" smtClean="0">
                <a:latin typeface="Arial" panose="020B0604020202020204" pitchFamily="34" charset="0"/>
                <a:cs typeface="Arial" panose="020B0604020202020204" pitchFamily="34" charset="0"/>
              </a:rPr>
              <a:t>The Court finalized its ruling with the following “A person’s ‘right to be left alone and free from governmental intrusion into a person’s private life,’ guaranteed by Article I, Section 23 of the Florida Constitution, is an important right, but it is not absolute.  ‘Although a person’s subjective expectation to privacy is one consideration in deciding whether a constitutional right attaches, the final determination of an expectation’s legitimacy takes a more global view, placing the individual in the context of a society and the values a society seeks to foster.’ To that end, ‘there are circumstances in which a public emergency, for instance … the spread of infectious or contagious diseases or other potential public calamity, presents an exigent circumstance before which all private rights must immediately give way under the government’s police power.”</a:t>
            </a:r>
            <a:endParaRPr lang="en-US" sz="2400"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6899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On April 14, 2021, Commissioner of Education Richard Corcoran wrote to all superintendents stating in part “the data shows that district’s face covering policies do not impact the spread of the virus.”  </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letter also states “we ask that districts which are currently implementing a mandatory face coverings, revise their policies to be voluntary for the 2021-2022 school year.”</a:t>
            </a:r>
          </a:p>
          <a:p>
            <a:endParaRPr lang="en-US" dirty="0"/>
          </a:p>
        </p:txBody>
      </p:sp>
    </p:spTree>
    <p:extLst>
      <p:ext uri="{BB962C8B-B14F-4D97-AF65-F5344CB8AC3E}">
        <p14:creationId xmlns:p14="http://schemas.microsoft.com/office/powerpoint/2010/main" val="3560283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Orange County has more than 6,300 positive cases of students and adults in its system. Orange County also still has approximately 40 percent of its 206,000 students attending its virtual option.</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Florida Governor Ron DeSantis extended Emergency Order 20-52 regarding a state of emergency for Covid-19</a:t>
            </a:r>
            <a:r>
              <a:rPr lang="en-US" dirty="0">
                <a:latin typeface="Arial" panose="020B0604020202020204" pitchFamily="34" charset="0"/>
                <a:cs typeface="Arial" panose="020B0604020202020204" pitchFamily="34" charset="0"/>
              </a:rPr>
              <a:t>, stating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impact of COVID-19 poses a continuing threat to the health, safety and welfare </a:t>
            </a:r>
            <a:r>
              <a:rPr lang="en-US" dirty="0" smtClean="0">
                <a:latin typeface="Arial" panose="020B0604020202020204" pitchFamily="34" charset="0"/>
                <a:cs typeface="Arial" panose="020B0604020202020204" pitchFamily="34" charset="0"/>
              </a:rPr>
              <a:t>of the </a:t>
            </a:r>
            <a:r>
              <a:rPr lang="en-US" dirty="0">
                <a:latin typeface="Arial" panose="020B0604020202020204" pitchFamily="34" charset="0"/>
                <a:cs typeface="Arial" panose="020B0604020202020204" pitchFamily="34" charset="0"/>
              </a:rPr>
              <a:t>State </a:t>
            </a:r>
            <a:r>
              <a:rPr lang="en-US" dirty="0" smtClean="0">
                <a:latin typeface="Arial" panose="020B0604020202020204" pitchFamily="34" charset="0"/>
                <a:cs typeface="Arial" panose="020B0604020202020204" pitchFamily="34" charset="0"/>
              </a:rPr>
              <a:t>of Florida </a:t>
            </a:r>
            <a:r>
              <a:rPr lang="en-US" dirty="0">
                <a:latin typeface="Arial" panose="020B0604020202020204" pitchFamily="34" charset="0"/>
                <a:cs typeface="Arial" panose="020B0604020202020204" pitchFamily="34" charset="0"/>
              </a:rPr>
              <a:t>and its </a:t>
            </a:r>
            <a:r>
              <a:rPr lang="en-US" dirty="0" smtClean="0">
                <a:latin typeface="Arial" panose="020B0604020202020204" pitchFamily="34" charset="0"/>
                <a:cs typeface="Arial" panose="020B0604020202020204" pitchFamily="34" charset="0"/>
              </a:rPr>
              <a:t>residents”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65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 Mandate</a:t>
            </a:r>
            <a:endParaRPr lang="en-US" dirty="0"/>
          </a:p>
        </p:txBody>
      </p:sp>
      <p:sp>
        <p:nvSpPr>
          <p:cNvPr id="3" name="Content Placeholder 2"/>
          <p:cNvSpPr>
            <a:spLocks noGrp="1"/>
          </p:cNvSpPr>
          <p:nvPr>
            <p:ph idx="1"/>
          </p:nvPr>
        </p:nvSpPr>
        <p:spPr/>
        <p:txBody>
          <a:bodyPr/>
          <a:lstStyle/>
          <a:p>
            <a:r>
              <a:rPr lang="en-US" dirty="0" smtClean="0"/>
              <a:t>State Surgeon General Scott </a:t>
            </a:r>
            <a:r>
              <a:rPr lang="en-US" dirty="0" err="1" smtClean="0"/>
              <a:t>Rivkees</a:t>
            </a:r>
            <a:r>
              <a:rPr lang="en-US" dirty="0" smtClean="0"/>
              <a:t> issued a Public Health Advisory on April 29:</a:t>
            </a:r>
          </a:p>
          <a:p>
            <a:pPr lvl="1"/>
            <a:r>
              <a:rPr lang="en-US" dirty="0" smtClean="0"/>
              <a:t>“[D]</a:t>
            </a:r>
            <a:r>
              <a:rPr lang="en-US" dirty="0" err="1" smtClean="0"/>
              <a:t>ue</a:t>
            </a:r>
            <a:r>
              <a:rPr lang="en-US" dirty="0" smtClean="0"/>
              <a:t> to Covid-19 wide-spread vaccine availability, fully vaccinated individuals should no longer be advised to wear face coverings or avoid social and recreational gatherings except in limited circumstances.”</a:t>
            </a:r>
          </a:p>
          <a:p>
            <a:pPr lvl="1"/>
            <a:r>
              <a:rPr lang="en-US" dirty="0" smtClean="0"/>
              <a:t>“Because vaccines are available to all eligible Floridians state-wide, Government offices should be conducting in-person operations and services.</a:t>
            </a:r>
            <a:endParaRPr lang="en-US" dirty="0"/>
          </a:p>
        </p:txBody>
      </p:sp>
    </p:spTree>
    <p:extLst>
      <p:ext uri="{BB962C8B-B14F-4D97-AF65-F5344CB8AC3E}">
        <p14:creationId xmlns:p14="http://schemas.microsoft.com/office/powerpoint/2010/main" val="1628943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 Mandate</a:t>
            </a:r>
            <a:endParaRPr lang="en-US" dirty="0"/>
          </a:p>
        </p:txBody>
      </p:sp>
      <p:sp>
        <p:nvSpPr>
          <p:cNvPr id="3" name="Content Placeholder 2"/>
          <p:cNvSpPr>
            <a:spLocks noGrp="1"/>
          </p:cNvSpPr>
          <p:nvPr>
            <p:ph idx="1"/>
          </p:nvPr>
        </p:nvSpPr>
        <p:spPr/>
        <p:txBody>
          <a:bodyPr/>
          <a:lstStyle/>
          <a:p>
            <a:r>
              <a:rPr lang="en-US" dirty="0" smtClean="0"/>
              <a:t>State guidance conflicts with CDC guidance issued April 27, 2021:</a:t>
            </a:r>
          </a:p>
          <a:p>
            <a:pPr lvl="1"/>
            <a:r>
              <a:rPr lang="en-US" dirty="0" smtClean="0"/>
              <a:t>CDC states fully vaccinated people </a:t>
            </a:r>
            <a:r>
              <a:rPr lang="en-US" b="1" dirty="0" smtClean="0"/>
              <a:t>can</a:t>
            </a:r>
            <a:r>
              <a:rPr lang="en-US" dirty="0" smtClean="0"/>
              <a:t> “visit </a:t>
            </a:r>
            <a:r>
              <a:rPr lang="en-US" dirty="0"/>
              <a:t>with other fully vaccinated people indoors without wearing masks or physical </a:t>
            </a:r>
            <a:r>
              <a:rPr lang="en-US" dirty="0" smtClean="0"/>
              <a:t>distancing.”</a:t>
            </a:r>
          </a:p>
          <a:p>
            <a:pPr lvl="1"/>
            <a:r>
              <a:rPr lang="en-US" dirty="0" smtClean="0"/>
              <a:t>CDC states fully vaccinated people </a:t>
            </a:r>
            <a:r>
              <a:rPr lang="en-US" b="1" dirty="0" smtClean="0"/>
              <a:t>should</a:t>
            </a:r>
            <a:r>
              <a:rPr lang="en-US" dirty="0" smtClean="0"/>
              <a:t> “take </a:t>
            </a:r>
            <a:r>
              <a:rPr lang="en-US" dirty="0"/>
              <a:t>precautions in indoor public settings like wearing a well-fitted </a:t>
            </a:r>
            <a:r>
              <a:rPr lang="en-US" dirty="0" smtClean="0"/>
              <a:t>mask.”</a:t>
            </a:r>
          </a:p>
          <a:p>
            <a:pPr lvl="1"/>
            <a:r>
              <a:rPr lang="en-US" dirty="0" smtClean="0"/>
              <a:t>CDC states fully vaccinated people </a:t>
            </a:r>
            <a:r>
              <a:rPr lang="en-US" b="1" dirty="0" smtClean="0"/>
              <a:t>should</a:t>
            </a:r>
            <a:r>
              <a:rPr lang="en-US" dirty="0" smtClean="0"/>
              <a:t> “avoid </a:t>
            </a:r>
            <a:r>
              <a:rPr lang="en-US" dirty="0"/>
              <a:t>indoor large-sized in-person gatherings.” </a:t>
            </a:r>
            <a:r>
              <a:rPr lang="en-US" dirty="0">
                <a:hlinkClick r:id="rId2"/>
              </a:rPr>
              <a:t>https://</a:t>
            </a:r>
            <a:r>
              <a:rPr lang="en-US" dirty="0" smtClean="0">
                <a:hlinkClick r:id="rId2"/>
              </a:rPr>
              <a:t>www.cdc.gov/coronavirus/2019-ncov/vaccines/fully-vaccinated-guidance.html</a:t>
            </a:r>
            <a:r>
              <a:rPr lang="en-US" dirty="0" smtClean="0"/>
              <a:t> </a:t>
            </a:r>
            <a:endParaRPr lang="en-US" dirty="0"/>
          </a:p>
          <a:p>
            <a:pPr lvl="1"/>
            <a:endParaRPr lang="en-US" dirty="0" smtClean="0"/>
          </a:p>
          <a:p>
            <a:pPr lvl="1"/>
            <a:endParaRPr lang="en-US" dirty="0"/>
          </a:p>
          <a:p>
            <a:pPr lvl="1"/>
            <a:endParaRPr lang="en-US" dirty="0"/>
          </a:p>
          <a:p>
            <a:pPr lvl="1"/>
            <a:endParaRPr lang="en-US" dirty="0" smtClean="0"/>
          </a:p>
        </p:txBody>
      </p:sp>
    </p:spTree>
    <p:extLst>
      <p:ext uri="{BB962C8B-B14F-4D97-AF65-F5344CB8AC3E}">
        <p14:creationId xmlns:p14="http://schemas.microsoft.com/office/powerpoint/2010/main" val="1090877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 Mandate</a:t>
            </a:r>
            <a:endParaRPr lang="en-US" dirty="0"/>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Florida Senate Bill 72 (2021)</a:t>
            </a:r>
          </a:p>
          <a:p>
            <a:pPr lvl="1" algn="just"/>
            <a:r>
              <a:rPr lang="en-US" dirty="0" smtClean="0">
                <a:latin typeface="Arial" panose="020B0604020202020204" pitchFamily="34" charset="0"/>
                <a:cs typeface="Arial" panose="020B0604020202020204" pitchFamily="34" charset="0"/>
              </a:rPr>
              <a:t>Schools get liability for illness </a:t>
            </a:r>
            <a:r>
              <a:rPr lang="en-US" dirty="0">
                <a:latin typeface="Arial" panose="020B0604020202020204" pitchFamily="34" charset="0"/>
                <a:cs typeface="Arial" panose="020B0604020202020204" pitchFamily="34" charset="0"/>
              </a:rPr>
              <a:t>from Covid-19 </a:t>
            </a:r>
            <a:r>
              <a:rPr lang="en-US" dirty="0" smtClean="0">
                <a:latin typeface="Arial" panose="020B0604020202020204" pitchFamily="34" charset="0"/>
                <a:cs typeface="Arial" panose="020B0604020202020204" pitchFamily="34" charset="0"/>
              </a:rPr>
              <a:t>if “the </a:t>
            </a:r>
            <a:r>
              <a:rPr lang="en-US" dirty="0">
                <a:latin typeface="Arial" panose="020B0604020202020204" pitchFamily="34" charset="0"/>
                <a:cs typeface="Arial" panose="020B0604020202020204" pitchFamily="34" charset="0"/>
              </a:rPr>
              <a:t>defendant made a good faith effort to substantially comply with authoritative or controlling government-issued health standards or guidance at the time the cause of action accrued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1" algn="just"/>
            <a:endParaRPr lang="en-US" dirty="0" smtClean="0">
              <a:latin typeface="Arial" panose="020B0604020202020204" pitchFamily="34" charset="0"/>
              <a:cs typeface="Arial" panose="020B0604020202020204" pitchFamily="34" charset="0"/>
            </a:endParaRPr>
          </a:p>
          <a:p>
            <a:pPr lvl="1" algn="just"/>
            <a:r>
              <a:rPr lang="en-US" dirty="0">
                <a:latin typeface="Arial" panose="020B0604020202020204" pitchFamily="34" charset="0"/>
                <a:cs typeface="Arial" panose="020B0604020202020204" pitchFamily="34" charset="0"/>
              </a:rPr>
              <a:t>Would the State Surgeon General or the CDC be considered the “authoritative or controlling government-issued heath standard or guidance” if the actions of our districts were challenged?</a:t>
            </a:r>
          </a:p>
        </p:txBody>
      </p:sp>
    </p:spTree>
    <p:extLst>
      <p:ext uri="{BB962C8B-B14F-4D97-AF65-F5344CB8AC3E}">
        <p14:creationId xmlns:p14="http://schemas.microsoft.com/office/powerpoint/2010/main" val="4288471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a:t>
            </a:r>
            <a:r>
              <a:rPr lang="en-US" dirty="0"/>
              <a:t>-</a:t>
            </a:r>
            <a:r>
              <a:rPr lang="en-US" dirty="0" smtClean="0"/>
              <a:t>19 Waivers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1253" y="4089082"/>
            <a:ext cx="3028950" cy="1514475"/>
          </a:xfrm>
          <a:prstGeom prst="rect">
            <a:avLst/>
          </a:prstGeom>
        </p:spPr>
      </p:pic>
    </p:spTree>
    <p:extLst>
      <p:ext uri="{BB962C8B-B14F-4D97-AF65-F5344CB8AC3E}">
        <p14:creationId xmlns:p14="http://schemas.microsoft.com/office/powerpoint/2010/main" val="196746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Today</a:t>
            </a:r>
            <a:endParaRPr lang="en-US" dirty="0"/>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Covid-19</a:t>
            </a:r>
          </a:p>
          <a:p>
            <a:pPr lvl="1"/>
            <a:r>
              <a:rPr lang="en-US" dirty="0">
                <a:latin typeface="Arial" panose="020B0604020202020204" pitchFamily="34" charset="0"/>
                <a:cs typeface="Arial" panose="020B0604020202020204" pitchFamily="34" charset="0"/>
              </a:rPr>
              <a:t>Mask Mandates</a:t>
            </a:r>
          </a:p>
          <a:p>
            <a:pPr lvl="1"/>
            <a:r>
              <a:rPr lang="en-US" dirty="0">
                <a:latin typeface="Arial" panose="020B0604020202020204" pitchFamily="34" charset="0"/>
                <a:cs typeface="Arial" panose="020B0604020202020204" pitchFamily="34" charset="0"/>
              </a:rPr>
              <a:t>Covid-19 waivers</a:t>
            </a:r>
          </a:p>
          <a:p>
            <a:pPr lvl="1"/>
            <a:r>
              <a:rPr lang="en-US" dirty="0">
                <a:latin typeface="Arial" panose="020B0604020202020204" pitchFamily="34" charset="0"/>
                <a:cs typeface="Arial" panose="020B0604020202020204" pitchFamily="34" charset="0"/>
              </a:rPr>
              <a:t>Covid-19 </a:t>
            </a:r>
            <a:r>
              <a:rPr lang="en-US" dirty="0" smtClean="0">
                <a:latin typeface="Arial" panose="020B0604020202020204" pitchFamily="34" charset="0"/>
                <a:cs typeface="Arial" panose="020B0604020202020204" pitchFamily="34" charset="0"/>
              </a:rPr>
              <a:t>testing and other precautions</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Covid-19 </a:t>
            </a:r>
            <a:r>
              <a:rPr lang="en-US" dirty="0" smtClean="0">
                <a:latin typeface="Arial" panose="020B0604020202020204" pitchFamily="34" charset="0"/>
                <a:cs typeface="Arial" panose="020B0604020202020204" pitchFamily="34" charset="0"/>
              </a:rPr>
              <a:t>vaccinations</a:t>
            </a:r>
          </a:p>
          <a:p>
            <a:r>
              <a:rPr lang="en-US" dirty="0" smtClean="0">
                <a:latin typeface="Arial" panose="020B0604020202020204" pitchFamily="34" charset="0"/>
                <a:cs typeface="Arial" panose="020B0604020202020204" pitchFamily="34" charset="0"/>
              </a:rPr>
              <a:t>ECG</a:t>
            </a:r>
          </a:p>
          <a:p>
            <a:r>
              <a:rPr lang="en-US" dirty="0" smtClean="0">
                <a:latin typeface="Arial" panose="020B0604020202020204" pitchFamily="34" charset="0"/>
                <a:cs typeface="Arial" panose="020B0604020202020204" pitchFamily="34" charset="0"/>
              </a:rPr>
              <a:t>Student speech and sports participation</a:t>
            </a:r>
          </a:p>
          <a:p>
            <a:r>
              <a:rPr lang="en-US" dirty="0" smtClean="0">
                <a:latin typeface="Arial" panose="020B0604020202020204" pitchFamily="34" charset="0"/>
                <a:cs typeface="Arial" panose="020B0604020202020204" pitchFamily="34" charset="0"/>
              </a:rPr>
              <a:t>Transgender athlete updates</a:t>
            </a:r>
            <a:endParaRPr lang="en-US" dirty="0">
              <a:latin typeface="Arial" panose="020B0604020202020204" pitchFamily="34" charset="0"/>
              <a:cs typeface="Arial" panose="020B0604020202020204" pitchFamily="34" charset="0"/>
            </a:endParaRPr>
          </a:p>
          <a:p>
            <a:pPr lvl="1"/>
            <a:endParaRPr lang="en-US" dirty="0"/>
          </a:p>
        </p:txBody>
      </p:sp>
    </p:spTree>
    <p:extLst>
      <p:ext uri="{BB962C8B-B14F-4D97-AF65-F5344CB8AC3E}">
        <p14:creationId xmlns:p14="http://schemas.microsoft.com/office/powerpoint/2010/main" val="2505853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Covid-19 Waivers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Arial" panose="020B0604020202020204" pitchFamily="34" charset="0"/>
                <a:cs typeface="Arial" panose="020B0604020202020204" pitchFamily="34" charset="0"/>
              </a:rPr>
              <a:t>Another issue which arose was whether to implement Covid-19 waivers.</a:t>
            </a:r>
          </a:p>
          <a:p>
            <a:pPr marL="0" indent="0" algn="just">
              <a:buNone/>
            </a:pP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Florida Supreme Court has held in </a:t>
            </a:r>
            <a:r>
              <a:rPr lang="en-US" sz="2400" u="sng" dirty="0">
                <a:latin typeface="Arial" panose="020B0604020202020204" pitchFamily="34" charset="0"/>
                <a:cs typeface="Arial" panose="020B0604020202020204" pitchFamily="34" charset="0"/>
              </a:rPr>
              <a:t>Global Travel Marketing, Inc. v. Shea</a:t>
            </a:r>
            <a:r>
              <a:rPr lang="en-US" sz="2400" dirty="0">
                <a:latin typeface="Arial" panose="020B0604020202020204" pitchFamily="34" charset="0"/>
                <a:cs typeface="Arial" panose="020B0604020202020204" pitchFamily="34" charset="0"/>
              </a:rPr>
              <a:t>, 908 So.2d 392 (Fla. 2005) that “there is a presumption that fit parents act in the best interest of their children… Accordingly, so long as the parent adequately cares for his or her children (i.e. is fit) there will normally be no reason for the State to inject itself  into the private realm of the family to further question the ability of that parent to make the best decision concerning the rearing of that parent’s child</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218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Covid-19 Waivers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Arial" panose="020B0604020202020204" pitchFamily="34" charset="0"/>
                <a:cs typeface="Arial" panose="020B0604020202020204" pitchFamily="34" charset="0"/>
              </a:rPr>
              <a:t>The Court in </a:t>
            </a:r>
            <a:r>
              <a:rPr lang="en-US" u="sng" dirty="0">
                <a:latin typeface="Arial" panose="020B0604020202020204" pitchFamily="34" charset="0"/>
                <a:cs typeface="Arial" panose="020B0604020202020204" pitchFamily="34" charset="0"/>
              </a:rPr>
              <a:t>Global Travel Marketing, Inc. v. Shea</a:t>
            </a:r>
            <a:r>
              <a:rPr lang="en-US" dirty="0">
                <a:latin typeface="Arial" panose="020B0604020202020204" pitchFamily="34" charset="0"/>
                <a:cs typeface="Arial" panose="020B0604020202020204" pitchFamily="34" charset="0"/>
              </a:rPr>
              <a:t> also held that “Parental authority under the Fourteenth Amendment and article I, section 23 [of the Florida Constitution] encompasses decisions on the activities appropriate for their children – whether they be academically or socially focused pursuits, physically rigorous activities, such as football, adventure sports such as skiing, horseback riding, or mountain climbing…”; and</a:t>
            </a:r>
          </a:p>
          <a:p>
            <a:pPr marL="457200" lvl="1" indent="0">
              <a:buNone/>
            </a:pPr>
            <a:endParaRPr lang="en-US" dirty="0" smtClean="0"/>
          </a:p>
          <a:p>
            <a:endParaRPr lang="en-US" dirty="0"/>
          </a:p>
        </p:txBody>
      </p:sp>
    </p:spTree>
    <p:extLst>
      <p:ext uri="{BB962C8B-B14F-4D97-AF65-F5344CB8AC3E}">
        <p14:creationId xmlns:p14="http://schemas.microsoft.com/office/powerpoint/2010/main" val="830241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Covid-19 Waivers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Arial" panose="020B0604020202020204" pitchFamily="34" charset="0"/>
                <a:cs typeface="Arial" panose="020B0604020202020204" pitchFamily="34" charset="0"/>
              </a:rPr>
              <a:t>OCPS started having our students sign Covid-19 waivers for participation in sports.  Those waivers stated as follows: </a:t>
            </a:r>
          </a:p>
          <a:p>
            <a:pPr algn="just"/>
            <a:endParaRPr lang="en-US" dirty="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“By </a:t>
            </a:r>
            <a:r>
              <a:rPr lang="en-US" dirty="0">
                <a:latin typeface="Arial" panose="020B0604020202020204" pitchFamily="34" charset="0"/>
                <a:cs typeface="Arial" panose="020B0604020202020204" pitchFamily="34" charset="0"/>
              </a:rPr>
              <a:t>signing this document below, I acknowledge and affirm all of the statements above.  I also voluntarily assume all risks that I and/or the named student athlete may be exposed to or infected by COVID-19 as a result of participation in the extracurricular activities, and that such exposure or infection may result in personal injury, illness, sickness, and/or death.  I understand that the risk of exposure or infection may result from the actions, omissions, or negligence of myself, my child(ren), SBOC staff, volunteers, or agents, other activity participants, or others not listed, and I acknowledge that all such risks are known to me</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27598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Covid-19 Waivers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consideration of myself and the named student athlete being able to participate in the extracurricular activities, I, on behalf of myself, as well as anyone entitled to act on my behalf, hereby forever waive, release, and hold the School Board of Orange County, Florida, and its employees and agents harmless from any and all claims (including negligence), suits, liability, actions, judgments, attorneys’ fees, costs, and any expenses of any kind resulting from injuries or damages, grounded in tort or otherwise, that I and/or the named student athlete, or my or our representatives, sustain during or related to student athlete’s participation or involvement in the activities</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08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Testing and Other Precautions</a:t>
            </a:r>
            <a:endParaRPr lang="en-US" dirty="0"/>
          </a:p>
        </p:txBody>
      </p:sp>
    </p:spTree>
    <p:extLst>
      <p:ext uri="{BB962C8B-B14F-4D97-AF65-F5344CB8AC3E}">
        <p14:creationId xmlns:p14="http://schemas.microsoft.com/office/powerpoint/2010/main" val="438047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Covid-19 Testing</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Arial" panose="020B0604020202020204" pitchFamily="34" charset="0"/>
                <a:ea typeface="Cambria" panose="02040503050406030204" pitchFamily="18" charset="0"/>
                <a:cs typeface="Arial" panose="020B0604020202020204" pitchFamily="34" charset="0"/>
              </a:rPr>
              <a:t>OCPS conducted Covid-19 testing for its Football Teams and competitive cheer, soccer, wrestling and basketball.  No spring testing.</a:t>
            </a:r>
          </a:p>
          <a:p>
            <a:pPr algn="just"/>
            <a:endParaRPr lang="en-US" dirty="0">
              <a:latin typeface="Arial" panose="020B0604020202020204" pitchFamily="34" charset="0"/>
              <a:ea typeface="Cambria" panose="02040503050406030204" pitchFamily="18" charset="0"/>
              <a:cs typeface="Arial" panose="020B0604020202020204" pitchFamily="34" charset="0"/>
            </a:endParaRPr>
          </a:p>
          <a:p>
            <a:pPr algn="just"/>
            <a:r>
              <a:rPr lang="en-US" dirty="0" smtClean="0">
                <a:latin typeface="Arial" panose="020B0604020202020204" pitchFamily="34" charset="0"/>
                <a:ea typeface="Cambria" panose="02040503050406030204" pitchFamily="18" charset="0"/>
                <a:cs typeface="Arial" panose="020B0604020202020204" pitchFamily="34" charset="0"/>
              </a:rPr>
              <a:t>The cost of testing was borne by the district and was mid-six figures.</a:t>
            </a:r>
          </a:p>
          <a:p>
            <a:pPr algn="just"/>
            <a:endParaRPr lang="en-US" dirty="0">
              <a:latin typeface="Arial" panose="020B0604020202020204" pitchFamily="34" charset="0"/>
              <a:ea typeface="Cambria" panose="02040503050406030204" pitchFamily="18" charset="0"/>
              <a:cs typeface="Arial" panose="020B0604020202020204" pitchFamily="34" charset="0"/>
            </a:endParaRPr>
          </a:p>
          <a:p>
            <a:pPr algn="just"/>
            <a:r>
              <a:rPr lang="en-US" dirty="0" smtClean="0">
                <a:latin typeface="Arial" panose="020B0604020202020204" pitchFamily="34" charset="0"/>
                <a:ea typeface="Cambria" panose="02040503050406030204" pitchFamily="18" charset="0"/>
                <a:cs typeface="Arial" panose="020B0604020202020204" pitchFamily="34" charset="0"/>
              </a:rPr>
              <a:t>Students who tested positive would have to isolate under the guidance of the Florida Department of Health.  (Isolation was 10 days and no symptoms upon return).</a:t>
            </a:r>
          </a:p>
          <a:p>
            <a:pPr algn="just"/>
            <a:endParaRPr lang="en-US" dirty="0">
              <a:latin typeface="Arial" panose="020B0604020202020204" pitchFamily="34" charset="0"/>
              <a:ea typeface="Cambria" panose="02040503050406030204" pitchFamily="18" charset="0"/>
              <a:cs typeface="Arial" panose="020B0604020202020204" pitchFamily="34" charset="0"/>
            </a:endParaRPr>
          </a:p>
          <a:p>
            <a:pPr algn="just"/>
            <a:r>
              <a:rPr lang="en-US" dirty="0" smtClean="0">
                <a:latin typeface="Arial" panose="020B0604020202020204" pitchFamily="34" charset="0"/>
                <a:ea typeface="Cambria" panose="02040503050406030204" pitchFamily="18" charset="0"/>
                <a:cs typeface="Arial" panose="020B0604020202020204" pitchFamily="34" charset="0"/>
              </a:rPr>
              <a:t>Students with close contact had to quarantine for 14, and then 10 days (close contact defined as within 6 feet for 15 minutes cumulative).</a:t>
            </a:r>
            <a:endParaRPr lang="en-US" dirty="0">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699143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Precautions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latin typeface="Arial" panose="020B0604020202020204" pitchFamily="34" charset="0"/>
                <a:cs typeface="Arial" panose="020B0604020202020204" pitchFamily="34" charset="0"/>
              </a:rPr>
              <a:t>Last summer, OCPS placed students in pods for workouts spaced apart on the field (e.g. offensive line would work out in the end zone; the skill positions would work out on the 20-yard line).</a:t>
            </a:r>
          </a:p>
          <a:p>
            <a:pPr algn="just"/>
            <a:r>
              <a:rPr lang="en-US" dirty="0" smtClean="0">
                <a:latin typeface="Arial" panose="020B0604020202020204" pitchFamily="34" charset="0"/>
                <a:cs typeface="Arial" panose="020B0604020202020204" pitchFamily="34" charset="0"/>
              </a:rPr>
              <a:t>OCPS required face coverings except for when they were on the field.  While on the bench, the players had to wear masks.</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OCPS prohibited post-game handshakes.</a:t>
            </a:r>
          </a:p>
          <a:p>
            <a:pPr algn="just"/>
            <a:r>
              <a:rPr lang="en-US" dirty="0" smtClean="0">
                <a:latin typeface="Arial" panose="020B0604020202020204" pitchFamily="34" charset="0"/>
                <a:cs typeface="Arial" panose="020B0604020202020204" pitchFamily="34" charset="0"/>
              </a:rPr>
              <a:t>OCPS limited attendance to 25 percent for games.</a:t>
            </a:r>
          </a:p>
          <a:p>
            <a:pPr algn="just"/>
            <a:r>
              <a:rPr lang="en-US" dirty="0" smtClean="0">
                <a:latin typeface="Arial" panose="020B0604020202020204" pitchFamily="34" charset="0"/>
                <a:cs typeface="Arial" panose="020B0604020202020204" pitchFamily="34" charset="0"/>
              </a:rPr>
              <a:t>In order to cut down spread, OCPS only had intramurals for middle schools.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615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Covid-19 Vaccinations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7258" y="4347972"/>
            <a:ext cx="2857500" cy="1600200"/>
          </a:xfrm>
          <a:prstGeom prst="rect">
            <a:avLst/>
          </a:prstGeom>
        </p:spPr>
      </p:pic>
    </p:spTree>
    <p:extLst>
      <p:ext uri="{BB962C8B-B14F-4D97-AF65-F5344CB8AC3E}">
        <p14:creationId xmlns:p14="http://schemas.microsoft.com/office/powerpoint/2010/main" val="2816640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Covid-19 Vaccinations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Arial" panose="020B0604020202020204" pitchFamily="34" charset="0"/>
                <a:ea typeface="ヒラギノ角ゴ Pro W3"/>
                <a:cs typeface="Arial" panose="020B0604020202020204" pitchFamily="34" charset="0"/>
              </a:rPr>
              <a:t>Currently, Pfizer vaccine has been approved for those ages 16 and above under an Emergency Use Authorization for ages 16 and up.</a:t>
            </a:r>
          </a:p>
          <a:p>
            <a:pPr algn="just"/>
            <a:r>
              <a:rPr lang="en-US" dirty="0" smtClean="0">
                <a:latin typeface="Arial" panose="020B0604020202020204" pitchFamily="34" charset="0"/>
                <a:ea typeface="ヒラギノ角ゴ Pro W3"/>
                <a:cs typeface="Arial" panose="020B0604020202020204" pitchFamily="34" charset="0"/>
              </a:rPr>
              <a:t>Moderna and Johnson and Johnson vaccine are approved for ages 18 and up under an Emergency Use Authorization.</a:t>
            </a:r>
            <a:endParaRPr lang="en-US" dirty="0">
              <a:latin typeface="Arial" panose="020B0604020202020204" pitchFamily="34" charset="0"/>
              <a:ea typeface="ヒラギノ角ゴ Pro W3"/>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Florida law requires vaccination for school entry for </a:t>
            </a:r>
            <a:r>
              <a:rPr lang="en-US" dirty="0">
                <a:latin typeface="Arial" panose="020B0604020202020204" pitchFamily="34" charset="0"/>
                <a:cs typeface="Arial" panose="020B0604020202020204" pitchFamily="34" charset="0"/>
              </a:rPr>
              <a:t>poliomyelitis, diphtheria, rubeola, rubella, pertussis, mumps, tetanus, and other communicable diseases as determined by rules of the Department of Health</a:t>
            </a:r>
            <a:r>
              <a:rPr lang="en-US" dirty="0" smtClean="0">
                <a:latin typeface="Arial" panose="020B0604020202020204" pitchFamily="34" charset="0"/>
                <a:cs typeface="Arial" panose="020B0604020202020204" pitchFamily="34" charset="0"/>
              </a:rPr>
              <a:t>. (s. 1003.22(3), Fla. Stat.)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3807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Covid-19 Vaccinations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No requirement at this time to vaccinate students for Covid-19. </a:t>
            </a:r>
          </a:p>
          <a:p>
            <a:pPr algn="just"/>
            <a:r>
              <a:rPr lang="en-US" dirty="0" smtClean="0">
                <a:latin typeface="Arial" panose="020B0604020202020204" pitchFamily="34" charset="0"/>
                <a:cs typeface="Arial" panose="020B0604020202020204" pitchFamily="34" charset="0"/>
              </a:rPr>
              <a:t>Florida Governor DeSantis has expressed opposition to “vaccine passports,” or proof of vaccination, for persons to participate in daily activities such as attendance at sporting events.</a:t>
            </a:r>
          </a:p>
          <a:p>
            <a:pPr algn="just"/>
            <a:r>
              <a:rPr lang="en-US" dirty="0" smtClean="0">
                <a:latin typeface="Arial" panose="020B0604020202020204" pitchFamily="34" charset="0"/>
                <a:cs typeface="Arial" panose="020B0604020202020204" pitchFamily="34" charset="0"/>
              </a:rPr>
              <a:t>The EEOC has suggested that employers can require vaccinations but must accommodate personnel who have disabilities which do not allow them to be vaccinated or who have religious objections to being vaccinated.</a:t>
            </a:r>
          </a:p>
        </p:txBody>
      </p:sp>
    </p:spTree>
    <p:extLst>
      <p:ext uri="{BB962C8B-B14F-4D97-AF65-F5344CB8AC3E}">
        <p14:creationId xmlns:p14="http://schemas.microsoft.com/office/powerpoint/2010/main" val="301365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2407FE-0D50-4B47-AD61-D77AA301F29E}"/>
              </a:ext>
            </a:extLst>
          </p:cNvPr>
          <p:cNvSpPr>
            <a:spLocks noGrp="1"/>
          </p:cNvSpPr>
          <p:nvPr>
            <p:ph type="title"/>
          </p:nvPr>
        </p:nvSpPr>
        <p:spPr/>
        <p:txBody>
          <a:bodyPr/>
          <a:lstStyle/>
          <a:p>
            <a:r>
              <a:rPr lang="en-US" dirty="0" smtClean="0"/>
              <a:t>Mask Mandates</a:t>
            </a:r>
            <a:endParaRPr lang="en-US" dirty="0"/>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8132826" y="772668"/>
            <a:ext cx="2857500" cy="16002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6352" y="4203032"/>
            <a:ext cx="2619375" cy="1743075"/>
          </a:xfrm>
          <a:prstGeom prst="rect">
            <a:avLst/>
          </a:prstGeom>
        </p:spPr>
      </p:pic>
    </p:spTree>
    <p:extLst>
      <p:ext uri="{BB962C8B-B14F-4D97-AF65-F5344CB8AC3E}">
        <p14:creationId xmlns:p14="http://schemas.microsoft.com/office/powerpoint/2010/main" val="3894440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ECGs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978" y="3881628"/>
            <a:ext cx="2857500" cy="1600200"/>
          </a:xfrm>
          <a:prstGeom prst="rect">
            <a:avLst/>
          </a:prstGeom>
        </p:spPr>
      </p:pic>
    </p:spTree>
    <p:extLst>
      <p:ext uri="{BB962C8B-B14F-4D97-AF65-F5344CB8AC3E}">
        <p14:creationId xmlns:p14="http://schemas.microsoft.com/office/powerpoint/2010/main" val="1585298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ECGs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Arial" panose="020B0604020202020204" pitchFamily="34" charset="0"/>
                <a:cs typeface="Arial" panose="020B0604020202020204" pitchFamily="34" charset="0"/>
              </a:rPr>
              <a:t>Recently, two school districts in Central Florida (Brevard and Osceola) decided to mandate electrocardiograms prior to participation in sports.</a:t>
            </a:r>
          </a:p>
          <a:p>
            <a:pPr marL="0" indent="0" algn="just">
              <a:buNone/>
            </a:pP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OCPS is going to require them for high schools in the 2021-2022 school year. </a:t>
            </a:r>
          </a:p>
          <a:p>
            <a:pPr algn="just"/>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House Bill 157 originally had the requirement that all students participating in sports have ECGs, but that portion of the bill was removed.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956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ECGs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latin typeface="Arial" panose="020B0604020202020204" pitchFamily="34" charset="0"/>
                <a:cs typeface="Arial" panose="020B0604020202020204" pitchFamily="34" charset="0"/>
              </a:rPr>
              <a:t>Considerations for requiring ECGs</a:t>
            </a:r>
          </a:p>
          <a:p>
            <a:pPr lvl="1" algn="just"/>
            <a:r>
              <a:rPr lang="en-US" dirty="0" smtClean="0">
                <a:latin typeface="Arial" panose="020B0604020202020204" pitchFamily="34" charset="0"/>
                <a:cs typeface="Arial" panose="020B0604020202020204" pitchFamily="34" charset="0"/>
              </a:rPr>
              <a:t>Who will pay for them if students cannot afford to do so? OCPS has partnered with groups to help provide cost offset for those students who cannot afford testing.</a:t>
            </a:r>
          </a:p>
          <a:p>
            <a:pPr lvl="1" algn="just"/>
            <a:r>
              <a:rPr lang="en-US" dirty="0" smtClean="0">
                <a:latin typeface="Arial" panose="020B0604020202020204" pitchFamily="34" charset="0"/>
                <a:cs typeface="Arial" panose="020B0604020202020204" pitchFamily="34" charset="0"/>
              </a:rPr>
              <a:t>Make sure those who cannot afford the cost of an ECG are not disproportionately from minority racial groups or you could get sued for not providing a unitary school system.</a:t>
            </a:r>
          </a:p>
          <a:p>
            <a:pPr lvl="1" algn="just"/>
            <a:r>
              <a:rPr lang="en-US" dirty="0" smtClean="0">
                <a:latin typeface="Arial" panose="020B0604020202020204" pitchFamily="34" charset="0"/>
                <a:cs typeface="Arial" panose="020B0604020202020204" pitchFamily="34" charset="0"/>
              </a:rPr>
              <a:t>Who will read the results? OCPS requires either a cardiologist, pediatric cardiologist or a pediatrician to read the results.</a:t>
            </a:r>
          </a:p>
          <a:p>
            <a:pPr lvl="1" algn="just"/>
            <a:r>
              <a:rPr lang="en-US" dirty="0" smtClean="0">
                <a:latin typeface="Arial" panose="020B0604020202020204" pitchFamily="34" charset="0"/>
                <a:cs typeface="Arial" panose="020B0604020202020204" pitchFamily="34" charset="0"/>
              </a:rPr>
              <a:t>What happens if an ECG comes back abnormal?  OCPS will not allow the student to participate until fully cleared by a doctor.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8505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ECGs</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Arial" panose="020B0604020202020204" pitchFamily="34" charset="0"/>
                <a:cs typeface="Arial" panose="020B0604020202020204" pitchFamily="34" charset="0"/>
              </a:rPr>
              <a:t>Waivers language:</a:t>
            </a:r>
          </a:p>
          <a:p>
            <a:pPr lvl="1" algn="just"/>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The student athlete is required to have an electrocardiogram (“ECG”) prior to participation in any conditioning, practice or game.  Failure to have an ECG will result in the denial of the student athlete’s ability to participate in sports.  The result of such ECG must demonstrate no abnormalities before the student athlete is allowed to participate in any conditioning, practice and game.  If the student athlete has an abnormal ECG, the student athlete shall not be allowed to participate in any conditioning, practice and game until such time as a pediatric cardiologist or a cardiologist clears the student athlete for full participation.  The student athlete will be required to provide his/her coach with written clearance that the student athlete is allowed to fully participate in conditioning, practices and games prior to being allowed to participate after an abnormal ECG result.  Parent/legal guardian waives, releases and holds harmless SBOC, its employees and volunteers from any liability, including for claims of negligence, arising out of the ECG examination and/or any injury and/or death arising out of participation in any conditioning, practices and games after the ECG examination is completed.  Parent/legal guardian waives, releases and holds harmless SBOC, its employees and volunteers from any liability, including for claims of negligence, for any injury and/or death arising out of participation in conditioning, practices or games after a student athlete is fully cleared to participate by a pediatric cardiologist or a cardiologist after an abnormal ECG</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92154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Speech and Sports Participation</a:t>
            </a:r>
            <a:endParaRPr lang="en-US" dirty="0"/>
          </a:p>
        </p:txBody>
      </p:sp>
      <p:pic>
        <p:nvPicPr>
          <p:cNvPr id="4" name="Picture 3"/>
          <p:cNvPicPr>
            <a:picLocks noChangeAspect="1"/>
          </p:cNvPicPr>
          <p:nvPr/>
        </p:nvPicPr>
        <p:blipFill>
          <a:blip r:embed="rId2"/>
          <a:stretch>
            <a:fillRect/>
          </a:stretch>
        </p:blipFill>
        <p:spPr>
          <a:xfrm>
            <a:off x="9074727" y="425196"/>
            <a:ext cx="2566918" cy="176936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294" y="4537138"/>
            <a:ext cx="2324100" cy="1971675"/>
          </a:xfrm>
          <a:prstGeom prst="rect">
            <a:avLst/>
          </a:prstGeom>
        </p:spPr>
      </p:pic>
    </p:spTree>
    <p:extLst>
      <p:ext uri="{BB962C8B-B14F-4D97-AF65-F5344CB8AC3E}">
        <p14:creationId xmlns:p14="http://schemas.microsoft.com/office/powerpoint/2010/main" val="606114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Student Speech and Sports Participation</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Arial" panose="020B0604020202020204" pitchFamily="34" charset="0"/>
                <a:cs typeface="Arial" panose="020B0604020202020204" pitchFamily="34" charset="0"/>
              </a:rPr>
              <a:t>On April 28, 2021, the United States Supreme Court heard oral argument in the case of </a:t>
            </a:r>
            <a:r>
              <a:rPr lang="en-US" u="sng" dirty="0" smtClean="0">
                <a:latin typeface="Arial" panose="020B0604020202020204" pitchFamily="34" charset="0"/>
                <a:cs typeface="Arial" panose="020B0604020202020204" pitchFamily="34" charset="0"/>
              </a:rPr>
              <a:t>Mahanoy School District v. B.L</a:t>
            </a:r>
            <a:r>
              <a:rPr lang="en-US" dirty="0" smtClean="0">
                <a:latin typeface="Arial" panose="020B0604020202020204" pitchFamily="34" charset="0"/>
                <a:cs typeface="Arial" panose="020B0604020202020204" pitchFamily="34" charset="0"/>
              </a:rPr>
              <a:t>.</a:t>
            </a:r>
          </a:p>
          <a:p>
            <a:pPr algn="just"/>
            <a:r>
              <a:rPr lang="en-US" dirty="0" smtClean="0">
                <a:latin typeface="Arial" panose="020B0604020202020204" pitchFamily="34" charset="0"/>
                <a:cs typeface="Arial" panose="020B0604020202020204" pitchFamily="34" charset="0"/>
              </a:rPr>
              <a:t>A rising sophomore cheerleader was placed on JV cheerleading squad. She was not happy and she posted the following on Snapchat with a photo of herself and another friend giving the middle finger:</a:t>
            </a:r>
          </a:p>
          <a:p>
            <a:pPr lvl="1" algn="just"/>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Fuck school fuck softball fuck cheer fuck everything.”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that post, B.L</a:t>
            </a:r>
            <a:r>
              <a:rPr lang="en-US" dirty="0" smtClean="0">
                <a:latin typeface="Arial" panose="020B0604020202020204" pitchFamily="34" charset="0"/>
                <a:cs typeface="Arial" panose="020B0604020202020204" pitchFamily="34" charset="0"/>
              </a:rPr>
              <a:t>. added </a:t>
            </a:r>
            <a:r>
              <a:rPr lang="en-US" dirty="0">
                <a:latin typeface="Arial" panose="020B0604020202020204" pitchFamily="34" charset="0"/>
                <a:cs typeface="Arial" panose="020B0604020202020204" pitchFamily="34" charset="0"/>
              </a:rPr>
              <a:t>a second: “Love how me and [another student] get told we need a year of jv before we make varsity but that’s [sic] doesn’t matter to anyone else? </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907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Student Speech and Sports Participation</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Autofit/>
          </a:bodyPr>
          <a:lstStyle/>
          <a:p>
            <a:pPr algn="just"/>
            <a:r>
              <a:rPr lang="en-US" sz="2400" dirty="0" smtClean="0">
                <a:latin typeface="Arial" panose="020B0604020202020204" pitchFamily="34" charset="0"/>
                <a:cs typeface="Arial" panose="020B0604020202020204" pitchFamily="34" charset="0"/>
              </a:rPr>
              <a:t>The cheerleading coach responded by kicking B.L. off the team for the entire cheerleading season.</a:t>
            </a:r>
          </a:p>
          <a:p>
            <a:pPr algn="just"/>
            <a:r>
              <a:rPr lang="en-US" sz="2400" dirty="0" smtClean="0">
                <a:latin typeface="Arial" panose="020B0604020202020204" pitchFamily="34" charset="0"/>
                <a:cs typeface="Arial" panose="020B0604020202020204" pitchFamily="34" charset="0"/>
              </a:rPr>
              <a:t>The lower court and appeals court both ruled that the student had her first amendment right to free speech violated because her speech occurred off campus on Snapchat.</a:t>
            </a:r>
          </a:p>
          <a:p>
            <a:pPr algn="just"/>
            <a:r>
              <a:rPr lang="en-US" sz="2400" dirty="0" smtClean="0">
                <a:latin typeface="Arial" panose="020B0604020202020204" pitchFamily="34" charset="0"/>
                <a:cs typeface="Arial" panose="020B0604020202020204" pitchFamily="34" charset="0"/>
              </a:rPr>
              <a:t>The School District is arguing: 1. a student has no constitutional right to participate in sports; 2. the student’s speech caused a disruption on campus because students went and told the coach they were disturbed by the post; and 3. the Coach has the right to choose to not have disrespectful students on the team.</a:t>
            </a:r>
          </a:p>
          <a:p>
            <a:pPr algn="just"/>
            <a:r>
              <a:rPr lang="en-US" sz="2400" dirty="0" smtClean="0">
                <a:latin typeface="Arial" panose="020B0604020202020204" pitchFamily="34" charset="0"/>
                <a:cs typeface="Arial" panose="020B0604020202020204" pitchFamily="34" charset="0"/>
              </a:rPr>
              <a:t>The decision in this case will be rendered by the end of June.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6057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Student Update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4508" y="4074985"/>
            <a:ext cx="2057400" cy="2219325"/>
          </a:xfrm>
          <a:prstGeom prst="rect">
            <a:avLst/>
          </a:prstGeom>
        </p:spPr>
      </p:pic>
    </p:spTree>
    <p:extLst>
      <p:ext uri="{BB962C8B-B14F-4D97-AF65-F5344CB8AC3E}">
        <p14:creationId xmlns:p14="http://schemas.microsoft.com/office/powerpoint/2010/main" val="1514208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Student Update</a:t>
            </a:r>
            <a:endParaRPr lang="en-US" dirty="0"/>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Currently, FHSAA allows transgender students to participate in the gender in which they identify.  See FHSAA Policy 16.8:</a:t>
            </a:r>
          </a:p>
          <a:p>
            <a:pPr lvl="1" algn="just"/>
            <a:r>
              <a:rPr lang="en-US" dirty="0">
                <a:latin typeface="Arial" panose="020B0604020202020204" pitchFamily="34" charset="0"/>
                <a:cs typeface="Arial" panose="020B0604020202020204" pitchFamily="34" charset="0"/>
              </a:rPr>
              <a:t>“All eligible students should have the opportunity to participate in interscholastic athletics in a manner that is consistent with their gender identity and expression, irrespective of the gender listed on a student’s birth certificate and/or records. Should a situation arise regarding a </a:t>
            </a:r>
            <a:r>
              <a:rPr lang="en-US" dirty="0" smtClean="0">
                <a:latin typeface="Arial" panose="020B0604020202020204" pitchFamily="34" charset="0"/>
                <a:cs typeface="Arial" panose="020B0604020202020204" pitchFamily="34" charset="0"/>
              </a:rPr>
              <a:t>student’s request </a:t>
            </a:r>
            <a:r>
              <a:rPr lang="en-US" dirty="0">
                <a:latin typeface="Arial" panose="020B0604020202020204" pitchFamily="34" charset="0"/>
                <a:cs typeface="Arial" panose="020B0604020202020204" pitchFamily="34" charset="0"/>
              </a:rPr>
              <a:t>to participate in a gender-segregated athletic event consistent with his/her gender identity and expression, a student may seek review of his or her eligibility for participation through the procedures set forth below</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801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Arial" panose="020B0604020202020204" pitchFamily="34" charset="0"/>
                <a:cs typeface="Arial" panose="020B0604020202020204" pitchFamily="34" charset="0"/>
              </a:rPr>
              <a:t>Student has to provide notice to school administrator or athletic director prior to start of season. (Policy 16.8.1)</a:t>
            </a:r>
          </a:p>
          <a:p>
            <a:pPr algn="just"/>
            <a:r>
              <a:rPr lang="en-US" dirty="0" smtClean="0">
                <a:latin typeface="Arial" panose="020B0604020202020204" pitchFamily="34" charset="0"/>
                <a:cs typeface="Arial" panose="020B0604020202020204" pitchFamily="34" charset="0"/>
              </a:rPr>
              <a:t>Student must provide following documents:</a:t>
            </a:r>
          </a:p>
          <a:p>
            <a:pPr lvl="1" algn="just"/>
            <a:r>
              <a:rPr lang="en-US" dirty="0" smtClean="0">
                <a:latin typeface="Arial" panose="020B0604020202020204" pitchFamily="34" charset="0"/>
                <a:cs typeface="Arial" panose="020B0604020202020204" pitchFamily="34" charset="0"/>
              </a:rPr>
              <a:t>Current </a:t>
            </a:r>
            <a:r>
              <a:rPr lang="en-US" dirty="0">
                <a:latin typeface="Arial" panose="020B0604020202020204" pitchFamily="34" charset="0"/>
                <a:cs typeface="Arial" panose="020B0604020202020204" pitchFamily="34" charset="0"/>
              </a:rPr>
              <a:t>transcript and school registration information;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All </a:t>
            </a:r>
            <a:r>
              <a:rPr lang="en-US" dirty="0">
                <a:latin typeface="Arial" panose="020B0604020202020204" pitchFamily="34" charset="0"/>
                <a:cs typeface="Arial" panose="020B0604020202020204" pitchFamily="34" charset="0"/>
              </a:rPr>
              <a:t>information required for participation and eligibility in FHSAA athletics (i.e. birth certificate, proof of residency, EL2 and EL3);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written statement from the student affirming the consistent identity and expression to which the student self-relates;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Documentation </a:t>
            </a:r>
            <a:r>
              <a:rPr lang="en-US" dirty="0">
                <a:latin typeface="Arial" panose="020B0604020202020204" pitchFamily="34" charset="0"/>
                <a:cs typeface="Arial" panose="020B0604020202020204" pitchFamily="34" charset="0"/>
              </a:rPr>
              <a:t>from individuals such as, but not limited to, parents /legal guardians appointed by a court of competent jurisdiction, friends and/or teachers, which affirm that the actions, attitudes, dress and manner demonstrate the student’s consistent gender identification and expression;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complete list of all the student’s prescribed, non-prescribed or over the counter, treatments or medications;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Written </a:t>
            </a:r>
            <a:r>
              <a:rPr lang="en-US" dirty="0">
                <a:latin typeface="Arial" panose="020B0604020202020204" pitchFamily="34" charset="0"/>
                <a:cs typeface="Arial" panose="020B0604020202020204" pitchFamily="34" charset="0"/>
              </a:rPr>
              <a:t>verification from an appropriate health-care professional (doctor, psychiatrist, or psychologist) of the student’s consistent gender identification and expression; and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Any other pertinent documentation or information which the student or parent(s) /legal guardian(s) appointed by a court of competent jurisdiction believe relevant and appropriate.</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841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78B7B235-CC31-3F4A-8AF8-46CC4D216EF9}"/>
              </a:ext>
            </a:extLst>
          </p:cNvPr>
          <p:cNvSpPr>
            <a:spLocks noGrp="1"/>
          </p:cNvSpPr>
          <p:nvPr>
            <p:ph type="title"/>
          </p:nvPr>
        </p:nvSpPr>
        <p:spPr/>
        <p:txBody>
          <a:bodyPr/>
          <a:lstStyle/>
          <a:p>
            <a:r>
              <a:rPr lang="en-US" dirty="0" smtClean="0"/>
              <a:t>Mask Mandate</a:t>
            </a:r>
            <a:endParaRPr lang="en-US" dirty="0"/>
          </a:p>
        </p:txBody>
      </p:sp>
      <p:sp>
        <p:nvSpPr>
          <p:cNvPr id="15" name="Content Placeholder 14">
            <a:extLst>
              <a:ext uri="{FF2B5EF4-FFF2-40B4-BE49-F238E27FC236}">
                <a16:creationId xmlns:a16="http://schemas.microsoft.com/office/drawing/2014/main" id="{ECC711B7-6C45-4D4B-B86D-A4D68899C525}"/>
              </a:ext>
            </a:extLst>
          </p:cNvPr>
          <p:cNvSpPr>
            <a:spLocks noGrp="1"/>
          </p:cNvSpPr>
          <p:nvPr>
            <p:ph idx="1"/>
          </p:nvPr>
        </p:nvSpPr>
        <p:spPr/>
        <p:txBody>
          <a:bodyPr>
            <a:normAutofit/>
          </a:bodyPr>
          <a:lstStyle/>
          <a:p>
            <a:pPr algn="just"/>
            <a:r>
              <a:rPr lang="en-US" dirty="0" smtClean="0">
                <a:latin typeface="Arial" panose="020B0604020202020204" pitchFamily="34" charset="0"/>
                <a:cs typeface="Arial" panose="020B0604020202020204" pitchFamily="34" charset="0"/>
              </a:rPr>
              <a:t>With the onset of Covid-19, many localities required the usage of face coverings based upon guidance from the CDC.</a:t>
            </a:r>
          </a:p>
          <a:p>
            <a:pPr algn="just"/>
            <a:r>
              <a:rPr lang="en-US" dirty="0" smtClean="0">
                <a:latin typeface="Arial" panose="020B0604020202020204" pitchFamily="34" charset="0"/>
                <a:cs typeface="Arial" panose="020B0604020202020204" pitchFamily="34" charset="0"/>
              </a:rPr>
              <a:t>Current CDC guidance:</a:t>
            </a:r>
          </a:p>
          <a:p>
            <a:pPr lvl="1" algn="just"/>
            <a:r>
              <a:rPr lang="en-US" dirty="0" smtClean="0">
                <a:latin typeface="Arial" panose="020B0604020202020204" pitchFamily="34" charset="0"/>
                <a:cs typeface="Arial" panose="020B0604020202020204" pitchFamily="34" charset="0"/>
              </a:rPr>
              <a:t>“When </a:t>
            </a:r>
            <a:r>
              <a:rPr lang="en-US" dirty="0">
                <a:latin typeface="Arial" panose="020B0604020202020204" pitchFamily="34" charset="0"/>
                <a:cs typeface="Arial" panose="020B0604020202020204" pitchFamily="34" charset="0"/>
              </a:rPr>
              <a:t>you wear a mask, you protect others as well as yourself. </a:t>
            </a:r>
            <a:r>
              <a:rPr lang="en-US" u="sng" dirty="0">
                <a:latin typeface="Arial" panose="020B0604020202020204" pitchFamily="34" charset="0"/>
                <a:cs typeface="Arial" panose="020B0604020202020204" pitchFamily="34" charset="0"/>
                <a:hlinkClick r:id="rId2"/>
              </a:rPr>
              <a:t>Masks work best when everyone wears one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mask is NOT a substitute for </a:t>
            </a:r>
            <a:r>
              <a:rPr lang="en-US" u="sng" dirty="0">
                <a:latin typeface="Arial" panose="020B0604020202020204" pitchFamily="34" charset="0"/>
                <a:cs typeface="Arial" panose="020B0604020202020204" pitchFamily="34" charset="0"/>
                <a:hlinkClick r:id="rId3"/>
              </a:rPr>
              <a:t>social distancing</a:t>
            </a:r>
            <a:r>
              <a:rPr lang="en-US" dirty="0">
                <a:latin typeface="Arial" panose="020B0604020202020204" pitchFamily="34" charset="0"/>
                <a:cs typeface="Arial" panose="020B0604020202020204" pitchFamily="34" charset="0"/>
              </a:rPr>
              <a:t>. Masks should still be worn in addition to staying at least 6 feet apart, especially when indoors around people who don’t live in your household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1"/>
            <a:endParaRPr lang="en-US" dirty="0" smtClean="0"/>
          </a:p>
        </p:txBody>
      </p:sp>
    </p:spTree>
    <p:extLst>
      <p:ext uri="{BB962C8B-B14F-4D97-AF65-F5344CB8AC3E}">
        <p14:creationId xmlns:p14="http://schemas.microsoft.com/office/powerpoint/2010/main" val="595890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38200" y="1687513"/>
            <a:ext cx="10515600" cy="4351338"/>
          </a:xfrm>
        </p:spPr>
        <p:txBody>
          <a:bodyPr>
            <a:noAutofit/>
          </a:bodyPr>
          <a:lstStyle/>
          <a:p>
            <a:pPr algn="just"/>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school administrator shall contact the FHSAA, which will assign a facilitator who will assist school and student in preparation and completion of the FHSAA “Gender Identity Eligibility Review </a:t>
            </a:r>
            <a:r>
              <a:rPr lang="en-US" sz="2200" dirty="0" smtClean="0">
                <a:latin typeface="Arial" panose="020B0604020202020204" pitchFamily="34" charset="0"/>
                <a:cs typeface="Arial" panose="020B0604020202020204" pitchFamily="34" charset="0"/>
              </a:rPr>
              <a:t>Process.” (Policy 16.8.3)</a:t>
            </a:r>
          </a:p>
          <a:p>
            <a:pPr algn="just"/>
            <a:r>
              <a:rPr lang="en-US" sz="2200" dirty="0" smtClean="0">
                <a:latin typeface="Arial" panose="020B0604020202020204" pitchFamily="34" charset="0"/>
                <a:cs typeface="Arial" panose="020B0604020202020204" pitchFamily="34" charset="0"/>
              </a:rPr>
              <a:t>First Level of Review: The </a:t>
            </a:r>
            <a:r>
              <a:rPr lang="en-US" sz="2200" dirty="0">
                <a:latin typeface="Arial" panose="020B0604020202020204" pitchFamily="34" charset="0"/>
                <a:cs typeface="Arial" panose="020B0604020202020204" pitchFamily="34" charset="0"/>
              </a:rPr>
              <a:t>student will be scheduled for a review hearing before a committee specifically established to preside over gender identity reviews. The FHSAA will schedule a hearing as expeditiously as possible but in no case later than fifteen (15) school/business days after the first practice date for the sport which is the subject of the petition, or within a reasonable time thereafter in cases of emergencies or extenuating circumstances. Such hearing may be held telephonically. Any costs associated with such hearing shall be equally shared by the student’s school and the association. A written determination of the student-athletes eligibility to participate in a gender-segregated athletic sport consistent with his or her gender identity and expression will be provided by the association</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1559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Autofit/>
          </a:bodyPr>
          <a:lstStyle/>
          <a:p>
            <a:pPr algn="just"/>
            <a:r>
              <a:rPr lang="en-US" sz="2000" dirty="0">
                <a:latin typeface="Arial" panose="020B0604020202020204" pitchFamily="34" charset="0"/>
                <a:cs typeface="Arial" panose="020B0604020202020204" pitchFamily="34" charset="0"/>
              </a:rPr>
              <a:t>Second Level of Review: “Any school, on behalf of a student-athlete, which was denied participation at the First Level of Review wishing for a Second Level of Review of the Gender Identity Eligibility Committee’s decision shall file notice with the Executive Director of the </a:t>
            </a:r>
            <a:r>
              <a:rPr lang="en-US" sz="2000" dirty="0" smtClean="0">
                <a:latin typeface="Arial" panose="020B0604020202020204" pitchFamily="34" charset="0"/>
                <a:cs typeface="Arial" panose="020B0604020202020204" pitchFamily="34" charset="0"/>
              </a:rPr>
              <a:t>FHSAA on </a:t>
            </a:r>
            <a:r>
              <a:rPr lang="en-US" sz="2000" dirty="0">
                <a:latin typeface="Arial" panose="020B0604020202020204" pitchFamily="34" charset="0"/>
                <a:cs typeface="Arial" panose="020B0604020202020204" pitchFamily="34" charset="0"/>
              </a:rPr>
              <a:t>or before the tenth (10th)school/business day following the date of receipt of the written decision of the Gender Identity Eligibility Committee. The Executive Director shall schedule a Second Level of Review hearing to commence on or before the fifteenth (15th) school/business day following the date of receipt of the written notice, or within a reasonable time thereafter in cases of emergencies or extenuating circumstances. Written notice of the time and place of the hearing shall be delivered to petitioner’s school, for personal delivery to the student-athlete and parent(s) /legal guardian(s) appointed by a court of competent jurisdiction. Such hearing may be held telephonically. Any costs associated with such hearing shall be equally shared by the student’s school and the association. A written determination of the student-athletes eligibility to participate in a gender-segregated athletic sport consistent with his or her gender identity and expression will be provided by the association</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8816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Student Update</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latin typeface="Arial" panose="020B0604020202020204" pitchFamily="34" charset="0"/>
                <a:cs typeface="Arial" panose="020B0604020202020204" pitchFamily="34" charset="0"/>
              </a:rPr>
              <a:t>“Final </a:t>
            </a:r>
            <a:r>
              <a:rPr lang="en-US" dirty="0">
                <a:latin typeface="Arial" panose="020B0604020202020204" pitchFamily="34" charset="0"/>
                <a:cs typeface="Arial" panose="020B0604020202020204" pitchFamily="34" charset="0"/>
              </a:rPr>
              <a:t>Determination of Review. When there is sufficient documentation and confirmation of a student’s consistent gender identity and expression, the eligibility committee will affirm the student’s eligibility to participate in </a:t>
            </a:r>
            <a:r>
              <a:rPr lang="en-US" dirty="0" smtClean="0">
                <a:latin typeface="Arial" panose="020B0604020202020204" pitchFamily="34" charset="0"/>
                <a:cs typeface="Arial" panose="020B0604020202020204" pitchFamily="34" charset="0"/>
              </a:rPr>
              <a:t>FHSAA athletics </a:t>
            </a:r>
            <a:r>
              <a:rPr lang="en-US" dirty="0">
                <a:latin typeface="Arial" panose="020B0604020202020204" pitchFamily="34" charset="0"/>
                <a:cs typeface="Arial" panose="020B0604020202020204" pitchFamily="34" charset="0"/>
              </a:rPr>
              <a:t>consistent with the student’s gender identification and expression. Once the student has been granted eligibility consistent with his/her gender identity and expression, the eligibility is granted and binding for the duration of the student’s participation in every sport season of every school year. All discussion and documentation will be kept confidential, and the proceedings will be sealed unless the student and family make a specific request. NOTE: The Florida High School Athletic Association will assist and facilitate the provision of resources and training for any member school seeking assistance regarding gender identity and expression procedures and </a:t>
            </a:r>
            <a:r>
              <a:rPr lang="en-US" dirty="0" smtClean="0">
                <a:latin typeface="Arial" panose="020B0604020202020204" pitchFamily="34" charset="0"/>
                <a:cs typeface="Arial" panose="020B0604020202020204" pitchFamily="34" charset="0"/>
              </a:rPr>
              <a:t>requirements.” (Policy 16.8.6)</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6689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Religious institutions do not have to allow participation by a transgender student if it would violate the institution’s sincerely held religious beliefs.  (Policy 16.8.7)</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39027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algn="just"/>
            <a:r>
              <a:rPr lang="en-US" dirty="0" smtClean="0">
                <a:latin typeface="Arial" panose="020B0604020202020204" pitchFamily="34" charset="0"/>
                <a:cs typeface="Arial" panose="020B0604020202020204" pitchFamily="34" charset="0"/>
              </a:rPr>
              <a:t>Senate Bill 2012 would have initiated the following requirements:</a:t>
            </a:r>
          </a:p>
          <a:p>
            <a:pPr lvl="1" algn="just"/>
            <a:r>
              <a:rPr lang="en-US" dirty="0">
                <a:latin typeface="Arial" panose="020B0604020202020204" pitchFamily="34" charset="0"/>
                <a:cs typeface="Arial" panose="020B0604020202020204" pitchFamily="34" charset="0"/>
              </a:rPr>
              <a:t>“Athletic teams or sports designated for females, women,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girls may not be open to students of the male sex</a:t>
            </a:r>
            <a:r>
              <a:rPr lang="en-US" dirty="0" smtClean="0">
                <a:latin typeface="Arial" panose="020B0604020202020204" pitchFamily="34" charset="0"/>
                <a:cs typeface="Arial" panose="020B0604020202020204" pitchFamily="34" charset="0"/>
              </a:rPr>
              <a:t>.”</a:t>
            </a:r>
          </a:p>
          <a:p>
            <a:pPr lvl="1" algn="just"/>
            <a:r>
              <a:rPr lang="en-US" dirty="0" smtClean="0">
                <a:latin typeface="Arial" panose="020B0604020202020204" pitchFamily="34" charset="0"/>
                <a:cs typeface="Arial" panose="020B0604020202020204" pitchFamily="34" charset="0"/>
              </a:rPr>
              <a:t>Persons </a:t>
            </a:r>
            <a:r>
              <a:rPr lang="en-US" dirty="0">
                <a:latin typeface="Arial" panose="020B0604020202020204" pitchFamily="34" charset="0"/>
                <a:cs typeface="Arial" panose="020B0604020202020204" pitchFamily="34" charset="0"/>
              </a:rPr>
              <a:t>who transition from male to female are </a:t>
            </a:r>
            <a:r>
              <a:rPr lang="en-US" dirty="0" smtClean="0">
                <a:latin typeface="Arial" panose="020B0604020202020204" pitchFamily="34" charset="0"/>
                <a:cs typeface="Arial" panose="020B0604020202020204" pitchFamily="34" charset="0"/>
              </a:rPr>
              <a:t>eligible to </a:t>
            </a:r>
            <a:r>
              <a:rPr lang="en-US" dirty="0">
                <a:latin typeface="Arial" panose="020B0604020202020204" pitchFamily="34" charset="0"/>
                <a:cs typeface="Arial" panose="020B0604020202020204" pitchFamily="34" charset="0"/>
              </a:rPr>
              <a:t>compete in the female category if all of the following </a:t>
            </a:r>
            <a:r>
              <a:rPr lang="en-US" dirty="0" smtClean="0">
                <a:latin typeface="Arial" panose="020B0604020202020204" pitchFamily="34" charset="0"/>
                <a:cs typeface="Arial" panose="020B0604020202020204" pitchFamily="34" charset="0"/>
              </a:rPr>
              <a:t>conditions </a:t>
            </a:r>
            <a:r>
              <a:rPr lang="en-US" dirty="0">
                <a:latin typeface="Arial" panose="020B0604020202020204" pitchFamily="34" charset="0"/>
                <a:cs typeface="Arial" panose="020B0604020202020204" pitchFamily="34" charset="0"/>
              </a:rPr>
              <a:t>are met: </a:t>
            </a:r>
            <a:endParaRPr lang="en-US" dirty="0" smtClean="0">
              <a:latin typeface="Arial" panose="020B0604020202020204" pitchFamily="34" charset="0"/>
              <a:cs typeface="Arial" panose="020B0604020202020204" pitchFamily="34" charset="0"/>
            </a:endParaRPr>
          </a:p>
          <a:p>
            <a:pPr lvl="2" algn="just"/>
            <a:r>
              <a:rPr lang="en-US" dirty="0" smtClean="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The student has declared a female gender identity to her </a:t>
            </a:r>
            <a:r>
              <a:rPr lang="en-US" dirty="0" smtClean="0">
                <a:latin typeface="Arial" panose="020B0604020202020204" pitchFamily="34" charset="0"/>
                <a:cs typeface="Arial" panose="020B0604020202020204" pitchFamily="34" charset="0"/>
              </a:rPr>
              <a:t>school </a:t>
            </a:r>
            <a:r>
              <a:rPr lang="en-US" dirty="0">
                <a:latin typeface="Arial" panose="020B0604020202020204" pitchFamily="34" charset="0"/>
                <a:cs typeface="Arial" panose="020B0604020202020204" pitchFamily="34" charset="0"/>
              </a:rPr>
              <a:t>or institution. </a:t>
            </a:r>
            <a:endParaRPr lang="en-US" dirty="0" smtClean="0">
              <a:latin typeface="Arial" panose="020B0604020202020204" pitchFamily="34" charset="0"/>
              <a:cs typeface="Arial" panose="020B0604020202020204" pitchFamily="34" charset="0"/>
            </a:endParaRPr>
          </a:p>
          <a:p>
            <a:pPr lvl="2" algn="just"/>
            <a:r>
              <a:rPr lang="en-US" dirty="0" smtClean="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The student demonstrates that her total testosterone </a:t>
            </a:r>
            <a:r>
              <a:rPr lang="en-US" dirty="0" smtClean="0">
                <a:latin typeface="Arial" panose="020B0604020202020204" pitchFamily="34" charset="0"/>
                <a:cs typeface="Arial" panose="020B0604020202020204" pitchFamily="34" charset="0"/>
              </a:rPr>
              <a:t>level </a:t>
            </a:r>
            <a:r>
              <a:rPr lang="en-US" dirty="0">
                <a:latin typeface="Arial" panose="020B0604020202020204" pitchFamily="34" charset="0"/>
                <a:cs typeface="Arial" panose="020B0604020202020204" pitchFamily="34" charset="0"/>
              </a:rPr>
              <a:t>in serum has been below 10 nmol/L for at least 12 months </a:t>
            </a:r>
            <a:r>
              <a:rPr lang="en-US" dirty="0" smtClean="0">
                <a:latin typeface="Arial" panose="020B0604020202020204" pitchFamily="34" charset="0"/>
                <a:cs typeface="Arial" panose="020B0604020202020204" pitchFamily="34" charset="0"/>
              </a:rPr>
              <a:t>before </a:t>
            </a:r>
            <a:r>
              <a:rPr lang="en-US" dirty="0">
                <a:latin typeface="Arial" panose="020B0604020202020204" pitchFamily="34" charset="0"/>
                <a:cs typeface="Arial" panose="020B0604020202020204" pitchFamily="34" charset="0"/>
              </a:rPr>
              <a:t>her first competition and monthly throughout the period </a:t>
            </a:r>
            <a:r>
              <a:rPr lang="en-US" dirty="0" smtClean="0">
                <a:latin typeface="Arial" panose="020B0604020202020204" pitchFamily="34" charset="0"/>
                <a:cs typeface="Arial" panose="020B0604020202020204" pitchFamily="34" charset="0"/>
              </a:rPr>
              <a:t>of </a:t>
            </a:r>
            <a:r>
              <a:rPr lang="en-US" dirty="0">
                <a:latin typeface="Arial" panose="020B0604020202020204" pitchFamily="34" charset="0"/>
                <a:cs typeface="Arial" panose="020B0604020202020204" pitchFamily="34" charset="0"/>
              </a:rPr>
              <a:t>desired eligibility to compete in the female category. </a:t>
            </a:r>
          </a:p>
          <a:p>
            <a:pPr lvl="2" algn="just"/>
            <a:r>
              <a:rPr lang="en-US" dirty="0" smtClean="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The student’s total testosterone level in serum must </a:t>
            </a:r>
            <a:r>
              <a:rPr lang="en-US" dirty="0" smtClean="0">
                <a:latin typeface="Arial" panose="020B0604020202020204" pitchFamily="34" charset="0"/>
                <a:cs typeface="Arial" panose="020B0604020202020204" pitchFamily="34" charset="0"/>
              </a:rPr>
              <a:t>remain </a:t>
            </a:r>
            <a:r>
              <a:rPr lang="en-US" dirty="0">
                <a:latin typeface="Arial" panose="020B0604020202020204" pitchFamily="34" charset="0"/>
                <a:cs typeface="Arial" panose="020B0604020202020204" pitchFamily="34" charset="0"/>
              </a:rPr>
              <a:t>below 10 nmol/L throughout the period of desired </a:t>
            </a:r>
            <a:r>
              <a:rPr lang="en-US" dirty="0" smtClean="0">
                <a:latin typeface="Arial" panose="020B0604020202020204" pitchFamily="34" charset="0"/>
                <a:cs typeface="Arial" panose="020B0604020202020204" pitchFamily="34" charset="0"/>
              </a:rPr>
              <a:t>eligibility </a:t>
            </a:r>
            <a:r>
              <a:rPr lang="en-US" dirty="0">
                <a:latin typeface="Arial" panose="020B0604020202020204" pitchFamily="34" charset="0"/>
                <a:cs typeface="Arial" panose="020B0604020202020204" pitchFamily="34" charset="0"/>
              </a:rPr>
              <a:t>to compete in the female category. </a:t>
            </a: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student that fails to comply with the requirements of </a:t>
            </a:r>
            <a:r>
              <a:rPr lang="en-US" dirty="0" smtClean="0">
                <a:latin typeface="Arial" panose="020B0604020202020204" pitchFamily="34" charset="0"/>
                <a:cs typeface="Arial" panose="020B0604020202020204" pitchFamily="34" charset="0"/>
              </a:rPr>
              <a:t>subparagraphs </a:t>
            </a:r>
            <a:r>
              <a:rPr lang="en-US" dirty="0">
                <a:latin typeface="Arial" panose="020B0604020202020204" pitchFamily="34" charset="0"/>
                <a:cs typeface="Arial" panose="020B0604020202020204" pitchFamily="34" charset="0"/>
              </a:rPr>
              <a:t>2. or 3. must be suspended from female competition </a:t>
            </a:r>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12 months.</a:t>
            </a:r>
          </a:p>
        </p:txBody>
      </p:sp>
    </p:spTree>
    <p:extLst>
      <p:ext uri="{BB962C8B-B14F-4D97-AF65-F5344CB8AC3E}">
        <p14:creationId xmlns:p14="http://schemas.microsoft.com/office/powerpoint/2010/main" val="20144263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The bill also contained the </a:t>
            </a:r>
            <a:r>
              <a:rPr lang="en-US" dirty="0">
                <a:latin typeface="Arial" panose="020B0604020202020204" pitchFamily="34" charset="0"/>
                <a:cs typeface="Arial" panose="020B0604020202020204" pitchFamily="34" charset="0"/>
              </a:rPr>
              <a:t>following language: </a:t>
            </a:r>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student who is deprived of an athletic opportunity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suffers any direct or indirect harm as a result of a </a:t>
            </a:r>
            <a:r>
              <a:rPr lang="en-US" dirty="0" smtClean="0">
                <a:latin typeface="Arial" panose="020B0604020202020204" pitchFamily="34" charset="0"/>
                <a:cs typeface="Arial" panose="020B0604020202020204" pitchFamily="34" charset="0"/>
              </a:rPr>
              <a:t>violation </a:t>
            </a:r>
            <a:r>
              <a:rPr lang="en-US" dirty="0">
                <a:latin typeface="Arial" panose="020B0604020202020204" pitchFamily="34" charset="0"/>
                <a:cs typeface="Arial" panose="020B0604020202020204" pitchFamily="34" charset="0"/>
              </a:rPr>
              <a:t>of this section has a private cause of action </a:t>
            </a:r>
            <a:r>
              <a:rPr lang="en-US" dirty="0" smtClean="0">
                <a:latin typeface="Arial" panose="020B0604020202020204" pitchFamily="34" charset="0"/>
                <a:cs typeface="Arial" panose="020B0604020202020204" pitchFamily="34" charset="0"/>
              </a:rPr>
              <a:t>for injunctive </a:t>
            </a:r>
            <a:r>
              <a:rPr lang="en-US" dirty="0">
                <a:latin typeface="Arial" panose="020B0604020202020204" pitchFamily="34" charset="0"/>
                <a:cs typeface="Arial" panose="020B0604020202020204" pitchFamily="34" charset="0"/>
              </a:rPr>
              <a:t>relief, damages, and any other relief available under </a:t>
            </a:r>
            <a:r>
              <a:rPr lang="en-US" dirty="0" smtClean="0">
                <a:latin typeface="Arial" panose="020B0604020202020204" pitchFamily="34" charset="0"/>
                <a:cs typeface="Arial" panose="020B0604020202020204" pitchFamily="34" charset="0"/>
              </a:rPr>
              <a:t>law </a:t>
            </a:r>
            <a:r>
              <a:rPr lang="en-US" dirty="0">
                <a:latin typeface="Arial" panose="020B0604020202020204" pitchFamily="34" charset="0"/>
                <a:cs typeface="Arial" panose="020B0604020202020204" pitchFamily="34" charset="0"/>
              </a:rPr>
              <a:t>against the school or public postsecondary institution</a:t>
            </a:r>
            <a:r>
              <a:rPr lang="en-US" dirty="0" smtClean="0">
                <a:latin typeface="Arial" panose="020B0604020202020204" pitchFamily="34" charset="0"/>
                <a:cs typeface="Arial" panose="020B0604020202020204" pitchFamily="34" charset="0"/>
              </a:rPr>
              <a:t>.”</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bill died in committee.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80246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Student Update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Arial" panose="020B0604020202020204" pitchFamily="34" charset="0"/>
                <a:cs typeface="Arial" panose="020B0604020202020204" pitchFamily="34" charset="0"/>
              </a:rPr>
              <a:t>But, in an amendment to a charter school bill (SB 1028) on April 28, 2021, the Legislature created s. 1006.205, the “Fairness in Women’s Sports Act.”</a:t>
            </a:r>
          </a:p>
          <a:p>
            <a:pPr algn="just"/>
            <a:r>
              <a:rPr lang="en-US" dirty="0" smtClean="0">
                <a:latin typeface="Arial" panose="020B0604020202020204" pitchFamily="34" charset="0"/>
                <a:cs typeface="Arial" panose="020B0604020202020204" pitchFamily="34" charset="0"/>
              </a:rPr>
              <a:t>The law states as follows:</a:t>
            </a:r>
          </a:p>
          <a:p>
            <a:pPr lvl="1" algn="just"/>
            <a:r>
              <a:rPr lang="en-US" dirty="0" smtClean="0">
                <a:latin typeface="Arial" panose="020B0604020202020204" pitchFamily="34" charset="0"/>
                <a:cs typeface="Arial" panose="020B0604020202020204" pitchFamily="34" charset="0"/>
              </a:rPr>
              <a:t>Athletic </a:t>
            </a:r>
            <a:r>
              <a:rPr lang="en-US" dirty="0">
                <a:latin typeface="Arial" panose="020B0604020202020204" pitchFamily="34" charset="0"/>
                <a:cs typeface="Arial" panose="020B0604020202020204" pitchFamily="34" charset="0"/>
              </a:rPr>
              <a:t>teams or sports designated for males, men,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boys may </a:t>
            </a:r>
            <a:r>
              <a:rPr lang="en-US" dirty="0" smtClean="0">
                <a:latin typeface="Arial" panose="020B0604020202020204" pitchFamily="34" charset="0"/>
                <a:cs typeface="Arial" panose="020B0604020202020204" pitchFamily="34" charset="0"/>
              </a:rPr>
              <a:t>not be </a:t>
            </a:r>
            <a:r>
              <a:rPr lang="en-US" dirty="0">
                <a:latin typeface="Arial" panose="020B0604020202020204" pitchFamily="34" charset="0"/>
                <a:cs typeface="Arial" panose="020B0604020202020204" pitchFamily="34" charset="0"/>
              </a:rPr>
              <a:t>open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students of </a:t>
            </a:r>
            <a:r>
              <a:rPr lang="en-US">
                <a:latin typeface="Arial" panose="020B0604020202020204" pitchFamily="34" charset="0"/>
                <a:cs typeface="Arial" panose="020B0604020202020204" pitchFamily="34" charset="0"/>
              </a:rPr>
              <a:t>the </a:t>
            </a:r>
            <a:r>
              <a:rPr lang="en-US" smtClean="0">
                <a:latin typeface="Arial" panose="020B0604020202020204" pitchFamily="34" charset="0"/>
                <a:cs typeface="Arial" panose="020B0604020202020204" pitchFamily="34" charset="0"/>
              </a:rPr>
              <a:t>female </a:t>
            </a:r>
            <a:r>
              <a:rPr lang="en-US" dirty="0">
                <a:latin typeface="Arial" panose="020B0604020202020204" pitchFamily="34" charset="0"/>
                <a:cs typeface="Arial" panose="020B0604020202020204" pitchFamily="34" charset="0"/>
              </a:rPr>
              <a:t>sex.  </a:t>
            </a:r>
            <a:endParaRPr lang="en-US" dirty="0" smtClean="0">
              <a:latin typeface="Arial" panose="020B0604020202020204" pitchFamily="34" charset="0"/>
              <a:cs typeface="Arial" panose="020B0604020202020204" pitchFamily="34" charset="0"/>
            </a:endParaRPr>
          </a:p>
          <a:p>
            <a:pPr lvl="1" algn="just"/>
            <a:r>
              <a:rPr lang="en-US" dirty="0" smtClean="0">
                <a:latin typeface="Arial" panose="020B0604020202020204" pitchFamily="34" charset="0"/>
                <a:cs typeface="Arial" panose="020B0604020202020204" pitchFamily="34" charset="0"/>
              </a:rPr>
              <a:t>Athletic </a:t>
            </a:r>
            <a:r>
              <a:rPr lang="en-US" dirty="0">
                <a:latin typeface="Arial" panose="020B0604020202020204" pitchFamily="34" charset="0"/>
                <a:cs typeface="Arial" panose="020B0604020202020204" pitchFamily="34" charset="0"/>
              </a:rPr>
              <a:t>teams or sports designated for females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women, or girls may not be open to students of the male sex</a:t>
            </a:r>
            <a:r>
              <a:rPr lang="en-US" dirty="0" smtClean="0">
                <a:latin typeface="Arial" panose="020B0604020202020204" pitchFamily="34" charset="0"/>
                <a:cs typeface="Arial" panose="020B0604020202020204" pitchFamily="34" charset="0"/>
              </a:rPr>
              <a:t>.</a:t>
            </a:r>
          </a:p>
          <a:p>
            <a:pPr lvl="1" algn="just"/>
            <a:r>
              <a:rPr lang="en-US" dirty="0" smtClean="0">
                <a:latin typeface="Arial" panose="020B0604020202020204" pitchFamily="34" charset="0"/>
                <a:cs typeface="Arial" panose="020B0604020202020204" pitchFamily="34" charset="0"/>
              </a:rPr>
              <a:t>For </a:t>
            </a:r>
            <a:r>
              <a:rPr lang="en-US" dirty="0">
                <a:latin typeface="Arial" panose="020B0604020202020204" pitchFamily="34" charset="0"/>
                <a:cs typeface="Arial" panose="020B0604020202020204" pitchFamily="34" charset="0"/>
              </a:rPr>
              <a:t>purposes of this section, a statement of a </a:t>
            </a:r>
            <a:r>
              <a:rPr lang="en-US" dirty="0" smtClean="0">
                <a:latin typeface="Arial" panose="020B0604020202020204" pitchFamily="34" charset="0"/>
                <a:cs typeface="Arial" panose="020B0604020202020204" pitchFamily="34" charset="0"/>
              </a:rPr>
              <a:t>student's </a:t>
            </a:r>
            <a:r>
              <a:rPr lang="en-US" dirty="0">
                <a:latin typeface="Arial" panose="020B0604020202020204" pitchFamily="34" charset="0"/>
                <a:cs typeface="Arial" panose="020B0604020202020204" pitchFamily="34" charset="0"/>
              </a:rPr>
              <a:t>biological sex on the student's official </a:t>
            </a:r>
            <a:r>
              <a:rPr lang="en-US" dirty="0" smtClean="0">
                <a:latin typeface="Arial" panose="020B0604020202020204" pitchFamily="34" charset="0"/>
                <a:cs typeface="Arial" panose="020B0604020202020204" pitchFamily="34" charset="0"/>
              </a:rPr>
              <a:t>birth certificate </a:t>
            </a:r>
            <a:r>
              <a:rPr lang="en-US" dirty="0">
                <a:latin typeface="Arial" panose="020B0604020202020204" pitchFamily="34" charset="0"/>
                <a:cs typeface="Arial" panose="020B0604020202020204" pitchFamily="34" charset="0"/>
              </a:rPr>
              <a:t>is considered to have correctly stated the </a:t>
            </a:r>
            <a:r>
              <a:rPr lang="en-US" dirty="0" smtClean="0">
                <a:latin typeface="Arial" panose="020B0604020202020204" pitchFamily="34" charset="0"/>
                <a:cs typeface="Arial" panose="020B0604020202020204" pitchFamily="34" charset="0"/>
              </a:rPr>
              <a:t>student’s sex.      </a:t>
            </a:r>
            <a:endParaRPr lang="en-US" dirty="0">
              <a:latin typeface="Arial" panose="020B0604020202020204" pitchFamily="34" charset="0"/>
              <a:cs typeface="Arial" panose="020B0604020202020204" pitchFamily="34" charset="0"/>
            </a:endParaRPr>
          </a:p>
          <a:p>
            <a:pPr lvl="1" algn="just"/>
            <a:r>
              <a:rPr lang="en-US" dirty="0">
                <a:latin typeface="Arial" panose="020B0604020202020204" pitchFamily="34" charset="0"/>
                <a:cs typeface="Arial" panose="020B0604020202020204" pitchFamily="34" charset="0"/>
              </a:rPr>
              <a:t>biological sex at birth if the statement was filed at or </a:t>
            </a:r>
            <a:r>
              <a:rPr lang="en-US" dirty="0" smtClean="0">
                <a:latin typeface="Arial" panose="020B0604020202020204" pitchFamily="34" charset="0"/>
                <a:cs typeface="Arial" panose="020B0604020202020204" pitchFamily="34" charset="0"/>
              </a:rPr>
              <a:t>near the </a:t>
            </a:r>
            <a:r>
              <a:rPr lang="en-US" dirty="0">
                <a:latin typeface="Arial" panose="020B0604020202020204" pitchFamily="34" charset="0"/>
                <a:cs typeface="Arial" panose="020B0604020202020204" pitchFamily="34" charset="0"/>
              </a:rPr>
              <a:t>time of the student's birth.</a:t>
            </a:r>
          </a:p>
        </p:txBody>
      </p:sp>
    </p:spTree>
    <p:extLst>
      <p:ext uri="{BB962C8B-B14F-4D97-AF65-F5344CB8AC3E}">
        <p14:creationId xmlns:p14="http://schemas.microsoft.com/office/powerpoint/2010/main" val="4071653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Transgender Student Update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Arial" panose="020B0604020202020204" pitchFamily="34" charset="0"/>
                <a:cs typeface="Arial" panose="020B0604020202020204" pitchFamily="34" charset="0"/>
              </a:rPr>
              <a:t>Bill creates a cause of action:</a:t>
            </a:r>
          </a:p>
          <a:p>
            <a:pPr lvl="1" algn="just"/>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student who is deprived of an athletic opportunity </a:t>
            </a:r>
            <a:r>
              <a:rPr lang="en-US" dirty="0" smtClean="0">
                <a:latin typeface="Arial" panose="020B0604020202020204" pitchFamily="34" charset="0"/>
                <a:cs typeface="Arial" panose="020B0604020202020204" pitchFamily="34" charset="0"/>
              </a:rPr>
              <a:t>or </a:t>
            </a:r>
            <a:r>
              <a:rPr lang="en-US" dirty="0">
                <a:latin typeface="Arial" panose="020B0604020202020204" pitchFamily="34" charset="0"/>
                <a:cs typeface="Arial" panose="020B0604020202020204" pitchFamily="34" charset="0"/>
              </a:rPr>
              <a:t>suffers any direct or indirect harm as a result of a </a:t>
            </a:r>
            <a:r>
              <a:rPr lang="en-US" dirty="0" smtClean="0">
                <a:latin typeface="Arial" panose="020B0604020202020204" pitchFamily="34" charset="0"/>
                <a:cs typeface="Arial" panose="020B0604020202020204" pitchFamily="34" charset="0"/>
              </a:rPr>
              <a:t>violation </a:t>
            </a:r>
            <a:r>
              <a:rPr lang="en-US" dirty="0">
                <a:latin typeface="Arial" panose="020B0604020202020204" pitchFamily="34" charset="0"/>
                <a:cs typeface="Arial" panose="020B0604020202020204" pitchFamily="34" charset="0"/>
              </a:rPr>
              <a:t>of this section shall have a private cause of </a:t>
            </a:r>
            <a:r>
              <a:rPr lang="en-US" dirty="0" smtClean="0">
                <a:latin typeface="Arial" panose="020B0604020202020204" pitchFamily="34" charset="0"/>
                <a:cs typeface="Arial" panose="020B0604020202020204" pitchFamily="34" charset="0"/>
              </a:rPr>
              <a:t>action </a:t>
            </a:r>
            <a:r>
              <a:rPr lang="en-US" dirty="0">
                <a:latin typeface="Arial" panose="020B0604020202020204" pitchFamily="34" charset="0"/>
                <a:cs typeface="Arial" panose="020B0604020202020204" pitchFamily="34" charset="0"/>
              </a:rPr>
              <a:t>for injunctive relief, damages, and any other relief </a:t>
            </a:r>
            <a:r>
              <a:rPr lang="en-US" dirty="0" smtClean="0">
                <a:latin typeface="Arial" panose="020B0604020202020204" pitchFamily="34" charset="0"/>
                <a:cs typeface="Arial" panose="020B0604020202020204" pitchFamily="34" charset="0"/>
              </a:rPr>
              <a:t>available under </a:t>
            </a:r>
            <a:r>
              <a:rPr lang="en-US" dirty="0">
                <a:latin typeface="Arial" panose="020B0604020202020204" pitchFamily="34" charset="0"/>
                <a:cs typeface="Arial" panose="020B0604020202020204" pitchFamily="34" charset="0"/>
              </a:rPr>
              <a:t>law against the school or public </a:t>
            </a:r>
            <a:r>
              <a:rPr lang="en-US" dirty="0" smtClean="0">
                <a:latin typeface="Arial" panose="020B0604020202020204" pitchFamily="34" charset="0"/>
                <a:cs typeface="Arial" panose="020B0604020202020204" pitchFamily="34" charset="0"/>
              </a:rPr>
              <a:t>postsecondary </a:t>
            </a:r>
            <a:r>
              <a:rPr lang="en-US" dirty="0">
                <a:latin typeface="Arial" panose="020B0604020202020204" pitchFamily="34" charset="0"/>
                <a:cs typeface="Arial" panose="020B0604020202020204" pitchFamily="34" charset="0"/>
              </a:rPr>
              <a:t>institution</a:t>
            </a:r>
            <a:r>
              <a:rPr lang="en-US" dirty="0" smtClean="0">
                <a:latin typeface="Arial" panose="020B0604020202020204" pitchFamily="34" charset="0"/>
                <a:cs typeface="Arial" panose="020B0604020202020204" pitchFamily="34" charset="0"/>
              </a:rPr>
              <a:t>.”</a:t>
            </a:r>
          </a:p>
          <a:p>
            <a:pPr lvl="1" algn="just"/>
            <a:r>
              <a:rPr lang="en-US" dirty="0">
                <a:latin typeface="Arial" panose="020B0604020202020204" pitchFamily="34" charset="0"/>
                <a:cs typeface="Arial" panose="020B0604020202020204" pitchFamily="34" charset="0"/>
              </a:rPr>
              <a:t> Any student who is subject to retaliation or other </a:t>
            </a:r>
            <a:r>
              <a:rPr lang="en-US" dirty="0" smtClean="0">
                <a:latin typeface="Arial" panose="020B0604020202020204" pitchFamily="34" charset="0"/>
                <a:cs typeface="Arial" panose="020B0604020202020204" pitchFamily="34" charset="0"/>
              </a:rPr>
              <a:t>adverse </a:t>
            </a:r>
            <a:r>
              <a:rPr lang="en-US" dirty="0">
                <a:latin typeface="Arial" panose="020B0604020202020204" pitchFamily="34" charset="0"/>
                <a:cs typeface="Arial" panose="020B0604020202020204" pitchFamily="34" charset="0"/>
              </a:rPr>
              <a:t>action by a school, public postsecondary institution, or </a:t>
            </a:r>
            <a:r>
              <a:rPr lang="en-US" dirty="0" smtClean="0">
                <a:latin typeface="Arial" panose="020B0604020202020204" pitchFamily="34" charset="0"/>
                <a:cs typeface="Arial" panose="020B0604020202020204" pitchFamily="34" charset="0"/>
              </a:rPr>
              <a:t>athletic </a:t>
            </a:r>
            <a:r>
              <a:rPr lang="en-US" dirty="0">
                <a:latin typeface="Arial" panose="020B0604020202020204" pitchFamily="34" charset="0"/>
                <a:cs typeface="Arial" panose="020B0604020202020204" pitchFamily="34" charset="0"/>
              </a:rPr>
              <a:t>association or organization as a result of reporting </a:t>
            </a:r>
            <a:r>
              <a:rPr lang="en-US" dirty="0" smtClean="0">
                <a:latin typeface="Arial" panose="020B0604020202020204" pitchFamily="34" charset="0"/>
                <a:cs typeface="Arial" panose="020B0604020202020204" pitchFamily="34" charset="0"/>
              </a:rPr>
              <a:t>a violation </a:t>
            </a:r>
            <a:r>
              <a:rPr lang="en-US" dirty="0">
                <a:latin typeface="Arial" panose="020B0604020202020204" pitchFamily="34" charset="0"/>
                <a:cs typeface="Arial" panose="020B0604020202020204" pitchFamily="34" charset="0"/>
              </a:rPr>
              <a:t>of this section to an employee or representative </a:t>
            </a:r>
            <a:r>
              <a:rPr lang="en-US" dirty="0" smtClean="0">
                <a:latin typeface="Arial" panose="020B0604020202020204" pitchFamily="34" charset="0"/>
                <a:cs typeface="Arial" panose="020B0604020202020204" pitchFamily="34" charset="0"/>
              </a:rPr>
              <a:t>of the </a:t>
            </a:r>
            <a:r>
              <a:rPr lang="en-US" dirty="0">
                <a:latin typeface="Arial" panose="020B0604020202020204" pitchFamily="34" charset="0"/>
                <a:cs typeface="Arial" panose="020B0604020202020204" pitchFamily="34" charset="0"/>
              </a:rPr>
              <a:t>school, institution, or athletic association or </a:t>
            </a:r>
            <a:r>
              <a:rPr lang="en-US" dirty="0" smtClean="0">
                <a:latin typeface="Arial" panose="020B0604020202020204" pitchFamily="34" charset="0"/>
                <a:cs typeface="Arial" panose="020B0604020202020204" pitchFamily="34" charset="0"/>
              </a:rPr>
              <a:t>organization</a:t>
            </a:r>
            <a:r>
              <a:rPr lang="en-US" dirty="0">
                <a:latin typeface="Arial" panose="020B0604020202020204" pitchFamily="34" charset="0"/>
                <a:cs typeface="Arial" panose="020B0604020202020204" pitchFamily="34" charset="0"/>
              </a:rPr>
              <a:t>, or to any state or federal agency with </a:t>
            </a:r>
            <a:r>
              <a:rPr lang="en-US" dirty="0" smtClean="0">
                <a:latin typeface="Arial" panose="020B0604020202020204" pitchFamily="34" charset="0"/>
                <a:cs typeface="Arial" panose="020B0604020202020204" pitchFamily="34" charset="0"/>
              </a:rPr>
              <a:t>oversight of </a:t>
            </a:r>
            <a:r>
              <a:rPr lang="en-US" dirty="0">
                <a:latin typeface="Arial" panose="020B0604020202020204" pitchFamily="34" charset="0"/>
                <a:cs typeface="Arial" panose="020B0604020202020204" pitchFamily="34" charset="0"/>
              </a:rPr>
              <a:t>schools or public postsecondary institutions in the state, </a:t>
            </a:r>
            <a:r>
              <a:rPr lang="en-US" dirty="0" smtClean="0">
                <a:latin typeface="Arial" panose="020B0604020202020204" pitchFamily="34" charset="0"/>
                <a:cs typeface="Arial" panose="020B0604020202020204" pitchFamily="34" charset="0"/>
              </a:rPr>
              <a:t> shall </a:t>
            </a:r>
            <a:r>
              <a:rPr lang="en-US" dirty="0">
                <a:latin typeface="Arial" panose="020B0604020202020204" pitchFamily="34" charset="0"/>
                <a:cs typeface="Arial" panose="020B0604020202020204" pitchFamily="34" charset="0"/>
              </a:rPr>
              <a:t>have a private cause of action for injunctive relief, </a:t>
            </a:r>
            <a:r>
              <a:rPr lang="en-US" dirty="0" smtClean="0">
                <a:latin typeface="Arial" panose="020B0604020202020204" pitchFamily="34" charset="0"/>
                <a:cs typeface="Arial" panose="020B0604020202020204" pitchFamily="34" charset="0"/>
              </a:rPr>
              <a:t>damages</a:t>
            </a:r>
            <a:r>
              <a:rPr lang="en-US" dirty="0">
                <a:latin typeface="Arial" panose="020B0604020202020204" pitchFamily="34" charset="0"/>
                <a:cs typeface="Arial" panose="020B0604020202020204" pitchFamily="34" charset="0"/>
              </a:rPr>
              <a:t>, and any other relief available under law against the </a:t>
            </a:r>
            <a:r>
              <a:rPr lang="en-US" dirty="0" smtClean="0">
                <a:latin typeface="Arial" panose="020B0604020202020204" pitchFamily="34" charset="0"/>
                <a:cs typeface="Arial" panose="020B0604020202020204" pitchFamily="34" charset="0"/>
              </a:rPr>
              <a:t>school</a:t>
            </a:r>
            <a:r>
              <a:rPr lang="en-US" dirty="0">
                <a:latin typeface="Arial" panose="020B0604020202020204" pitchFamily="34" charset="0"/>
                <a:cs typeface="Arial" panose="020B0604020202020204" pitchFamily="34" charset="0"/>
              </a:rPr>
              <a:t>, institution, or athletic association or organization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0665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Bill is now on the Governor’s desk for signature.</a:t>
            </a:r>
          </a:p>
          <a:p>
            <a:pPr marL="0" indent="0" algn="just">
              <a:buNone/>
            </a:pPr>
            <a:endParaRPr lang="en-US" dirty="0" smtClean="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Title IX considerations: “</a:t>
            </a:r>
            <a:r>
              <a:rPr lang="en-US" dirty="0">
                <a:latin typeface="Arial" panose="020B0604020202020204" pitchFamily="34" charset="0"/>
                <a:cs typeface="Arial" panose="020B0604020202020204" pitchFamily="34" charset="0"/>
              </a:rPr>
              <a:t>No person in the United States shall, on the basis of sex, be excluded from participation in, be denied the benefits of, or be subjected to discrimination under any education program or activity receiving Federal financial </a:t>
            </a:r>
            <a:r>
              <a:rPr lang="en-US" dirty="0" smtClean="0">
                <a:latin typeface="Arial" panose="020B0604020202020204" pitchFamily="34" charset="0"/>
                <a:cs typeface="Arial" panose="020B0604020202020204" pitchFamily="34" charset="0"/>
              </a:rPr>
              <a:t>assistance.”</a:t>
            </a:r>
          </a:p>
          <a:p>
            <a:pPr marL="0" indent="0">
              <a:buNone/>
            </a:pPr>
            <a:endParaRPr lang="en-US" dirty="0" smtClean="0"/>
          </a:p>
          <a:p>
            <a:endParaRPr lang="en-US" dirty="0"/>
          </a:p>
        </p:txBody>
      </p:sp>
    </p:spTree>
    <p:extLst>
      <p:ext uri="{BB962C8B-B14F-4D97-AF65-F5344CB8AC3E}">
        <p14:creationId xmlns:p14="http://schemas.microsoft.com/office/powerpoint/2010/main" val="2183290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Transgender Student Update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sz="2600" dirty="0" smtClean="0">
                <a:latin typeface="Arial" panose="020B0604020202020204" pitchFamily="34" charset="0"/>
                <a:cs typeface="Arial" panose="020B0604020202020204" pitchFamily="34" charset="0"/>
              </a:rPr>
              <a:t>U.S. DOE: “Although </a:t>
            </a:r>
            <a:r>
              <a:rPr lang="en-US" sz="2600" dirty="0">
                <a:latin typeface="Arial" panose="020B0604020202020204" pitchFamily="34" charset="0"/>
                <a:cs typeface="Arial" panose="020B0604020202020204" pitchFamily="34" charset="0"/>
              </a:rPr>
              <a:t>Title IX has long been understood to encompass discrimination based on a student’s not conforming to sex-based stereotypes, neither Title IX itself nor its implementing regulations mention discrimination on the basis of a student’s sexual orientation or gender identity. On June 15, 2020 the U.S. Supreme Court held that discrimination on the basis of an individual’s status as gay or transgender constitutes sex discrimination within the meaning of Title VII of the Civil Rights Act of 1964. </a:t>
            </a:r>
            <a:r>
              <a:rPr lang="en-US" sz="2600" i="1" dirty="0">
                <a:latin typeface="Arial" panose="020B0604020202020204" pitchFamily="34" charset="0"/>
                <a:cs typeface="Arial" panose="020B0604020202020204" pitchFamily="34" charset="0"/>
              </a:rPr>
              <a:t>See </a:t>
            </a:r>
            <a:r>
              <a:rPr lang="en-US" sz="2600" i="1" dirty="0" err="1">
                <a:latin typeface="Arial" panose="020B0604020202020204" pitchFamily="34" charset="0"/>
                <a:cs typeface="Arial" panose="020B0604020202020204" pitchFamily="34" charset="0"/>
              </a:rPr>
              <a:t>Bostock</a:t>
            </a:r>
            <a:r>
              <a:rPr lang="en-US" sz="2600" i="1" dirty="0">
                <a:latin typeface="Arial" panose="020B0604020202020204" pitchFamily="34" charset="0"/>
                <a:cs typeface="Arial" panose="020B0604020202020204" pitchFamily="34" charset="0"/>
              </a:rPr>
              <a:t> v. Clayton </a:t>
            </a:r>
            <a:r>
              <a:rPr lang="en-US" sz="2600" i="1" dirty="0" err="1">
                <a:latin typeface="Arial" panose="020B0604020202020204" pitchFamily="34" charset="0"/>
                <a:cs typeface="Arial" panose="020B0604020202020204" pitchFamily="34" charset="0"/>
              </a:rPr>
              <a:t>Cty</a:t>
            </a:r>
            <a:r>
              <a:rPr lang="en-US" sz="2600" i="1" dirty="0">
                <a:latin typeface="Arial" panose="020B0604020202020204" pitchFamily="34" charset="0"/>
                <a:cs typeface="Arial" panose="020B0604020202020204" pitchFamily="34" charset="0"/>
              </a:rPr>
              <a:t>., Ga.</a:t>
            </a:r>
            <a:r>
              <a:rPr lang="en-US" sz="2600" dirty="0">
                <a:latin typeface="Arial" panose="020B0604020202020204" pitchFamily="34" charset="0"/>
                <a:cs typeface="Arial" panose="020B0604020202020204" pitchFamily="34" charset="0"/>
              </a:rPr>
              <a:t>, 140 S. Ct. 1731, 1741 (2020) (“[I]t is impossible to discrimination against a person for being homosexual or transgender without discriminating against that individual based on sex.”). OCR does not enforce Title VII. Nevertheless, in cases where a complaint alleges that a school’s action or policy excludes a person from participation in, denies a person the benefits of, or subjects a person to discrimination under an education program or activity, on the basis of sex, the </a:t>
            </a:r>
            <a:r>
              <a:rPr lang="en-US" sz="2600" i="1" dirty="0" err="1">
                <a:latin typeface="Arial" panose="020B0604020202020204" pitchFamily="34" charset="0"/>
                <a:cs typeface="Arial" panose="020B0604020202020204" pitchFamily="34" charset="0"/>
              </a:rPr>
              <a:t>Bostock</a:t>
            </a:r>
            <a:r>
              <a:rPr lang="en-US" sz="2600" i="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opinion guides OCR’s understanding that discrimination against a person based on their sexual orientation or gender identity generally involves discrimination on the basis of sex.” </a:t>
            </a:r>
            <a:endParaRPr lang="en-US" sz="2600" dirty="0" smtClean="0">
              <a:latin typeface="Arial" panose="020B0604020202020204" pitchFamily="34" charset="0"/>
              <a:cs typeface="Arial" panose="020B0604020202020204" pitchFamily="34" charset="0"/>
            </a:endParaRPr>
          </a:p>
          <a:p>
            <a:pPr indent="0" algn="just">
              <a:buNone/>
            </a:pPr>
            <a:r>
              <a:rPr lang="en-US" dirty="0" smtClean="0">
                <a:latin typeface="Arial" panose="020B0604020202020204" pitchFamily="34" charset="0"/>
                <a:cs typeface="Arial" panose="020B0604020202020204" pitchFamily="34" charset="0"/>
                <a:hlinkClick r:id="rId2"/>
              </a:rPr>
              <a:t>https</a:t>
            </a:r>
            <a:r>
              <a:rPr lang="en-US" dirty="0">
                <a:latin typeface="Arial" panose="020B0604020202020204" pitchFamily="34" charset="0"/>
                <a:cs typeface="Arial" panose="020B0604020202020204" pitchFamily="34" charset="0"/>
                <a:hlinkClick r:id="rId2"/>
              </a:rPr>
              <a:t>://</a:t>
            </a:r>
            <a:r>
              <a:rPr lang="en-US" dirty="0" smtClean="0">
                <a:latin typeface="Arial" panose="020B0604020202020204" pitchFamily="34" charset="0"/>
                <a:cs typeface="Arial" panose="020B0604020202020204" pitchFamily="34" charset="0"/>
                <a:hlinkClick r:id="rId2"/>
              </a:rPr>
              <a:t>www2.ed.gov/about/offices/list/ocr/lgbt.html</a:t>
            </a:r>
            <a:r>
              <a:rPr lang="en-US" dirty="0" smtClean="0">
                <a:latin typeface="Arial" panose="020B0604020202020204" pitchFamily="34" charset="0"/>
                <a:cs typeface="Arial" panose="020B0604020202020204" pitchFamily="34" charset="0"/>
              </a:rPr>
              <a:t> (February 24, 2021)</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471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Arial" panose="020B0604020202020204" pitchFamily="34" charset="0"/>
                <a:cs typeface="Arial" panose="020B0604020202020204" pitchFamily="34" charset="0"/>
              </a:rPr>
              <a:t>OCPS and other local governments regulated based upon powers to regulate health, safety and welfare of students and staff.</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F.S. 1001.42(8): “</a:t>
            </a:r>
            <a:r>
              <a:rPr lang="en-US" dirty="0">
                <a:latin typeface="Arial" panose="020B0604020202020204" pitchFamily="34" charset="0"/>
                <a:cs typeface="Arial" panose="020B0604020202020204" pitchFamily="34" charset="0"/>
              </a:rPr>
              <a:t>In accordance with the provisions of chapters 1003 and 1006, provide for the proper accounting for all students of school age, for the attendance and control of students at school, and for proper attention to health, safety, and other matters relating to the welfare of students</a:t>
            </a:r>
            <a:r>
              <a:rPr lang="en-US" dirty="0" smtClean="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36937053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Transgender Student Update</a:t>
            </a:r>
            <a:endParaRPr lang="en-US" dirty="0"/>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It is entirely possible that enforcement of this new statute under Florida law will subject a school district to liability under Title IX for unlawful sex discrimination if the student is not allowed to participate in the sport in gender in which the student identifies.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21241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621" y="1324707"/>
            <a:ext cx="7066856" cy="867507"/>
          </a:xfrm>
        </p:spPr>
        <p:txBody>
          <a:bodyPr/>
          <a:lstStyle/>
          <a:p>
            <a:pPr algn="ctr"/>
            <a:r>
              <a:rPr lang="en-US" dirty="0" smtClean="0"/>
              <a:t>Questions?</a:t>
            </a:r>
            <a:endParaRPr lang="en-US" dirty="0"/>
          </a:p>
        </p:txBody>
      </p:sp>
      <p:sp>
        <p:nvSpPr>
          <p:cNvPr id="4" name="TextBox 3"/>
          <p:cNvSpPr txBox="1"/>
          <p:nvPr/>
        </p:nvSpPr>
        <p:spPr>
          <a:xfrm>
            <a:off x="3364523" y="2989385"/>
            <a:ext cx="6236677" cy="1754326"/>
          </a:xfrm>
          <a:prstGeom prst="rect">
            <a:avLst/>
          </a:prstGeom>
          <a:noFill/>
        </p:spPr>
        <p:txBody>
          <a:bodyPr wrap="square" rtlCol="0">
            <a:spAutoFit/>
          </a:bodyPr>
          <a:lstStyle/>
          <a:p>
            <a:pPr algn="ctr"/>
            <a:r>
              <a:rPr lang="en-US" b="1" dirty="0">
                <a:latin typeface="Cambria" panose="02040503050406030204" pitchFamily="18" charset="0"/>
                <a:ea typeface="Cambria" panose="02040503050406030204" pitchFamily="18" charset="0"/>
                <a:cs typeface="Arial" panose="020B0604020202020204" pitchFamily="34" charset="0"/>
              </a:rPr>
              <a:t>John C. Palmerini, B.C.S.</a:t>
            </a:r>
          </a:p>
          <a:p>
            <a:pPr algn="ctr"/>
            <a:r>
              <a:rPr lang="en-US" dirty="0">
                <a:latin typeface="Cambria" panose="02040503050406030204" pitchFamily="18" charset="0"/>
                <a:ea typeface="Cambria" panose="02040503050406030204" pitchFamily="18" charset="0"/>
                <a:cs typeface="Arial" panose="020B0604020202020204" pitchFamily="34" charset="0"/>
              </a:rPr>
              <a:t>Associate General Counsel</a:t>
            </a:r>
          </a:p>
          <a:p>
            <a:pPr algn="ctr"/>
            <a:r>
              <a:rPr lang="en-US" dirty="0">
                <a:latin typeface="Cambria" panose="02040503050406030204" pitchFamily="18" charset="0"/>
                <a:ea typeface="Cambria" panose="02040503050406030204" pitchFamily="18" charset="0"/>
                <a:cs typeface="Arial" panose="020B0604020202020204" pitchFamily="34" charset="0"/>
              </a:rPr>
              <a:t>Office of the General Counsel</a:t>
            </a:r>
          </a:p>
          <a:p>
            <a:pPr algn="ctr"/>
            <a:r>
              <a:rPr lang="en-US" dirty="0">
                <a:latin typeface="Cambria" panose="02040503050406030204" pitchFamily="18" charset="0"/>
                <a:ea typeface="Cambria" panose="02040503050406030204" pitchFamily="18" charset="0"/>
                <a:cs typeface="Arial" panose="020B0604020202020204" pitchFamily="34" charset="0"/>
              </a:rPr>
              <a:t>Telephone: (407) 317-3411</a:t>
            </a:r>
          </a:p>
          <a:p>
            <a:pPr algn="ctr"/>
            <a:r>
              <a:rPr lang="en-US" dirty="0">
                <a:latin typeface="Cambria" panose="02040503050406030204" pitchFamily="18" charset="0"/>
                <a:ea typeface="Cambria" panose="02040503050406030204" pitchFamily="18" charset="0"/>
                <a:cs typeface="Arial" panose="020B0604020202020204" pitchFamily="34" charset="0"/>
              </a:rPr>
              <a:t>IP Location Code &amp; Extension: 2002954</a:t>
            </a:r>
          </a:p>
          <a:p>
            <a:pPr algn="ctr"/>
            <a:r>
              <a:rPr lang="en-US" dirty="0">
                <a:latin typeface="Cambria" panose="02040503050406030204" pitchFamily="18" charset="0"/>
                <a:ea typeface="Cambria" panose="02040503050406030204" pitchFamily="18" charset="0"/>
                <a:cs typeface="Arial" panose="020B0604020202020204" pitchFamily="34" charset="0"/>
              </a:rPr>
              <a:t>Email:  </a:t>
            </a:r>
            <a:r>
              <a:rPr lang="en-US" dirty="0">
                <a:latin typeface="Cambria" panose="02040503050406030204" pitchFamily="18" charset="0"/>
                <a:ea typeface="Cambria" panose="02040503050406030204" pitchFamily="18" charset="0"/>
                <a:cs typeface="Arial" panose="020B0604020202020204" pitchFamily="34" charset="0"/>
                <a:hlinkClick r:id="rId2"/>
              </a:rPr>
              <a:t>john.palmerini@ocps.net</a:t>
            </a:r>
            <a:endParaRPr lang="en-US" dirty="0">
              <a:latin typeface="Cambria" panose="02040503050406030204" pitchFamily="18" charset="0"/>
              <a:ea typeface="Cambria" panose="02040503050406030204" pitchFamily="18" charset="0"/>
              <a:cs typeface="Arial" panose="020B06040202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1508" y="387959"/>
            <a:ext cx="1419225" cy="10763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3357" y="5041275"/>
            <a:ext cx="1428750" cy="1428750"/>
          </a:xfrm>
          <a:prstGeom prst="rect">
            <a:avLst/>
          </a:prstGeom>
        </p:spPr>
      </p:pic>
    </p:spTree>
    <p:extLst>
      <p:ext uri="{BB962C8B-B14F-4D97-AF65-F5344CB8AC3E}">
        <p14:creationId xmlns:p14="http://schemas.microsoft.com/office/powerpoint/2010/main" val="967991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 Mandate</a:t>
            </a:r>
            <a:endParaRPr lang="en-US" dirty="0"/>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U.S. Supreme Court in </a:t>
            </a:r>
            <a:r>
              <a:rPr lang="en-US" u="sng" dirty="0" smtClean="0">
                <a:latin typeface="Arial" panose="020B0604020202020204" pitchFamily="34" charset="0"/>
                <a:cs typeface="Arial" panose="020B0604020202020204" pitchFamily="34" charset="0"/>
              </a:rPr>
              <a:t>South Bay United Pentecostal Church v. Newsom</a:t>
            </a:r>
            <a:r>
              <a:rPr lang="en-US" dirty="0" smtClean="0">
                <a:latin typeface="Arial" panose="020B0604020202020204" pitchFamily="34" charset="0"/>
                <a:cs typeface="Arial" panose="020B0604020202020204" pitchFamily="34" charset="0"/>
              </a:rPr>
              <a:t>, 590 U.S. ____ (May 29, 2020) ruled as follows:</a:t>
            </a:r>
          </a:p>
          <a:p>
            <a:pPr lvl="1" algn="just"/>
            <a:r>
              <a:rPr lang="en-US" dirty="0">
                <a:latin typeface="Arial" panose="020B0604020202020204" pitchFamily="34" charset="0"/>
                <a:cs typeface="Arial" panose="020B0604020202020204" pitchFamily="34" charset="0"/>
              </a:rPr>
              <a:t>“Our Constitution principally entrusts </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t]he safety and the health of the </a:t>
            </a:r>
            <a:r>
              <a:rPr lang="en-US" dirty="0" smtClean="0">
                <a:latin typeface="Arial" panose="020B0604020202020204" pitchFamily="34" charset="0"/>
                <a:cs typeface="Arial" panose="020B0604020202020204" pitchFamily="34" charset="0"/>
              </a:rPr>
              <a:t>people’ </a:t>
            </a:r>
            <a:r>
              <a:rPr lang="en-US" dirty="0">
                <a:latin typeface="Arial" panose="020B0604020202020204" pitchFamily="34" charset="0"/>
                <a:cs typeface="Arial" panose="020B0604020202020204" pitchFamily="34" charset="0"/>
              </a:rPr>
              <a:t>to the politically accountable officials of the States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guard and protect</a:t>
            </a:r>
            <a:r>
              <a:rPr lang="en-US" dirty="0" smtClean="0">
                <a:latin typeface="Arial" panose="020B0604020202020204" pitchFamily="34" charset="0"/>
                <a:cs typeface="Arial" panose="020B0604020202020204" pitchFamily="34" charset="0"/>
              </a:rPr>
              <a:t>.’ When </a:t>
            </a:r>
            <a:r>
              <a:rPr lang="en-US" dirty="0">
                <a:latin typeface="Arial" panose="020B0604020202020204" pitchFamily="34" charset="0"/>
                <a:cs typeface="Arial" panose="020B0604020202020204" pitchFamily="34" charset="0"/>
              </a:rPr>
              <a:t>those officials </a:t>
            </a:r>
            <a:r>
              <a:rPr lang="en-US" dirty="0" smtClean="0">
                <a:latin typeface="Arial" panose="020B0604020202020204" pitchFamily="34" charset="0"/>
                <a:cs typeface="Arial" panose="020B0604020202020204" pitchFamily="34" charset="0"/>
              </a:rPr>
              <a:t>‘undertake</a:t>
            </a:r>
            <a:r>
              <a:rPr lang="en-US" dirty="0">
                <a:latin typeface="Arial" panose="020B0604020202020204" pitchFamily="34" charset="0"/>
                <a:cs typeface="Arial" panose="020B0604020202020204" pitchFamily="34" charset="0"/>
              </a:rPr>
              <a:t>[ ] to act in areas fraught with medical and scientific uncertainties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their latitude </a:t>
            </a:r>
            <a:r>
              <a:rPr lang="en-US" dirty="0" smtClean="0">
                <a:latin typeface="Arial" panose="020B0604020202020204" pitchFamily="34" charset="0"/>
                <a:cs typeface="Arial" panose="020B0604020202020204" pitchFamily="34" charset="0"/>
              </a:rPr>
              <a:t>‘must </a:t>
            </a:r>
            <a:r>
              <a:rPr lang="en-US" dirty="0">
                <a:latin typeface="Arial" panose="020B0604020202020204" pitchFamily="34" charset="0"/>
                <a:cs typeface="Arial" panose="020B0604020202020204" pitchFamily="34" charset="0"/>
              </a:rPr>
              <a:t>be especially broad</a:t>
            </a:r>
            <a:r>
              <a:rPr lang="en-US" dirty="0" smtClean="0">
                <a:latin typeface="Arial" panose="020B0604020202020204" pitchFamily="34" charset="0"/>
                <a:cs typeface="Arial" panose="020B0604020202020204" pitchFamily="34" charset="0"/>
              </a:rPr>
              <a:t>.’ Where </a:t>
            </a:r>
            <a:r>
              <a:rPr lang="en-US" dirty="0">
                <a:latin typeface="Arial" panose="020B0604020202020204" pitchFamily="34" charset="0"/>
                <a:cs typeface="Arial" panose="020B0604020202020204" pitchFamily="34" charset="0"/>
              </a:rPr>
              <a:t>those broad limits are not exceeded, they should not be subject to second-guessing by an </a:t>
            </a:r>
            <a:r>
              <a:rPr lang="en-US" dirty="0" smtClean="0">
                <a:latin typeface="Arial" panose="020B0604020202020204" pitchFamily="34" charset="0"/>
                <a:cs typeface="Arial" panose="020B0604020202020204" pitchFamily="34" charset="0"/>
              </a:rPr>
              <a:t>‘unelected </a:t>
            </a:r>
            <a:r>
              <a:rPr lang="en-US" dirty="0">
                <a:latin typeface="Arial" panose="020B0604020202020204" pitchFamily="34" charset="0"/>
                <a:cs typeface="Arial" panose="020B0604020202020204" pitchFamily="34" charset="0"/>
              </a:rPr>
              <a:t>federal judiciary</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which lacks the background, competence, and expertise to assess public health and is not accountable to the people</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708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9AECC-1DB5-9641-9007-99706B8E915E}"/>
              </a:ext>
            </a:extLst>
          </p:cNvPr>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2BF231F9-524F-E74B-9139-148F2066A4D9}"/>
              </a:ext>
            </a:extLst>
          </p:cNvPr>
          <p:cNvSpPr>
            <a:spLocks noGrp="1"/>
          </p:cNvSpPr>
          <p:nvPr>
            <p:ph idx="1"/>
          </p:nvPr>
        </p:nvSpPr>
        <p:spPr/>
        <p:txBody>
          <a:bodyPr>
            <a:normAutofit/>
          </a:bodyPr>
          <a:lstStyle/>
          <a:p>
            <a:pPr algn="just">
              <a:spcBef>
                <a:spcPts val="0"/>
              </a:spcBef>
            </a:pPr>
            <a:r>
              <a:rPr lang="en-US" sz="2600" dirty="0" smtClean="0">
                <a:latin typeface="Arial" panose="020B0604020202020204" pitchFamily="34" charset="0"/>
                <a:cs typeface="Arial" panose="020B0604020202020204" pitchFamily="34" charset="0"/>
              </a:rPr>
              <a:t>Districts like OCPS adopted mandatory face coverings policies:</a:t>
            </a:r>
          </a:p>
          <a:p>
            <a:pPr algn="just">
              <a:spcBef>
                <a:spcPts val="0"/>
              </a:spcBef>
            </a:pPr>
            <a:endParaRPr lang="en-US" sz="2600" dirty="0">
              <a:latin typeface="Arial" panose="020B0604020202020204" pitchFamily="34" charset="0"/>
              <a:cs typeface="Arial" panose="020B0604020202020204" pitchFamily="34" charset="0"/>
            </a:endParaRPr>
          </a:p>
          <a:p>
            <a:pPr algn="just">
              <a:spcBef>
                <a:spcPts val="0"/>
              </a:spcBef>
            </a:pPr>
            <a:r>
              <a:rPr lang="en-US" sz="2600" dirty="0" smtClean="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FACE </a:t>
            </a:r>
            <a:r>
              <a:rPr lang="en-US" dirty="0">
                <a:latin typeface="Arial" panose="020B0604020202020204" pitchFamily="34" charset="0"/>
                <a:cs typeface="Arial" panose="020B0604020202020204" pitchFamily="34" charset="0"/>
              </a:rPr>
              <a:t>COVERINGS REQUIRED. Subject to the exceptions set forth below, each student, employee, visitor, vendor, or other person are required to wear a face covering (more specifically described below) at all times while at or inside a school/facility, or other property and/or vehicle 2 owned, leased, or operated by the School Board (when there is more than one (1) person in the vehicle</a:t>
            </a:r>
            <a:r>
              <a:rPr lang="en-US" dirty="0" smtClean="0">
                <a:latin typeface="Arial" panose="020B0604020202020204" pitchFamily="34" charset="0"/>
                <a:cs typeface="Arial" panose="020B0604020202020204" pitchFamily="34" charset="0"/>
              </a:rPr>
              <a:t>).”</a:t>
            </a:r>
          </a:p>
          <a:p>
            <a:pPr marL="0" indent="0" algn="just">
              <a:spcBef>
                <a:spcPts val="0"/>
              </a:spcBef>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06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24DDE-4003-FA45-B463-54258003065E}"/>
              </a:ext>
            </a:extLst>
          </p:cNvPr>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3C1679DC-B5AD-8F43-845A-7FE7744611F3}"/>
              </a:ext>
            </a:extLst>
          </p:cNvPr>
          <p:cNvSpPr>
            <a:spLocks noGrp="1"/>
          </p:cNvSpPr>
          <p:nvPr>
            <p:ph idx="1"/>
          </p:nvPr>
        </p:nvSpPr>
        <p:spPr/>
        <p:txBody>
          <a:bodyPr/>
          <a:lstStyle/>
          <a:p>
            <a:pPr algn="just">
              <a:spcBef>
                <a:spcPts val="0"/>
              </a:spcBef>
            </a:pPr>
            <a:r>
              <a:rPr lang="en-US" dirty="0" smtClean="0">
                <a:latin typeface="Arial" panose="020B0604020202020204" pitchFamily="34" charset="0"/>
                <a:cs typeface="Arial" panose="020B0604020202020204" pitchFamily="34" charset="0"/>
              </a:rPr>
              <a:t>Exception for “Strenuous Physical Activity”</a:t>
            </a:r>
          </a:p>
          <a:p>
            <a:pPr algn="just">
              <a:spcBef>
                <a:spcPts val="0"/>
              </a:spcBef>
            </a:pPr>
            <a:endParaRPr lang="en-US" dirty="0">
              <a:latin typeface="Arial" panose="020B0604020202020204" pitchFamily="34" charset="0"/>
              <a:cs typeface="Arial" panose="020B0604020202020204" pitchFamily="34" charset="0"/>
            </a:endParaRPr>
          </a:p>
          <a:p>
            <a:pPr lvl="1" algn="just">
              <a:spcBef>
                <a:spcPts val="0"/>
              </a:spcBef>
            </a:pPr>
            <a:r>
              <a:rPr lang="en-US" dirty="0" smtClean="0">
                <a:latin typeface="Arial" panose="020B0604020202020204" pitchFamily="34" charset="0"/>
                <a:cs typeface="Arial" panose="020B0604020202020204" pitchFamily="34" charset="0"/>
              </a:rPr>
              <a:t>“Strenuous </a:t>
            </a:r>
            <a:r>
              <a:rPr lang="en-US" dirty="0">
                <a:latin typeface="Arial" panose="020B0604020202020204" pitchFamily="34" charset="0"/>
                <a:cs typeface="Arial" panose="020B0604020202020204" pitchFamily="34" charset="0"/>
              </a:rPr>
              <a:t>Physical Activity: A face covering shall not be required for any person inside or outside of any school district facility or school district building while such person is engaged in strenuous physical activity provided social distancing from other persons is maintained</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26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anose="02040503050406030204" pitchFamily="18" charset="0"/>
                <a:ea typeface="Cambria" panose="02040503050406030204" pitchFamily="18" charset="0"/>
              </a:rPr>
              <a:t>Mask Mandate</a:t>
            </a:r>
            <a:endParaRPr lang="en-US"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p:txBody>
          <a:bodyPr/>
          <a:lstStyle/>
          <a:p>
            <a:pPr algn="just"/>
            <a:r>
              <a:rPr lang="en-US" dirty="0" smtClean="0">
                <a:latin typeface="Arial" panose="020B0604020202020204" pitchFamily="34" charset="0"/>
                <a:cs typeface="Arial" panose="020B0604020202020204" pitchFamily="34" charset="0"/>
              </a:rPr>
              <a:t>Parents around the state started suing school districts and counties about mask mandates.  Suits were brought against Palm Beach County, the Indian River County, and the Hillsborough County School Boards.</a:t>
            </a:r>
          </a:p>
          <a:p>
            <a:pPr algn="just"/>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In the case of </a:t>
            </a:r>
            <a:r>
              <a:rPr lang="en-US" u="sng" dirty="0" smtClean="0">
                <a:latin typeface="Arial" panose="020B0604020202020204" pitchFamily="34" charset="0"/>
                <a:cs typeface="Arial" panose="020B0604020202020204" pitchFamily="34" charset="0"/>
              </a:rPr>
              <a:t>Levonas v. Hillsborough County School Board</a:t>
            </a:r>
            <a:r>
              <a:rPr lang="en-US" dirty="0" smtClean="0">
                <a:latin typeface="Arial" panose="020B0604020202020204" pitchFamily="34" charset="0"/>
                <a:cs typeface="Arial" panose="020B0604020202020204" pitchFamily="34" charset="0"/>
              </a:rPr>
              <a:t>, the Court held “Free public education is not a ‘fundamental right.’ Indeed, Article IX, Section 1(A) states that education is a ‘fundamental value.’”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154531"/>
      </p:ext>
    </p:extLst>
  </p:cSld>
  <p:clrMapOvr>
    <a:masterClrMapping/>
  </p:clrMapOvr>
</p:sld>
</file>

<file path=ppt/theme/theme1.xml><?xml version="1.0" encoding="utf-8"?>
<a:theme xmlns:a="http://schemas.openxmlformats.org/drawingml/2006/main" name="OCPS Theme">
  <a:themeElements>
    <a:clrScheme name="OCPS Colors">
      <a:dk1>
        <a:srgbClr val="011D25"/>
      </a:dk1>
      <a:lt1>
        <a:srgbClr val="FFFFFF"/>
      </a:lt1>
      <a:dk2>
        <a:srgbClr val="939598"/>
      </a:dk2>
      <a:lt2>
        <a:srgbClr val="E7E6E6"/>
      </a:lt2>
      <a:accent1>
        <a:srgbClr val="ED7630"/>
      </a:accent1>
      <a:accent2>
        <a:srgbClr val="EBA927"/>
      </a:accent2>
      <a:accent3>
        <a:srgbClr val="A5A5A5"/>
      </a:accent3>
      <a:accent4>
        <a:srgbClr val="698391"/>
      </a:accent4>
      <a:accent5>
        <a:srgbClr val="5BA24D"/>
      </a:accent5>
      <a:accent6>
        <a:srgbClr val="602365"/>
      </a:accent6>
      <a:hlink>
        <a:srgbClr val="051F40"/>
      </a:hlink>
      <a:folHlink>
        <a:srgbClr val="913336"/>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3BA0818-4AE2-0F4B-8A4B-6E1497F5B682}" vid="{311A7D61-F9C5-C648-8D90-75CACB76CD9B}"/>
    </a:ext>
  </a:extLst>
</a:theme>
</file>

<file path=ppt/theme/theme2.xml><?xml version="1.0" encoding="utf-8"?>
<a:theme xmlns:a="http://schemas.openxmlformats.org/drawingml/2006/main" name="Setion Header">
  <a:themeElements>
    <a:clrScheme name="OCPS Official Color Palette">
      <a:dk1>
        <a:srgbClr val="091F40"/>
      </a:dk1>
      <a:lt1>
        <a:srgbClr val="FFFFFF"/>
      </a:lt1>
      <a:dk2>
        <a:srgbClr val="939598"/>
      </a:dk2>
      <a:lt2>
        <a:srgbClr val="E7E6E6"/>
      </a:lt2>
      <a:accent1>
        <a:srgbClr val="EF7622"/>
      </a:accent1>
      <a:accent2>
        <a:srgbClr val="EDAA00"/>
      </a:accent2>
      <a:accent3>
        <a:srgbClr val="A5A5A5"/>
      </a:accent3>
      <a:accent4>
        <a:srgbClr val="688393"/>
      </a:accent4>
      <a:accent5>
        <a:srgbClr val="59A348"/>
      </a:accent5>
      <a:accent6>
        <a:srgbClr val="612066"/>
      </a:accent6>
      <a:hlink>
        <a:srgbClr val="041E41"/>
      </a:hlink>
      <a:folHlink>
        <a:srgbClr val="93323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3BA0818-4AE2-0F4B-8A4B-6E1497F5B682}" vid="{FD180278-C40B-F44B-978C-471CF8589942}"/>
    </a:ext>
  </a:extLst>
</a:theme>
</file>

<file path=ppt/theme/theme3.xml><?xml version="1.0" encoding="utf-8"?>
<a:theme xmlns:a="http://schemas.openxmlformats.org/drawingml/2006/main" name="OCPS 1">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3BA0818-4AE2-0F4B-8A4B-6E1497F5B682}" vid="{4BC5A7F1-08AC-6945-823D-6888252B0C6F}"/>
    </a:ext>
  </a:extLst>
</a:theme>
</file>

<file path=ppt/theme/theme4.xml><?xml version="1.0" encoding="utf-8"?>
<a:theme xmlns:a="http://schemas.openxmlformats.org/drawingml/2006/main" name="OCPS 2">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3BA0818-4AE2-0F4B-8A4B-6E1497F5B682}" vid="{E52B5F7E-8994-9241-986B-A1832EF84ED9}"/>
    </a:ext>
  </a:extLst>
</a:theme>
</file>

<file path=ppt/theme/theme5.xml><?xml version="1.0" encoding="utf-8"?>
<a:theme xmlns:a="http://schemas.openxmlformats.org/drawingml/2006/main" name="OCPS 3">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3BA0818-4AE2-0F4B-8A4B-6E1497F5B682}" vid="{7F635161-9693-794E-803E-8005A1E2417F}"/>
    </a:ext>
  </a:extLst>
</a:theme>
</file>

<file path=ppt/theme/theme6.xml><?xml version="1.0" encoding="utf-8"?>
<a:theme xmlns:a="http://schemas.openxmlformats.org/drawingml/2006/main" name="OCPS 4">
  <a:themeElements>
    <a:clrScheme name="Orange County Public Schools - Color Palette">
      <a:dk1>
        <a:srgbClr val="091F40"/>
      </a:dk1>
      <a:lt1>
        <a:srgbClr val="FFFFFF"/>
      </a:lt1>
      <a:dk2>
        <a:srgbClr val="939598"/>
      </a:dk2>
      <a:lt2>
        <a:srgbClr val="E7E6E6"/>
      </a:lt2>
      <a:accent1>
        <a:srgbClr val="F07622"/>
      </a:accent1>
      <a:accent2>
        <a:srgbClr val="041E41"/>
      </a:accent2>
      <a:accent3>
        <a:srgbClr val="E3C170"/>
      </a:accent3>
      <a:accent4>
        <a:srgbClr val="63775B"/>
      </a:accent4>
      <a:accent5>
        <a:srgbClr val="688393"/>
      </a:accent5>
      <a:accent6>
        <a:srgbClr val="A14B28"/>
      </a:accent6>
      <a:hlink>
        <a:srgbClr val="6CA3C0"/>
      </a:hlink>
      <a:folHlink>
        <a:srgbClr val="EDAA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3BA0818-4AE2-0F4B-8A4B-6E1497F5B682}" vid="{C01D6BC6-7C9E-5243-8146-611DB616A0C9}"/>
    </a:ext>
  </a:extLst>
</a:theme>
</file>

<file path=docProps/app.xml><?xml version="1.0" encoding="utf-8"?>
<Properties xmlns="http://schemas.openxmlformats.org/officeDocument/2006/extended-properties" xmlns:vt="http://schemas.openxmlformats.org/officeDocument/2006/docPropsVTypes">
  <Template>OCPS Theme</Template>
  <TotalTime>1589</TotalTime>
  <Words>4670</Words>
  <Application>Microsoft Office PowerPoint</Application>
  <PresentationFormat>Widescreen</PresentationFormat>
  <Paragraphs>196</Paragraphs>
  <Slides>51</Slides>
  <Notes>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51</vt:i4>
      </vt:variant>
    </vt:vector>
  </HeadingPairs>
  <TitlesOfParts>
    <vt:vector size="62" baseType="lpstr">
      <vt:lpstr>Arial</vt:lpstr>
      <vt:lpstr>Calibri</vt:lpstr>
      <vt:lpstr>Calibri Light</vt:lpstr>
      <vt:lpstr>Cambria</vt:lpstr>
      <vt:lpstr>ヒラギノ角ゴ Pro W3</vt:lpstr>
      <vt:lpstr>OCPS Theme</vt:lpstr>
      <vt:lpstr>Setion Header</vt:lpstr>
      <vt:lpstr>OCPS 1</vt:lpstr>
      <vt:lpstr>OCPS 2</vt:lpstr>
      <vt:lpstr>OCPS 3</vt:lpstr>
      <vt:lpstr>OCPS 4</vt:lpstr>
      <vt:lpstr>43rd FIAAA  State Conference</vt:lpstr>
      <vt:lpstr>Topics for Today</vt:lpstr>
      <vt:lpstr>Mask Mandates</vt:lpstr>
      <vt:lpstr>Mask Mandate</vt:lpstr>
      <vt:lpstr>Mask Mandate</vt:lpstr>
      <vt:lpstr>Mask Mandate</vt:lpstr>
      <vt:lpstr>Mask Mandate</vt:lpstr>
      <vt:lpstr>Mask Mandate</vt:lpstr>
      <vt:lpstr>Mask Mandate</vt:lpstr>
      <vt:lpstr>Mask Mandate</vt:lpstr>
      <vt:lpstr>Mask Mandate</vt:lpstr>
      <vt:lpstr>Mask Mandate</vt:lpstr>
      <vt:lpstr>Mask Mandate</vt:lpstr>
      <vt:lpstr>Mask Mandate</vt:lpstr>
      <vt:lpstr>Mask Mandate</vt:lpstr>
      <vt:lpstr>Mask Mandate</vt:lpstr>
      <vt:lpstr>Mask Mandate</vt:lpstr>
      <vt:lpstr>Mask Mandate</vt:lpstr>
      <vt:lpstr>Covid-19 Waivers</vt:lpstr>
      <vt:lpstr>Covid-19 Waivers</vt:lpstr>
      <vt:lpstr>Covid-19 Waivers</vt:lpstr>
      <vt:lpstr>Covid-19 Waivers</vt:lpstr>
      <vt:lpstr>Covid-19 Waivers</vt:lpstr>
      <vt:lpstr>Covid-19 Testing and Other Precautions</vt:lpstr>
      <vt:lpstr>Covid-19 Testing</vt:lpstr>
      <vt:lpstr>Other Precautions</vt:lpstr>
      <vt:lpstr>Covid-19 Vaccinations</vt:lpstr>
      <vt:lpstr>Covid-19 Vaccinations</vt:lpstr>
      <vt:lpstr>Covid-19 Vaccinations</vt:lpstr>
      <vt:lpstr>ECGs</vt:lpstr>
      <vt:lpstr>ECGs</vt:lpstr>
      <vt:lpstr>ECGs</vt:lpstr>
      <vt:lpstr>ECGs</vt:lpstr>
      <vt:lpstr>Student Speech and Sports Participation</vt:lpstr>
      <vt:lpstr>Student Speech and Sports Participation</vt:lpstr>
      <vt:lpstr>Student Speech and Sports Participation</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Transgender Student Update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line 1 Title line 2</dc:title>
  <dc:creator>Smith, Jason</dc:creator>
  <cp:lastModifiedBy>Palmerini, John C.</cp:lastModifiedBy>
  <cp:revision>61</cp:revision>
  <dcterms:created xsi:type="dcterms:W3CDTF">2018-09-26T13:43:46Z</dcterms:created>
  <dcterms:modified xsi:type="dcterms:W3CDTF">2021-05-03T17:13:49Z</dcterms:modified>
</cp:coreProperties>
</file>