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5.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7" r:id="rId3"/>
    <p:sldMasterId id="2147483664" r:id="rId4"/>
    <p:sldMasterId id="2147483674" r:id="rId5"/>
    <p:sldMasterId id="2147483686" r:id="rId6"/>
  </p:sldMasterIdLst>
  <p:sldIdLst>
    <p:sldId id="261" r:id="rId7"/>
    <p:sldId id="258" r:id="rId8"/>
    <p:sldId id="259" r:id="rId9"/>
    <p:sldId id="260"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89" r:id="rId26"/>
    <p:sldId id="290" r:id="rId27"/>
    <p:sldId id="291" r:id="rId28"/>
    <p:sldId id="292" r:id="rId29"/>
    <p:sldId id="280" r:id="rId30"/>
    <p:sldId id="277" r:id="rId31"/>
    <p:sldId id="278" r:id="rId32"/>
    <p:sldId id="279" r:id="rId33"/>
    <p:sldId id="281" r:id="rId34"/>
    <p:sldId id="282" r:id="rId35"/>
    <p:sldId id="283" r:id="rId36"/>
    <p:sldId id="284" r:id="rId37"/>
    <p:sldId id="285" r:id="rId38"/>
    <p:sldId id="286" r:id="rId39"/>
    <p:sldId id="287" r:id="rId40"/>
    <p:sldId id="288" r:id="rId41"/>
    <p:sldId id="25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78"/>
    <p:restoredTop sz="94690"/>
  </p:normalViewPr>
  <p:slideViewPr>
    <p:cSldViewPr snapToGrid="0" snapToObjects="1">
      <p:cViewPr varScale="1">
        <p:scale>
          <a:sx n="73" d="100"/>
          <a:sy n="73" d="100"/>
        </p:scale>
        <p:origin x="8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C3E3D-AB7F-D640-A66F-CDED61099B52}"/>
              </a:ext>
            </a:extLst>
          </p:cNvPr>
          <p:cNvSpPr>
            <a:spLocks noGrp="1"/>
          </p:cNvSpPr>
          <p:nvPr>
            <p:ph type="ctrTitle" hasCustomPrompt="1"/>
          </p:nvPr>
        </p:nvSpPr>
        <p:spPr>
          <a:xfrm>
            <a:off x="409074" y="1502192"/>
            <a:ext cx="9144000" cy="2179471"/>
          </a:xfrm>
        </p:spPr>
        <p:txBody>
          <a:bodyPr anchor="ctr">
            <a:normAutofit/>
          </a:bodyPr>
          <a:lstStyle>
            <a:lvl1pPr algn="l">
              <a:lnSpc>
                <a:spcPts val="8800"/>
              </a:lnSpc>
              <a:spcAft>
                <a:spcPts val="1800"/>
              </a:spcAft>
              <a:defRPr sz="6600" b="1">
                <a:solidFill>
                  <a:schemeClr val="bg1"/>
                </a:solidFill>
              </a:defRPr>
            </a:lvl1pPr>
          </a:lstStyle>
          <a:p>
            <a:r>
              <a:rPr lang="en-US" dirty="0"/>
              <a:t>Click to edit Master </a:t>
            </a:r>
            <a:br>
              <a:rPr lang="en-US" dirty="0"/>
            </a:br>
            <a:r>
              <a:rPr lang="en-US" dirty="0"/>
              <a:t>title style</a:t>
            </a:r>
          </a:p>
        </p:txBody>
      </p:sp>
      <p:sp>
        <p:nvSpPr>
          <p:cNvPr id="3" name="Subtitle 2">
            <a:extLst>
              <a:ext uri="{FF2B5EF4-FFF2-40B4-BE49-F238E27FC236}">
                <a16:creationId xmlns:a16="http://schemas.microsoft.com/office/drawing/2014/main" id="{C1B48B35-CA8A-3D4D-A0CF-0CE8D19AF075}"/>
              </a:ext>
            </a:extLst>
          </p:cNvPr>
          <p:cNvSpPr>
            <a:spLocks noGrp="1"/>
          </p:cNvSpPr>
          <p:nvPr>
            <p:ph type="subTitle" idx="1" hasCustomPrompt="1"/>
          </p:nvPr>
        </p:nvSpPr>
        <p:spPr>
          <a:xfrm>
            <a:off x="409074" y="4003193"/>
            <a:ext cx="4339389" cy="625642"/>
          </a:xfrm>
        </p:spPr>
        <p:txBody>
          <a:bodyPr anchor="b">
            <a:normAutofit/>
          </a:bodyPr>
          <a:lstStyle>
            <a:lvl1pPr marL="0" indent="0" algn="l">
              <a:buNone/>
              <a:defRPr sz="2000" b="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Presenting Department</a:t>
            </a:r>
          </a:p>
        </p:txBody>
      </p:sp>
      <p:sp>
        <p:nvSpPr>
          <p:cNvPr id="6" name="Slide Number Placeholder 5">
            <a:extLst>
              <a:ext uri="{FF2B5EF4-FFF2-40B4-BE49-F238E27FC236}">
                <a16:creationId xmlns:a16="http://schemas.microsoft.com/office/drawing/2014/main" id="{350219EB-31A1-9549-8DDE-84810111D096}"/>
              </a:ext>
            </a:extLst>
          </p:cNvPr>
          <p:cNvSpPr>
            <a:spLocks noGrp="1"/>
          </p:cNvSpPr>
          <p:nvPr>
            <p:ph type="sldNum" sz="quarter" idx="12"/>
          </p:nvPr>
        </p:nvSpPr>
        <p:spPr/>
        <p:txBody>
          <a:bodyPr/>
          <a:lstStyle/>
          <a:p>
            <a:fld id="{F0B7E9A3-3558-804B-B80D-D507616C80CA}" type="slidenum">
              <a:rPr lang="en-US" smtClean="0"/>
              <a:t>‹#›</a:t>
            </a:fld>
            <a:endParaRPr lang="en-US"/>
          </a:p>
        </p:txBody>
      </p:sp>
      <p:sp>
        <p:nvSpPr>
          <p:cNvPr id="11" name="Text Placeholder 10">
            <a:extLst>
              <a:ext uri="{FF2B5EF4-FFF2-40B4-BE49-F238E27FC236}">
                <a16:creationId xmlns:a16="http://schemas.microsoft.com/office/drawing/2014/main" id="{E04F5436-8BC5-E84A-B5CE-D93D03D5EF43}"/>
              </a:ext>
            </a:extLst>
          </p:cNvPr>
          <p:cNvSpPr>
            <a:spLocks noGrp="1"/>
          </p:cNvSpPr>
          <p:nvPr>
            <p:ph type="body" sz="quarter" idx="13" hasCustomPrompt="1"/>
          </p:nvPr>
        </p:nvSpPr>
        <p:spPr>
          <a:xfrm>
            <a:off x="5213350" y="4003193"/>
            <a:ext cx="4340225" cy="617434"/>
          </a:xfrm>
        </p:spPr>
        <p:txBody>
          <a:bodyPr anchor="b">
            <a:normAutofit/>
          </a:bodyPr>
          <a:lstStyle>
            <a:lvl1pPr marL="0" indent="0" algn="r">
              <a:buNone/>
              <a:defRPr sz="2000">
                <a:solidFill>
                  <a:schemeClr val="bg1"/>
                </a:solidFill>
              </a:defRPr>
            </a:lvl1pPr>
          </a:lstStyle>
          <a:p>
            <a:pPr lvl="0"/>
            <a:r>
              <a:rPr lang="en-US" dirty="0"/>
              <a:t>Presentation Date</a:t>
            </a:r>
          </a:p>
        </p:txBody>
      </p:sp>
    </p:spTree>
    <p:extLst>
      <p:ext uri="{BB962C8B-B14F-4D97-AF65-F5344CB8AC3E}">
        <p14:creationId xmlns:p14="http://schemas.microsoft.com/office/powerpoint/2010/main" val="1279565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8FAE-4013-4147-A449-11AB5DCDCFE9}"/>
              </a:ext>
            </a:extLst>
          </p:cNvPr>
          <p:cNvSpPr>
            <a:spLocks noGrp="1"/>
          </p:cNvSpPr>
          <p:nvPr>
            <p:ph type="title"/>
          </p:nvPr>
        </p:nvSpPr>
        <p:spPr>
          <a:xfrm>
            <a:off x="839788" y="365125"/>
            <a:ext cx="10515600" cy="1325563"/>
          </a:xfrm>
        </p:spPr>
        <p:txBody>
          <a:bodyPr/>
          <a:lstStyle>
            <a:lvl1pPr>
              <a:defRPr>
                <a:solidFill>
                  <a:schemeClr val="accent2"/>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F1574678-019E-C344-9D22-0D9293997D35}"/>
              </a:ext>
            </a:extLst>
          </p:cNvPr>
          <p:cNvSpPr>
            <a:spLocks noGrp="1"/>
          </p:cNvSpPr>
          <p:nvPr>
            <p:ph type="body" idx="1"/>
          </p:nvPr>
        </p:nvSpPr>
        <p:spPr>
          <a:xfrm>
            <a:off x="839788" y="1681163"/>
            <a:ext cx="5157787" cy="823912"/>
          </a:xfr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E6F380B-1CCD-CD49-9702-6D46A7D56BA1}"/>
              </a:ext>
            </a:extLst>
          </p:cNvPr>
          <p:cNvSpPr>
            <a:spLocks noGrp="1"/>
          </p:cNvSpPr>
          <p:nvPr>
            <p:ph sz="half" idx="2"/>
          </p:nvPr>
        </p:nvSpPr>
        <p:spPr>
          <a:xfrm>
            <a:off x="839788" y="2505075"/>
            <a:ext cx="5157787" cy="368458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C9ACEE-1DF5-DE4E-9899-451EE8796C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9F85D3-B2D6-F048-B2CB-4BAE7A076B30}"/>
              </a:ext>
            </a:extLst>
          </p:cNvPr>
          <p:cNvSpPr>
            <a:spLocks noGrp="1"/>
          </p:cNvSpPr>
          <p:nvPr>
            <p:ph sz="quarter" idx="4"/>
          </p:nvPr>
        </p:nvSpPr>
        <p:spPr>
          <a:xfrm>
            <a:off x="6172200" y="2505075"/>
            <a:ext cx="5183188" cy="368458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AA603D-A108-6843-8A9B-FAA6818FB3DA}"/>
              </a:ext>
            </a:extLst>
          </p:cNvPr>
          <p:cNvSpPr>
            <a:spLocks noGrp="1"/>
          </p:cNvSpPr>
          <p:nvPr>
            <p:ph type="dt" sz="half" idx="10"/>
          </p:nvPr>
        </p:nvSpPr>
        <p:spPr/>
        <p:txBody>
          <a:bodyPr/>
          <a:lstStyle/>
          <a:p>
            <a:fld id="{1541FA20-0425-8342-9419-E8851944E6E4}" type="datetimeFigureOut">
              <a:rPr lang="en-US" smtClean="0"/>
              <a:t>4/29/2021</a:t>
            </a:fld>
            <a:endParaRPr lang="en-US"/>
          </a:p>
        </p:txBody>
      </p:sp>
      <p:sp>
        <p:nvSpPr>
          <p:cNvPr id="9" name="Slide Number Placeholder 8">
            <a:extLst>
              <a:ext uri="{FF2B5EF4-FFF2-40B4-BE49-F238E27FC236}">
                <a16:creationId xmlns:a16="http://schemas.microsoft.com/office/drawing/2014/main" id="{01910004-5FDC-9A48-BACE-5F95340B6E66}"/>
              </a:ext>
            </a:extLst>
          </p:cNvPr>
          <p:cNvSpPr>
            <a:spLocks noGrp="1"/>
          </p:cNvSpPr>
          <p:nvPr>
            <p:ph type="sldNum" sz="quarter" idx="12"/>
          </p:nvPr>
        </p:nvSpPr>
        <p:spPr/>
        <p:txBody>
          <a:bodyPr/>
          <a:lstStyle/>
          <a:p>
            <a:fld id="{2ABDE355-DC5F-A643-9982-DD2377652D7E}" type="slidenum">
              <a:rPr lang="en-US" smtClean="0"/>
              <a:t>‹#›</a:t>
            </a:fld>
            <a:endParaRPr lang="en-US"/>
          </a:p>
        </p:txBody>
      </p:sp>
    </p:spTree>
    <p:extLst>
      <p:ext uri="{BB962C8B-B14F-4D97-AF65-F5344CB8AC3E}">
        <p14:creationId xmlns:p14="http://schemas.microsoft.com/office/powerpoint/2010/main" val="1063170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37D25-12E0-CB45-BD68-60210C7B2134}"/>
              </a:ext>
            </a:extLst>
          </p:cNvPr>
          <p:cNvSpPr>
            <a:spLocks noGrp="1"/>
          </p:cNvSpPr>
          <p:nvPr>
            <p:ph type="title"/>
          </p:nvPr>
        </p:nvSpPr>
        <p:spPr>
          <a:xfrm>
            <a:off x="839788" y="457200"/>
            <a:ext cx="3932237" cy="1600200"/>
          </a:xfrm>
        </p:spPr>
        <p:txBody>
          <a:bodyPr anchor="b"/>
          <a:lstStyle>
            <a:lvl1pPr>
              <a:defRPr sz="3200">
                <a:solidFill>
                  <a:schemeClr val="accent2"/>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EFBBF420-1E25-D145-A58F-682E998FCA68}"/>
              </a:ext>
            </a:extLst>
          </p:cNvPr>
          <p:cNvSpPr>
            <a:spLocks noGrp="1"/>
          </p:cNvSpPr>
          <p:nvPr>
            <p:ph type="pic" idx="1"/>
          </p:nvPr>
        </p:nvSpPr>
        <p:spPr>
          <a:xfrm>
            <a:off x="5183188" y="987425"/>
            <a:ext cx="6172200" cy="4873625"/>
          </a:xfrm>
        </p:spPr>
        <p:txBody>
          <a:bodyPr/>
          <a:lstStyle>
            <a:lvl1pPr marL="0" indent="0">
              <a:buNone/>
              <a:defRPr sz="3200">
                <a:solidFill>
                  <a:schemeClr val="accent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4C44D6-9D62-0D43-8940-0C12347CC5E1}"/>
              </a:ext>
            </a:extLst>
          </p:cNvPr>
          <p:cNvSpPr>
            <a:spLocks noGrp="1"/>
          </p:cNvSpPr>
          <p:nvPr>
            <p:ph type="body" sz="half" idx="2"/>
          </p:nvPr>
        </p:nvSpPr>
        <p:spPr>
          <a:xfrm>
            <a:off x="839788" y="2057400"/>
            <a:ext cx="3932237" cy="3811588"/>
          </a:xfrm>
        </p:spPr>
        <p:txBody>
          <a:bodyPr/>
          <a:lstStyle>
            <a:lvl1pPr marL="0" indent="0">
              <a:buNone/>
              <a:defRPr sz="1600">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06BCACA-28DC-9F40-8003-CCAC7EB70DEB}"/>
              </a:ext>
            </a:extLst>
          </p:cNvPr>
          <p:cNvSpPr>
            <a:spLocks noGrp="1"/>
          </p:cNvSpPr>
          <p:nvPr>
            <p:ph type="dt" sz="half" idx="10"/>
          </p:nvPr>
        </p:nvSpPr>
        <p:spPr/>
        <p:txBody>
          <a:bodyPr/>
          <a:lstStyle/>
          <a:p>
            <a:fld id="{1541FA20-0425-8342-9419-E8851944E6E4}" type="datetimeFigureOut">
              <a:rPr lang="en-US" smtClean="0"/>
              <a:t>4/29/2021</a:t>
            </a:fld>
            <a:endParaRPr lang="en-US"/>
          </a:p>
        </p:txBody>
      </p:sp>
      <p:sp>
        <p:nvSpPr>
          <p:cNvPr id="7" name="Slide Number Placeholder 6">
            <a:extLst>
              <a:ext uri="{FF2B5EF4-FFF2-40B4-BE49-F238E27FC236}">
                <a16:creationId xmlns:a16="http://schemas.microsoft.com/office/drawing/2014/main" id="{B34794D4-8C00-DB4E-A701-240597A414FF}"/>
              </a:ext>
            </a:extLst>
          </p:cNvPr>
          <p:cNvSpPr>
            <a:spLocks noGrp="1"/>
          </p:cNvSpPr>
          <p:nvPr>
            <p:ph type="sldNum" sz="quarter" idx="12"/>
          </p:nvPr>
        </p:nvSpPr>
        <p:spPr/>
        <p:txBody>
          <a:bodyPr/>
          <a:lstStyle/>
          <a:p>
            <a:fld id="{2ABDE355-DC5F-A643-9982-DD2377652D7E}" type="slidenum">
              <a:rPr lang="en-US" smtClean="0"/>
              <a:t>‹#›</a:t>
            </a:fld>
            <a:endParaRPr lang="en-US"/>
          </a:p>
        </p:txBody>
      </p:sp>
    </p:spTree>
    <p:extLst>
      <p:ext uri="{BB962C8B-B14F-4D97-AF65-F5344CB8AC3E}">
        <p14:creationId xmlns:p14="http://schemas.microsoft.com/office/powerpoint/2010/main" val="271503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E2282-EB1D-B249-9C2E-57887476D379}"/>
              </a:ext>
            </a:extLst>
          </p:cNvPr>
          <p:cNvSpPr>
            <a:spLocks noGrp="1"/>
          </p:cNvSpPr>
          <p:nvPr>
            <p:ph type="title"/>
          </p:nvPr>
        </p:nvSpPr>
        <p:spPr/>
        <p:txBody>
          <a:bodyPr/>
          <a:lstStyle>
            <a:lvl1pPr>
              <a:defRPr>
                <a:solidFill>
                  <a:schemeClr val="accent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5636E92F-11DB-E744-A43C-5E21C856157B}"/>
              </a:ext>
            </a:extLst>
          </p:cNvPr>
          <p:cNvSpPr>
            <a:spLocks noGrp="1"/>
          </p:cNvSpPr>
          <p:nvPr>
            <p:ph idx="1"/>
          </p:nvPr>
        </p:nvSpPr>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E7D03-5236-864A-9477-F4F06F1C7428}"/>
              </a:ext>
            </a:extLst>
          </p:cNvPr>
          <p:cNvSpPr>
            <a:spLocks noGrp="1"/>
          </p:cNvSpPr>
          <p:nvPr>
            <p:ph type="dt" sz="half" idx="10"/>
          </p:nvPr>
        </p:nvSpPr>
        <p:spPr/>
        <p:txBody>
          <a:bodyPr/>
          <a:lstStyle/>
          <a:p>
            <a:fld id="{34610A15-3CFB-AE47-9922-3F1141E28AAC}" type="datetimeFigureOut">
              <a:rPr lang="en-US" smtClean="0"/>
              <a:t>4/29/2021</a:t>
            </a:fld>
            <a:endParaRPr lang="en-US"/>
          </a:p>
        </p:txBody>
      </p:sp>
      <p:sp>
        <p:nvSpPr>
          <p:cNvPr id="6" name="Slide Number Placeholder 5">
            <a:extLst>
              <a:ext uri="{FF2B5EF4-FFF2-40B4-BE49-F238E27FC236}">
                <a16:creationId xmlns:a16="http://schemas.microsoft.com/office/drawing/2014/main" id="{22C0980D-5316-9C42-810F-06E744B08A14}"/>
              </a:ext>
            </a:extLst>
          </p:cNvPr>
          <p:cNvSpPr>
            <a:spLocks noGrp="1"/>
          </p:cNvSpPr>
          <p:nvPr>
            <p:ph type="sldNum" sz="quarter" idx="12"/>
          </p:nvPr>
        </p:nvSpPr>
        <p:spPr/>
        <p:txBody>
          <a:bodyPr/>
          <a:lstStyle/>
          <a:p>
            <a:fld id="{EEF68FA7-D5C4-9747-B6BD-691E707AF72F}" type="slidenum">
              <a:rPr lang="en-US" smtClean="0"/>
              <a:t>‹#›</a:t>
            </a:fld>
            <a:endParaRPr lang="en-US"/>
          </a:p>
        </p:txBody>
      </p:sp>
    </p:spTree>
    <p:extLst>
      <p:ext uri="{BB962C8B-B14F-4D97-AF65-F5344CB8AC3E}">
        <p14:creationId xmlns:p14="http://schemas.microsoft.com/office/powerpoint/2010/main" val="2740272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C4C5-E06B-6144-A696-9CFA0150D5F7}"/>
              </a:ext>
            </a:extLst>
          </p:cNvPr>
          <p:cNvSpPr>
            <a:spLocks noGrp="1"/>
          </p:cNvSpPr>
          <p:nvPr>
            <p:ph type="title"/>
          </p:nvPr>
        </p:nvSpPr>
        <p:spPr/>
        <p:txBody>
          <a:bodyPr/>
          <a:lstStyle>
            <a:lvl1pPr>
              <a:defRPr>
                <a:solidFill>
                  <a:schemeClr val="accent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E353D950-414D-6D48-9904-1F5D99640470}"/>
              </a:ext>
            </a:extLst>
          </p:cNvPr>
          <p:cNvSpPr>
            <a:spLocks noGrp="1"/>
          </p:cNvSpPr>
          <p:nvPr>
            <p:ph sz="half" idx="1"/>
          </p:nvPr>
        </p:nvSpPr>
        <p:spPr>
          <a:xfrm>
            <a:off x="838200" y="1825625"/>
            <a:ext cx="5181600" cy="435133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00C517-1113-AC43-A7FB-F7FB487717A6}"/>
              </a:ext>
            </a:extLst>
          </p:cNvPr>
          <p:cNvSpPr>
            <a:spLocks noGrp="1"/>
          </p:cNvSpPr>
          <p:nvPr>
            <p:ph sz="half" idx="2"/>
          </p:nvPr>
        </p:nvSpPr>
        <p:spPr>
          <a:xfrm>
            <a:off x="6172200" y="1825625"/>
            <a:ext cx="5181600" cy="435133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5AD5B7-0F90-864F-A298-337DF0A97DFD}"/>
              </a:ext>
            </a:extLst>
          </p:cNvPr>
          <p:cNvSpPr>
            <a:spLocks noGrp="1"/>
          </p:cNvSpPr>
          <p:nvPr>
            <p:ph type="dt" sz="half" idx="10"/>
          </p:nvPr>
        </p:nvSpPr>
        <p:spPr/>
        <p:txBody>
          <a:bodyPr/>
          <a:lstStyle/>
          <a:p>
            <a:fld id="{34610A15-3CFB-AE47-9922-3F1141E28AAC}" type="datetimeFigureOut">
              <a:rPr lang="en-US" smtClean="0"/>
              <a:t>4/29/2021</a:t>
            </a:fld>
            <a:endParaRPr lang="en-US"/>
          </a:p>
        </p:txBody>
      </p:sp>
      <p:sp>
        <p:nvSpPr>
          <p:cNvPr id="7" name="Slide Number Placeholder 6">
            <a:extLst>
              <a:ext uri="{FF2B5EF4-FFF2-40B4-BE49-F238E27FC236}">
                <a16:creationId xmlns:a16="http://schemas.microsoft.com/office/drawing/2014/main" id="{BC1AA326-4A8E-354B-AF5A-351F60DD675D}"/>
              </a:ext>
            </a:extLst>
          </p:cNvPr>
          <p:cNvSpPr>
            <a:spLocks noGrp="1"/>
          </p:cNvSpPr>
          <p:nvPr>
            <p:ph type="sldNum" sz="quarter" idx="12"/>
          </p:nvPr>
        </p:nvSpPr>
        <p:spPr/>
        <p:txBody>
          <a:bodyPr/>
          <a:lstStyle/>
          <a:p>
            <a:fld id="{EEF68FA7-D5C4-9747-B6BD-691E707AF72F}" type="slidenum">
              <a:rPr lang="en-US" smtClean="0"/>
              <a:t>‹#›</a:t>
            </a:fld>
            <a:endParaRPr lang="en-US"/>
          </a:p>
        </p:txBody>
      </p:sp>
    </p:spTree>
    <p:extLst>
      <p:ext uri="{BB962C8B-B14F-4D97-AF65-F5344CB8AC3E}">
        <p14:creationId xmlns:p14="http://schemas.microsoft.com/office/powerpoint/2010/main" val="110975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9F613-8027-254D-AB06-BF215C65392A}"/>
              </a:ext>
            </a:extLst>
          </p:cNvPr>
          <p:cNvSpPr>
            <a:spLocks noGrp="1"/>
          </p:cNvSpPr>
          <p:nvPr>
            <p:ph type="title"/>
          </p:nvPr>
        </p:nvSpPr>
        <p:spPr>
          <a:xfrm>
            <a:off x="839788" y="457200"/>
            <a:ext cx="3932237" cy="1600200"/>
          </a:xfrm>
        </p:spPr>
        <p:txBody>
          <a:bodyPr anchor="b"/>
          <a:lstStyle>
            <a:lvl1pPr>
              <a:defRPr sz="3200">
                <a:solidFill>
                  <a:schemeClr val="accent2"/>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48CE091E-353A-6440-BC55-BE9D2B986E9B}"/>
              </a:ext>
            </a:extLst>
          </p:cNvPr>
          <p:cNvSpPr>
            <a:spLocks noGrp="1"/>
          </p:cNvSpPr>
          <p:nvPr>
            <p:ph type="pic" idx="1"/>
          </p:nvPr>
        </p:nvSpPr>
        <p:spPr>
          <a:xfrm>
            <a:off x="5183188" y="987425"/>
            <a:ext cx="6172200" cy="4873625"/>
          </a:xfrm>
        </p:spPr>
        <p:txBody>
          <a:bodyPr/>
          <a:lstStyle>
            <a:lvl1pPr marL="0" indent="0">
              <a:buNone/>
              <a:defRPr sz="3200">
                <a:solidFill>
                  <a:schemeClr val="accent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6B4B36-7CE7-7748-9B1F-20FB5D3813AB}"/>
              </a:ext>
            </a:extLst>
          </p:cNvPr>
          <p:cNvSpPr>
            <a:spLocks noGrp="1"/>
          </p:cNvSpPr>
          <p:nvPr>
            <p:ph type="body" sz="half" idx="2"/>
          </p:nvPr>
        </p:nvSpPr>
        <p:spPr>
          <a:xfrm>
            <a:off x="839788" y="2057400"/>
            <a:ext cx="3932237" cy="3811588"/>
          </a:xfrm>
        </p:spPr>
        <p:txBody>
          <a:bodyPr/>
          <a:lstStyle>
            <a:lvl1pPr marL="0" indent="0">
              <a:buNone/>
              <a:defRPr sz="1600">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0668F4-2407-DA48-B9C0-709D3D9EE703}"/>
              </a:ext>
            </a:extLst>
          </p:cNvPr>
          <p:cNvSpPr>
            <a:spLocks noGrp="1"/>
          </p:cNvSpPr>
          <p:nvPr>
            <p:ph type="dt" sz="half" idx="10"/>
          </p:nvPr>
        </p:nvSpPr>
        <p:spPr/>
        <p:txBody>
          <a:bodyPr/>
          <a:lstStyle/>
          <a:p>
            <a:fld id="{34610A15-3CFB-AE47-9922-3F1141E28AAC}" type="datetimeFigureOut">
              <a:rPr lang="en-US" smtClean="0"/>
              <a:t>4/29/2021</a:t>
            </a:fld>
            <a:endParaRPr lang="en-US"/>
          </a:p>
        </p:txBody>
      </p:sp>
      <p:sp>
        <p:nvSpPr>
          <p:cNvPr id="7" name="Slide Number Placeholder 6">
            <a:extLst>
              <a:ext uri="{FF2B5EF4-FFF2-40B4-BE49-F238E27FC236}">
                <a16:creationId xmlns:a16="http://schemas.microsoft.com/office/drawing/2014/main" id="{58B3BA5C-1D14-B248-8560-6AE1875CD6C2}"/>
              </a:ext>
            </a:extLst>
          </p:cNvPr>
          <p:cNvSpPr>
            <a:spLocks noGrp="1"/>
          </p:cNvSpPr>
          <p:nvPr>
            <p:ph type="sldNum" sz="quarter" idx="12"/>
          </p:nvPr>
        </p:nvSpPr>
        <p:spPr/>
        <p:txBody>
          <a:bodyPr/>
          <a:lstStyle/>
          <a:p>
            <a:fld id="{EEF68FA7-D5C4-9747-B6BD-691E707AF72F}" type="slidenum">
              <a:rPr lang="en-US" smtClean="0"/>
              <a:t>‹#›</a:t>
            </a:fld>
            <a:endParaRPr lang="en-US"/>
          </a:p>
        </p:txBody>
      </p:sp>
    </p:spTree>
    <p:extLst>
      <p:ext uri="{BB962C8B-B14F-4D97-AF65-F5344CB8AC3E}">
        <p14:creationId xmlns:p14="http://schemas.microsoft.com/office/powerpoint/2010/main" val="3167135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3E477-8E05-FD4B-A745-F877B2DEBABB}"/>
              </a:ext>
            </a:extLst>
          </p:cNvPr>
          <p:cNvSpPr>
            <a:spLocks noGrp="1"/>
          </p:cNvSpPr>
          <p:nvPr>
            <p:ph type="title"/>
          </p:nvPr>
        </p:nvSpPr>
        <p:spPr>
          <a:xfrm>
            <a:off x="2903621" y="2266115"/>
            <a:ext cx="8871284" cy="1936917"/>
          </a:xfrm>
        </p:spPr>
        <p:txBody>
          <a:bodyPr/>
          <a:lstStyle>
            <a:lvl1pPr>
              <a:defRPr b="1" i="0">
                <a:solidFill>
                  <a:schemeClr val="tx1"/>
                </a:solidFill>
                <a:latin typeface="Cambria" panose="02040503050406030204" pitchFamily="18" charset="0"/>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D7DD584B-D2ED-0F46-B07F-593CF157D874}"/>
              </a:ext>
            </a:extLst>
          </p:cNvPr>
          <p:cNvSpPr>
            <a:spLocks noGrp="1"/>
          </p:cNvSpPr>
          <p:nvPr>
            <p:ph type="sldNum" sz="quarter" idx="12"/>
          </p:nvPr>
        </p:nvSpPr>
        <p:spPr>
          <a:xfrm>
            <a:off x="9031705" y="6406046"/>
            <a:ext cx="2743200" cy="365125"/>
          </a:xfrm>
        </p:spPr>
        <p:txBody>
          <a:bodyPr/>
          <a:lstStyle/>
          <a:p>
            <a:fld id="{9E5A588C-C976-8B44-9F99-7FEDC967D892}" type="slidenum">
              <a:rPr lang="en-US" smtClean="0"/>
              <a:t>‹#›</a:t>
            </a:fld>
            <a:endParaRPr lang="en-US"/>
          </a:p>
        </p:txBody>
      </p:sp>
    </p:spTree>
    <p:extLst>
      <p:ext uri="{BB962C8B-B14F-4D97-AF65-F5344CB8AC3E}">
        <p14:creationId xmlns:p14="http://schemas.microsoft.com/office/powerpoint/2010/main" val="3021219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7F6F6-2C48-264F-AD72-67CC39630C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F81319-4C08-294A-A3E5-45E3E8E57541}"/>
              </a:ext>
            </a:extLst>
          </p:cNvPr>
          <p:cNvSpPr>
            <a:spLocks noGrp="1"/>
          </p:cNvSpPr>
          <p:nvPr>
            <p:ph idx="1"/>
          </p:nvPr>
        </p:nvSpPr>
        <p:spPr>
          <a:xfrm>
            <a:off x="838200" y="2277979"/>
            <a:ext cx="10515600" cy="3898984"/>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58EE9B9-399E-0342-9B84-93FC23953E13}"/>
              </a:ext>
            </a:extLst>
          </p:cNvPr>
          <p:cNvSpPr>
            <a:spLocks noGrp="1"/>
          </p:cNvSpPr>
          <p:nvPr>
            <p:ph type="dt" sz="half" idx="10"/>
          </p:nvPr>
        </p:nvSpPr>
        <p:spPr/>
        <p:txBody>
          <a:bodyPr/>
          <a:lstStyle/>
          <a:p>
            <a:fld id="{C2FFEE5F-400D-EA4A-BFC3-882A96DE3C2B}" type="datetimeFigureOut">
              <a:rPr lang="en-US" smtClean="0"/>
              <a:t>4/29/2021</a:t>
            </a:fld>
            <a:endParaRPr lang="en-US"/>
          </a:p>
        </p:txBody>
      </p:sp>
      <p:sp>
        <p:nvSpPr>
          <p:cNvPr id="6" name="Slide Number Placeholder 5">
            <a:extLst>
              <a:ext uri="{FF2B5EF4-FFF2-40B4-BE49-F238E27FC236}">
                <a16:creationId xmlns:a16="http://schemas.microsoft.com/office/drawing/2014/main" id="{53ADF764-AAA8-A64F-8B6D-752BB054FD5C}"/>
              </a:ext>
            </a:extLst>
          </p:cNvPr>
          <p:cNvSpPr>
            <a:spLocks noGrp="1"/>
          </p:cNvSpPr>
          <p:nvPr>
            <p:ph type="sldNum" sz="quarter" idx="12"/>
          </p:nvPr>
        </p:nvSpPr>
        <p:spPr/>
        <p:txBody>
          <a:bodyPr/>
          <a:lstStyle/>
          <a:p>
            <a:fld id="{7AFF7316-9A2B-4C44-86DB-CBCC00F89E6D}" type="slidenum">
              <a:rPr lang="en-US" smtClean="0"/>
              <a:t>‹#›</a:t>
            </a:fld>
            <a:endParaRPr lang="en-US"/>
          </a:p>
        </p:txBody>
      </p:sp>
    </p:spTree>
    <p:extLst>
      <p:ext uri="{BB962C8B-B14F-4D97-AF65-F5344CB8AC3E}">
        <p14:creationId xmlns:p14="http://schemas.microsoft.com/office/powerpoint/2010/main" val="94200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A02E3-DA50-224C-89D6-2CFB7C856A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E1C333-34F6-7B4F-89FA-BD322F11343E}"/>
              </a:ext>
            </a:extLst>
          </p:cNvPr>
          <p:cNvSpPr>
            <a:spLocks noGrp="1"/>
          </p:cNvSpPr>
          <p:nvPr>
            <p:ph sz="half" idx="1"/>
          </p:nvPr>
        </p:nvSpPr>
        <p:spPr>
          <a:xfrm>
            <a:off x="838200" y="2277979"/>
            <a:ext cx="5181600" cy="3898983"/>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8317D21-2954-FF48-8A39-53A1C43C3A13}"/>
              </a:ext>
            </a:extLst>
          </p:cNvPr>
          <p:cNvSpPr>
            <a:spLocks noGrp="1"/>
          </p:cNvSpPr>
          <p:nvPr>
            <p:ph sz="half" idx="2"/>
          </p:nvPr>
        </p:nvSpPr>
        <p:spPr>
          <a:xfrm>
            <a:off x="6172200" y="2277979"/>
            <a:ext cx="5181600" cy="3898983"/>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461EA5-D3D5-DD44-B693-97B696177E84}"/>
              </a:ext>
            </a:extLst>
          </p:cNvPr>
          <p:cNvSpPr>
            <a:spLocks noGrp="1"/>
          </p:cNvSpPr>
          <p:nvPr>
            <p:ph type="dt" sz="half" idx="10"/>
          </p:nvPr>
        </p:nvSpPr>
        <p:spPr/>
        <p:txBody>
          <a:bodyPr/>
          <a:lstStyle/>
          <a:p>
            <a:fld id="{C2FFEE5F-400D-EA4A-BFC3-882A96DE3C2B}" type="datetimeFigureOut">
              <a:rPr lang="en-US" smtClean="0"/>
              <a:t>4/29/2021</a:t>
            </a:fld>
            <a:endParaRPr lang="en-US"/>
          </a:p>
        </p:txBody>
      </p:sp>
      <p:sp>
        <p:nvSpPr>
          <p:cNvPr id="7" name="Slide Number Placeholder 6">
            <a:extLst>
              <a:ext uri="{FF2B5EF4-FFF2-40B4-BE49-F238E27FC236}">
                <a16:creationId xmlns:a16="http://schemas.microsoft.com/office/drawing/2014/main" id="{3D0F52B0-4542-2842-AF3B-7D7DBA54C515}"/>
              </a:ext>
            </a:extLst>
          </p:cNvPr>
          <p:cNvSpPr>
            <a:spLocks noGrp="1"/>
          </p:cNvSpPr>
          <p:nvPr>
            <p:ph type="sldNum" sz="quarter" idx="12"/>
          </p:nvPr>
        </p:nvSpPr>
        <p:spPr/>
        <p:txBody>
          <a:bodyPr/>
          <a:lstStyle/>
          <a:p>
            <a:fld id="{7AFF7316-9A2B-4C44-86DB-CBCC00F89E6D}" type="slidenum">
              <a:rPr lang="en-US" smtClean="0"/>
              <a:t>‹#›</a:t>
            </a:fld>
            <a:endParaRPr lang="en-US"/>
          </a:p>
        </p:txBody>
      </p:sp>
    </p:spTree>
    <p:extLst>
      <p:ext uri="{BB962C8B-B14F-4D97-AF65-F5344CB8AC3E}">
        <p14:creationId xmlns:p14="http://schemas.microsoft.com/office/powerpoint/2010/main" val="716031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69C80-3379-E94F-88C8-F6163CD00857}"/>
              </a:ext>
            </a:extLst>
          </p:cNvPr>
          <p:cNvSpPr>
            <a:spLocks noGrp="1"/>
          </p:cNvSpPr>
          <p:nvPr>
            <p:ph type="title"/>
          </p:nvPr>
        </p:nvSpPr>
        <p:spPr>
          <a:xfrm>
            <a:off x="839788" y="225979"/>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19F9A2-44FC-0B42-87D7-07CF2440E3DA}"/>
              </a:ext>
            </a:extLst>
          </p:cNvPr>
          <p:cNvSpPr>
            <a:spLocks noGrp="1"/>
          </p:cNvSpPr>
          <p:nvPr>
            <p:ph type="body" idx="1"/>
          </p:nvPr>
        </p:nvSpPr>
        <p:spPr>
          <a:xfrm>
            <a:off x="839788" y="2250658"/>
            <a:ext cx="5157787" cy="823912"/>
          </a:xfrm>
        </p:spPr>
        <p:txBody>
          <a:bodyPr anchor="t"/>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9ADD0D5D-AEFA-1A4F-AF7F-7FA7CDA93931}"/>
              </a:ext>
            </a:extLst>
          </p:cNvPr>
          <p:cNvSpPr>
            <a:spLocks noGrp="1"/>
          </p:cNvSpPr>
          <p:nvPr>
            <p:ph sz="half" idx="2"/>
          </p:nvPr>
        </p:nvSpPr>
        <p:spPr>
          <a:xfrm>
            <a:off x="839788" y="3074569"/>
            <a:ext cx="5157787" cy="3115093"/>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B5C76F54-C85E-6C4A-BF10-F0F90AF5B1F9}"/>
              </a:ext>
            </a:extLst>
          </p:cNvPr>
          <p:cNvSpPr>
            <a:spLocks noGrp="1"/>
          </p:cNvSpPr>
          <p:nvPr>
            <p:ph type="body" sz="quarter" idx="3"/>
          </p:nvPr>
        </p:nvSpPr>
        <p:spPr>
          <a:xfrm>
            <a:off x="6172200" y="2250658"/>
            <a:ext cx="5183188" cy="823912"/>
          </a:xfrm>
        </p:spPr>
        <p:txBody>
          <a:bodyPr anchor="t"/>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0F20C7E-5A0D-A14D-9C1C-78293B8226E3}"/>
              </a:ext>
            </a:extLst>
          </p:cNvPr>
          <p:cNvSpPr>
            <a:spLocks noGrp="1"/>
          </p:cNvSpPr>
          <p:nvPr>
            <p:ph sz="quarter" idx="4"/>
          </p:nvPr>
        </p:nvSpPr>
        <p:spPr>
          <a:xfrm>
            <a:off x="6172200" y="3074569"/>
            <a:ext cx="5183188" cy="3115093"/>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5734CB-55F1-1244-A97A-D040C590686E}"/>
              </a:ext>
            </a:extLst>
          </p:cNvPr>
          <p:cNvSpPr>
            <a:spLocks noGrp="1"/>
          </p:cNvSpPr>
          <p:nvPr>
            <p:ph type="dt" sz="half" idx="10"/>
          </p:nvPr>
        </p:nvSpPr>
        <p:spPr/>
        <p:txBody>
          <a:bodyPr/>
          <a:lstStyle/>
          <a:p>
            <a:fld id="{C2FFEE5F-400D-EA4A-BFC3-882A96DE3C2B}" type="datetimeFigureOut">
              <a:rPr lang="en-US" smtClean="0"/>
              <a:t>4/29/2021</a:t>
            </a:fld>
            <a:endParaRPr lang="en-US"/>
          </a:p>
        </p:txBody>
      </p:sp>
      <p:sp>
        <p:nvSpPr>
          <p:cNvPr id="9" name="Slide Number Placeholder 8">
            <a:extLst>
              <a:ext uri="{FF2B5EF4-FFF2-40B4-BE49-F238E27FC236}">
                <a16:creationId xmlns:a16="http://schemas.microsoft.com/office/drawing/2014/main" id="{29EAE5B5-7F37-9648-A741-A314D96CD9D4}"/>
              </a:ext>
            </a:extLst>
          </p:cNvPr>
          <p:cNvSpPr>
            <a:spLocks noGrp="1"/>
          </p:cNvSpPr>
          <p:nvPr>
            <p:ph type="sldNum" sz="quarter" idx="12"/>
          </p:nvPr>
        </p:nvSpPr>
        <p:spPr/>
        <p:txBody>
          <a:bodyPr/>
          <a:lstStyle/>
          <a:p>
            <a:fld id="{7AFF7316-9A2B-4C44-86DB-CBCC00F89E6D}" type="slidenum">
              <a:rPr lang="en-US" smtClean="0"/>
              <a:t>‹#›</a:t>
            </a:fld>
            <a:endParaRPr lang="en-US"/>
          </a:p>
        </p:txBody>
      </p:sp>
    </p:spTree>
    <p:extLst>
      <p:ext uri="{BB962C8B-B14F-4D97-AF65-F5344CB8AC3E}">
        <p14:creationId xmlns:p14="http://schemas.microsoft.com/office/powerpoint/2010/main" val="183951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F1B22-4E01-A04D-8B14-9AC1899FB204}"/>
              </a:ext>
            </a:extLst>
          </p:cNvPr>
          <p:cNvSpPr>
            <a:spLocks noGrp="1"/>
          </p:cNvSpPr>
          <p:nvPr>
            <p:ph type="title"/>
          </p:nvPr>
        </p:nvSpPr>
        <p:spPr>
          <a:xfrm>
            <a:off x="1265408" y="365125"/>
            <a:ext cx="10078452" cy="1325563"/>
          </a:xfrm>
        </p:spPr>
        <p:txBody>
          <a:bodyPr/>
          <a:lstStyle>
            <a:lvl1pPr>
              <a:defRPr>
                <a:solidFill>
                  <a:schemeClr val="accent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FB73FFA-337A-A94C-8A21-91A39B12B1DC}"/>
              </a:ext>
            </a:extLst>
          </p:cNvPr>
          <p:cNvSpPr>
            <a:spLocks noGrp="1"/>
          </p:cNvSpPr>
          <p:nvPr>
            <p:ph idx="1"/>
          </p:nvPr>
        </p:nvSpPr>
        <p:spPr>
          <a:xfrm>
            <a:off x="1265408" y="1825625"/>
            <a:ext cx="10078452" cy="435133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5D05A3B-A50E-6B44-A17F-3773F382BEFB}"/>
              </a:ext>
            </a:extLst>
          </p:cNvPr>
          <p:cNvSpPr>
            <a:spLocks noGrp="1"/>
          </p:cNvSpPr>
          <p:nvPr>
            <p:ph type="dt" sz="half" idx="10"/>
          </p:nvPr>
        </p:nvSpPr>
        <p:spPr/>
        <p:txBody>
          <a:bodyPr/>
          <a:lstStyle/>
          <a:p>
            <a:fld id="{165E35F0-9587-BA40-9947-B6A2B749C072}" type="datetimeFigureOut">
              <a:rPr lang="en-US" smtClean="0"/>
              <a:t>4/29/2021</a:t>
            </a:fld>
            <a:endParaRPr lang="en-US"/>
          </a:p>
        </p:txBody>
      </p:sp>
      <p:sp>
        <p:nvSpPr>
          <p:cNvPr id="6" name="Slide Number Placeholder 5">
            <a:extLst>
              <a:ext uri="{FF2B5EF4-FFF2-40B4-BE49-F238E27FC236}">
                <a16:creationId xmlns:a16="http://schemas.microsoft.com/office/drawing/2014/main" id="{45E7AE45-7980-FB41-A59F-FB4423E78803}"/>
              </a:ext>
            </a:extLst>
          </p:cNvPr>
          <p:cNvSpPr>
            <a:spLocks noGrp="1"/>
          </p:cNvSpPr>
          <p:nvPr>
            <p:ph type="sldNum" sz="quarter" idx="12"/>
          </p:nvPr>
        </p:nvSpPr>
        <p:spPr/>
        <p:txBody>
          <a:bodyPr/>
          <a:lstStyle/>
          <a:p>
            <a:fld id="{1C4E29F8-C80A-5C4D-871D-A8FC960C165D}" type="slidenum">
              <a:rPr lang="en-US" smtClean="0"/>
              <a:t>‹#›</a:t>
            </a:fld>
            <a:endParaRPr lang="en-US"/>
          </a:p>
        </p:txBody>
      </p:sp>
    </p:spTree>
    <p:extLst>
      <p:ext uri="{BB962C8B-B14F-4D97-AF65-F5344CB8AC3E}">
        <p14:creationId xmlns:p14="http://schemas.microsoft.com/office/powerpoint/2010/main" val="4131655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D2896-AA0C-E44E-B296-13F0FFA12DCD}"/>
              </a:ext>
            </a:extLst>
          </p:cNvPr>
          <p:cNvSpPr>
            <a:spLocks noGrp="1"/>
          </p:cNvSpPr>
          <p:nvPr>
            <p:ph type="title"/>
          </p:nvPr>
        </p:nvSpPr>
        <p:spPr>
          <a:xfrm>
            <a:off x="1265407" y="365125"/>
            <a:ext cx="10078453" cy="1325563"/>
          </a:xfrm>
        </p:spPr>
        <p:txBody>
          <a:bodyPr/>
          <a:lstStyle>
            <a:lvl1pPr algn="l">
              <a:defRPr>
                <a:solidFill>
                  <a:schemeClr val="accent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A7ABD3B-40D9-F04D-8E26-1BCE115403A7}"/>
              </a:ext>
            </a:extLst>
          </p:cNvPr>
          <p:cNvSpPr>
            <a:spLocks noGrp="1"/>
          </p:cNvSpPr>
          <p:nvPr>
            <p:ph sz="half" idx="1"/>
          </p:nvPr>
        </p:nvSpPr>
        <p:spPr>
          <a:xfrm>
            <a:off x="1265407" y="1825625"/>
            <a:ext cx="4744454" cy="435133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06E425D-79FF-F447-8F9F-A861F0957161}"/>
              </a:ext>
            </a:extLst>
          </p:cNvPr>
          <p:cNvSpPr>
            <a:spLocks noGrp="1"/>
          </p:cNvSpPr>
          <p:nvPr>
            <p:ph sz="half" idx="2"/>
          </p:nvPr>
        </p:nvSpPr>
        <p:spPr>
          <a:xfrm>
            <a:off x="6609346" y="1825625"/>
            <a:ext cx="4744454" cy="435133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EB9E39-4050-E94D-84EC-676660E78166}"/>
              </a:ext>
            </a:extLst>
          </p:cNvPr>
          <p:cNvSpPr>
            <a:spLocks noGrp="1"/>
          </p:cNvSpPr>
          <p:nvPr>
            <p:ph type="dt" sz="half" idx="10"/>
          </p:nvPr>
        </p:nvSpPr>
        <p:spPr/>
        <p:txBody>
          <a:bodyPr/>
          <a:lstStyle/>
          <a:p>
            <a:fld id="{165E35F0-9587-BA40-9947-B6A2B749C072}" type="datetimeFigureOut">
              <a:rPr lang="en-US" smtClean="0"/>
              <a:t>4/29/2021</a:t>
            </a:fld>
            <a:endParaRPr lang="en-US"/>
          </a:p>
        </p:txBody>
      </p:sp>
      <p:sp>
        <p:nvSpPr>
          <p:cNvPr id="7" name="Slide Number Placeholder 6">
            <a:extLst>
              <a:ext uri="{FF2B5EF4-FFF2-40B4-BE49-F238E27FC236}">
                <a16:creationId xmlns:a16="http://schemas.microsoft.com/office/drawing/2014/main" id="{C44FD566-AD8F-F649-AE00-75E64202AC3D}"/>
              </a:ext>
            </a:extLst>
          </p:cNvPr>
          <p:cNvSpPr>
            <a:spLocks noGrp="1"/>
          </p:cNvSpPr>
          <p:nvPr>
            <p:ph type="sldNum" sz="quarter" idx="12"/>
          </p:nvPr>
        </p:nvSpPr>
        <p:spPr/>
        <p:txBody>
          <a:bodyPr/>
          <a:lstStyle/>
          <a:p>
            <a:fld id="{1C4E29F8-C80A-5C4D-871D-A8FC960C165D}" type="slidenum">
              <a:rPr lang="en-US" smtClean="0"/>
              <a:t>‹#›</a:t>
            </a:fld>
            <a:endParaRPr lang="en-US"/>
          </a:p>
        </p:txBody>
      </p:sp>
    </p:spTree>
    <p:extLst>
      <p:ext uri="{BB962C8B-B14F-4D97-AF65-F5344CB8AC3E}">
        <p14:creationId xmlns:p14="http://schemas.microsoft.com/office/powerpoint/2010/main" val="2196819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78DC8-21CF-FA40-9F71-D72F0187784A}"/>
              </a:ext>
            </a:extLst>
          </p:cNvPr>
          <p:cNvSpPr>
            <a:spLocks noGrp="1"/>
          </p:cNvSpPr>
          <p:nvPr>
            <p:ph type="title"/>
          </p:nvPr>
        </p:nvSpPr>
        <p:spPr>
          <a:xfrm>
            <a:off x="1275347" y="457200"/>
            <a:ext cx="3496678"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D07BC55E-7405-B04C-B54E-6BF7BBB28B28}"/>
              </a:ext>
            </a:extLst>
          </p:cNvPr>
          <p:cNvSpPr>
            <a:spLocks noGrp="1"/>
          </p:cNvSpPr>
          <p:nvPr>
            <p:ph type="pic" idx="1"/>
          </p:nvPr>
        </p:nvSpPr>
        <p:spPr>
          <a:xfrm>
            <a:off x="5866858" y="987425"/>
            <a:ext cx="5488529"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0D7CF8-8023-3F44-AFA2-91D355495094}"/>
              </a:ext>
            </a:extLst>
          </p:cNvPr>
          <p:cNvSpPr>
            <a:spLocks noGrp="1"/>
          </p:cNvSpPr>
          <p:nvPr>
            <p:ph type="body" sz="half" idx="2"/>
          </p:nvPr>
        </p:nvSpPr>
        <p:spPr>
          <a:xfrm>
            <a:off x="1275347" y="2057400"/>
            <a:ext cx="34966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3D449E-3480-F041-A91D-B1FBD78BF0BF}"/>
              </a:ext>
            </a:extLst>
          </p:cNvPr>
          <p:cNvSpPr>
            <a:spLocks noGrp="1"/>
          </p:cNvSpPr>
          <p:nvPr>
            <p:ph type="dt" sz="half" idx="10"/>
          </p:nvPr>
        </p:nvSpPr>
        <p:spPr/>
        <p:txBody>
          <a:bodyPr/>
          <a:lstStyle/>
          <a:p>
            <a:fld id="{165E35F0-9587-BA40-9947-B6A2B749C072}" type="datetimeFigureOut">
              <a:rPr lang="en-US" smtClean="0"/>
              <a:t>4/29/2021</a:t>
            </a:fld>
            <a:endParaRPr lang="en-US"/>
          </a:p>
        </p:txBody>
      </p:sp>
      <p:sp>
        <p:nvSpPr>
          <p:cNvPr id="7" name="Slide Number Placeholder 6">
            <a:extLst>
              <a:ext uri="{FF2B5EF4-FFF2-40B4-BE49-F238E27FC236}">
                <a16:creationId xmlns:a16="http://schemas.microsoft.com/office/drawing/2014/main" id="{E06D90B1-199B-114B-AAE0-9AF1A4669082}"/>
              </a:ext>
            </a:extLst>
          </p:cNvPr>
          <p:cNvSpPr>
            <a:spLocks noGrp="1"/>
          </p:cNvSpPr>
          <p:nvPr>
            <p:ph type="sldNum" sz="quarter" idx="12"/>
          </p:nvPr>
        </p:nvSpPr>
        <p:spPr/>
        <p:txBody>
          <a:bodyPr/>
          <a:lstStyle/>
          <a:p>
            <a:fld id="{1C4E29F8-C80A-5C4D-871D-A8FC960C165D}" type="slidenum">
              <a:rPr lang="en-US" smtClean="0"/>
              <a:t>‹#›</a:t>
            </a:fld>
            <a:endParaRPr lang="en-US"/>
          </a:p>
        </p:txBody>
      </p:sp>
    </p:spTree>
    <p:extLst>
      <p:ext uri="{BB962C8B-B14F-4D97-AF65-F5344CB8AC3E}">
        <p14:creationId xmlns:p14="http://schemas.microsoft.com/office/powerpoint/2010/main" val="2444399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B64FD-AF01-7D43-B1B2-2433D120F561}"/>
              </a:ext>
            </a:extLst>
          </p:cNvPr>
          <p:cNvSpPr>
            <a:spLocks noGrp="1"/>
          </p:cNvSpPr>
          <p:nvPr>
            <p:ph type="title"/>
          </p:nvPr>
        </p:nvSpPr>
        <p:spPr/>
        <p:txBody>
          <a:bodyPr/>
          <a:lstStyle>
            <a:lvl1pPr>
              <a:defRPr>
                <a:solidFill>
                  <a:schemeClr val="accent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720AF29-AAAB-5041-86C4-0EE5FBF0EA65}"/>
              </a:ext>
            </a:extLst>
          </p:cNvPr>
          <p:cNvSpPr>
            <a:spLocks noGrp="1"/>
          </p:cNvSpPr>
          <p:nvPr>
            <p:ph idx="1"/>
          </p:nvPr>
        </p:nvSpPr>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82B1C6-A6D9-084E-B6C7-C648FE65DD10}"/>
              </a:ext>
            </a:extLst>
          </p:cNvPr>
          <p:cNvSpPr>
            <a:spLocks noGrp="1"/>
          </p:cNvSpPr>
          <p:nvPr>
            <p:ph type="dt" sz="half" idx="10"/>
          </p:nvPr>
        </p:nvSpPr>
        <p:spPr/>
        <p:txBody>
          <a:bodyPr/>
          <a:lstStyle/>
          <a:p>
            <a:fld id="{1541FA20-0425-8342-9419-E8851944E6E4}" type="datetimeFigureOut">
              <a:rPr lang="en-US" smtClean="0"/>
              <a:t>4/29/2021</a:t>
            </a:fld>
            <a:endParaRPr lang="en-US"/>
          </a:p>
        </p:txBody>
      </p:sp>
      <p:sp>
        <p:nvSpPr>
          <p:cNvPr id="6" name="Slide Number Placeholder 5">
            <a:extLst>
              <a:ext uri="{FF2B5EF4-FFF2-40B4-BE49-F238E27FC236}">
                <a16:creationId xmlns:a16="http://schemas.microsoft.com/office/drawing/2014/main" id="{C5E0FD70-9A75-C342-B894-95F997B24822}"/>
              </a:ext>
            </a:extLst>
          </p:cNvPr>
          <p:cNvSpPr>
            <a:spLocks noGrp="1"/>
          </p:cNvSpPr>
          <p:nvPr>
            <p:ph type="sldNum" sz="quarter" idx="12"/>
          </p:nvPr>
        </p:nvSpPr>
        <p:spPr/>
        <p:txBody>
          <a:bodyPr/>
          <a:lstStyle/>
          <a:p>
            <a:fld id="{2ABDE355-DC5F-A643-9982-DD2377652D7E}" type="slidenum">
              <a:rPr lang="en-US" smtClean="0"/>
              <a:t>‹#›</a:t>
            </a:fld>
            <a:endParaRPr lang="en-US"/>
          </a:p>
        </p:txBody>
      </p:sp>
    </p:spTree>
    <p:extLst>
      <p:ext uri="{BB962C8B-B14F-4D97-AF65-F5344CB8AC3E}">
        <p14:creationId xmlns:p14="http://schemas.microsoft.com/office/powerpoint/2010/main" val="13316494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3.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4.jp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image" Target="../media/image5.jp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6.jpg"/><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EB40D2-ED53-904A-9A56-68448FCD6B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D5145D-F174-5943-8542-182E1E37F6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39488E-62BE-DC42-ADAC-A4FEA15A27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3F600-36CF-5F46-BAFF-AA6286E3322A}" type="datetimeFigureOut">
              <a:rPr lang="en-US" smtClean="0"/>
              <a:t>4/29/2021</a:t>
            </a:fld>
            <a:endParaRPr lang="en-US"/>
          </a:p>
        </p:txBody>
      </p:sp>
      <p:sp>
        <p:nvSpPr>
          <p:cNvPr id="5" name="Footer Placeholder 4">
            <a:extLst>
              <a:ext uri="{FF2B5EF4-FFF2-40B4-BE49-F238E27FC236}">
                <a16:creationId xmlns:a16="http://schemas.microsoft.com/office/drawing/2014/main" id="{9254A4DF-DAB2-2E46-811D-E4ADF5C89D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130050-1A18-374F-AFCD-607C6AF956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7E9A3-3558-804B-B80D-D507616C80CA}" type="slidenum">
              <a:rPr lang="en-US" smtClean="0"/>
              <a:t>‹#›</a:t>
            </a:fld>
            <a:endParaRPr lang="en-US"/>
          </a:p>
        </p:txBody>
      </p:sp>
    </p:spTree>
    <p:extLst>
      <p:ext uri="{BB962C8B-B14F-4D97-AF65-F5344CB8AC3E}">
        <p14:creationId xmlns:p14="http://schemas.microsoft.com/office/powerpoint/2010/main" val="1504991419"/>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5CB3E9-A3DC-994B-8688-7ABBDE0CB3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E66F3B-DCD3-094A-8875-30C4F6C968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73FFD2-ABA6-DA42-A579-8854C66E2F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D6D29-23BB-BF43-8EB0-CB379C9909A4}" type="datetimeFigureOut">
              <a:rPr lang="en-US" smtClean="0"/>
              <a:t>4/29/2021</a:t>
            </a:fld>
            <a:endParaRPr lang="en-US"/>
          </a:p>
        </p:txBody>
      </p:sp>
      <p:sp>
        <p:nvSpPr>
          <p:cNvPr id="5" name="Footer Placeholder 4">
            <a:extLst>
              <a:ext uri="{FF2B5EF4-FFF2-40B4-BE49-F238E27FC236}">
                <a16:creationId xmlns:a16="http://schemas.microsoft.com/office/drawing/2014/main" id="{7E9C7D49-9A30-AF42-AB6A-43F97B589A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293B30-6B77-4D48-A59F-072205F93F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A588C-C976-8B44-9F99-7FEDC967D892}" type="slidenum">
              <a:rPr lang="en-US" smtClean="0"/>
              <a:t>‹#›</a:t>
            </a:fld>
            <a:endParaRPr lang="en-US"/>
          </a:p>
        </p:txBody>
      </p:sp>
    </p:spTree>
    <p:extLst>
      <p:ext uri="{BB962C8B-B14F-4D97-AF65-F5344CB8AC3E}">
        <p14:creationId xmlns:p14="http://schemas.microsoft.com/office/powerpoint/2010/main" val="3202133050"/>
      </p:ext>
    </p:extLst>
  </p:cSld>
  <p:clrMap bg1="lt1" tx1="dk1" bg2="lt2" tx2="dk2" accent1="accent1" accent2="accent2" accent3="accent3" accent4="accent4" accent5="accent5" accent6="accent6" hlink="hlink" folHlink="folHlink"/>
  <p:sldLayoutIdLst>
    <p:sldLayoutId id="214748365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649EFA-2B82-3B47-BE40-56BCE625A8BB}"/>
              </a:ext>
            </a:extLst>
          </p:cNvPr>
          <p:cNvSpPr>
            <a:spLocks noGrp="1"/>
          </p:cNvSpPr>
          <p:nvPr>
            <p:ph type="title"/>
          </p:nvPr>
        </p:nvSpPr>
        <p:spPr>
          <a:xfrm>
            <a:off x="838200" y="225979"/>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F824142-8B18-774D-9703-6663273D0001}"/>
              </a:ext>
            </a:extLst>
          </p:cNvPr>
          <p:cNvSpPr>
            <a:spLocks noGrp="1"/>
          </p:cNvSpPr>
          <p:nvPr>
            <p:ph type="body" idx="1"/>
          </p:nvPr>
        </p:nvSpPr>
        <p:spPr>
          <a:xfrm>
            <a:off x="838200" y="2246243"/>
            <a:ext cx="10515600" cy="393072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0927A6-DF81-9E4A-912D-7D3E0B17F0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FFEE5F-400D-EA4A-BFC3-882A96DE3C2B}" type="datetimeFigureOut">
              <a:rPr lang="en-US" smtClean="0"/>
              <a:t>4/29/2021</a:t>
            </a:fld>
            <a:endParaRPr lang="en-US"/>
          </a:p>
        </p:txBody>
      </p:sp>
      <p:sp>
        <p:nvSpPr>
          <p:cNvPr id="6" name="Slide Number Placeholder 5">
            <a:extLst>
              <a:ext uri="{FF2B5EF4-FFF2-40B4-BE49-F238E27FC236}">
                <a16:creationId xmlns:a16="http://schemas.microsoft.com/office/drawing/2014/main" id="{AF9A2E90-E134-444B-A457-9F00E00610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F7316-9A2B-4C44-86DB-CBCC00F89E6D}" type="slidenum">
              <a:rPr lang="en-US" smtClean="0"/>
              <a:t>‹#›</a:t>
            </a:fld>
            <a:endParaRPr lang="en-US"/>
          </a:p>
        </p:txBody>
      </p:sp>
    </p:spTree>
    <p:extLst>
      <p:ext uri="{BB962C8B-B14F-4D97-AF65-F5344CB8AC3E}">
        <p14:creationId xmlns:p14="http://schemas.microsoft.com/office/powerpoint/2010/main" val="4225494828"/>
      </p:ext>
    </p:extLst>
  </p:cSld>
  <p:clrMap bg1="lt1" tx1="dk1" bg2="lt2" tx2="dk2" accent1="accent1" accent2="accent2" accent3="accent3" accent4="accent4" accent5="accent5" accent6="accent6" hlink="hlink" folHlink="folHlink"/>
  <p:sldLayoutIdLst>
    <p:sldLayoutId id="2147483659" r:id="rId1"/>
    <p:sldLayoutId id="2147483661" r:id="rId2"/>
    <p:sldLayoutId id="2147483662" r:id="rId3"/>
  </p:sldLayoutIdLst>
  <p:txStyles>
    <p:titleStyle>
      <a:lvl1pPr algn="ctr" defTabSz="914400" rtl="0" eaLnBrk="1" latinLnBrk="0" hangingPunct="1">
        <a:lnSpc>
          <a:spcPct val="90000"/>
        </a:lnSpc>
        <a:spcBef>
          <a:spcPct val="0"/>
        </a:spcBef>
        <a:buNone/>
        <a:defRPr sz="4400" b="1" i="0" kern="1200">
          <a:solidFill>
            <a:schemeClr val="bg1"/>
          </a:solidFill>
          <a:latin typeface="Cambria" panose="020405030504060302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1FECC6-65CE-F04F-A641-04E848E5D5C6}"/>
              </a:ext>
            </a:extLst>
          </p:cNvPr>
          <p:cNvSpPr>
            <a:spLocks noGrp="1"/>
          </p:cNvSpPr>
          <p:nvPr>
            <p:ph type="title"/>
          </p:nvPr>
        </p:nvSpPr>
        <p:spPr>
          <a:xfrm>
            <a:off x="1272208" y="365125"/>
            <a:ext cx="1010147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CE5D605-30D1-CD43-8F66-FBE0805326C3}"/>
              </a:ext>
            </a:extLst>
          </p:cNvPr>
          <p:cNvSpPr>
            <a:spLocks noGrp="1"/>
          </p:cNvSpPr>
          <p:nvPr>
            <p:ph type="body" idx="1"/>
          </p:nvPr>
        </p:nvSpPr>
        <p:spPr>
          <a:xfrm>
            <a:off x="1272208" y="1825625"/>
            <a:ext cx="1008159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595642-E200-054A-B651-19100954A9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E35F0-9587-BA40-9947-B6A2B749C072}" type="datetimeFigureOut">
              <a:rPr lang="en-US" smtClean="0"/>
              <a:t>4/29/2021</a:t>
            </a:fld>
            <a:endParaRPr lang="en-US"/>
          </a:p>
        </p:txBody>
      </p:sp>
      <p:sp>
        <p:nvSpPr>
          <p:cNvPr id="6" name="Slide Number Placeholder 5">
            <a:extLst>
              <a:ext uri="{FF2B5EF4-FFF2-40B4-BE49-F238E27FC236}">
                <a16:creationId xmlns:a16="http://schemas.microsoft.com/office/drawing/2014/main" id="{FECD12DF-9220-DC4A-8484-56712BB693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E29F8-C80A-5C4D-871D-A8FC960C165D}" type="slidenum">
              <a:rPr lang="en-US" smtClean="0"/>
              <a:t>‹#›</a:t>
            </a:fld>
            <a:endParaRPr lang="en-US"/>
          </a:p>
        </p:txBody>
      </p:sp>
    </p:spTree>
    <p:extLst>
      <p:ext uri="{BB962C8B-B14F-4D97-AF65-F5344CB8AC3E}">
        <p14:creationId xmlns:p14="http://schemas.microsoft.com/office/powerpoint/2010/main" val="1870421868"/>
      </p:ext>
    </p:extLst>
  </p:cSld>
  <p:clrMap bg1="lt1" tx1="dk1" bg2="lt2" tx2="dk2" accent1="accent1" accent2="accent2" accent3="accent3" accent4="accent4" accent5="accent5" accent6="accent6" hlink="hlink" folHlink="folHlink"/>
  <p:sldLayoutIdLst>
    <p:sldLayoutId id="2147483666" r:id="rId1"/>
    <p:sldLayoutId id="2147483668" r:id="rId2"/>
    <p:sldLayoutId id="214748367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98CC4B-F05D-6A4E-A5E0-177A063F38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420372-341A-0240-BC73-759D9FA554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BBE2BB-DD6E-2742-B7FB-92CF8BC9E8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41FA20-0425-8342-9419-E8851944E6E4}" type="datetimeFigureOut">
              <a:rPr lang="en-US" smtClean="0"/>
              <a:t>4/29/2021</a:t>
            </a:fld>
            <a:endParaRPr lang="en-US"/>
          </a:p>
        </p:txBody>
      </p:sp>
      <p:sp>
        <p:nvSpPr>
          <p:cNvPr id="6" name="Slide Number Placeholder 5">
            <a:extLst>
              <a:ext uri="{FF2B5EF4-FFF2-40B4-BE49-F238E27FC236}">
                <a16:creationId xmlns:a16="http://schemas.microsoft.com/office/drawing/2014/main" id="{870BB87C-1071-DC47-A93C-9057A6B4FF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BDE355-DC5F-A643-9982-DD2377652D7E}" type="slidenum">
              <a:rPr lang="en-US" smtClean="0"/>
              <a:t>‹#›</a:t>
            </a:fld>
            <a:endParaRPr lang="en-US"/>
          </a:p>
        </p:txBody>
      </p:sp>
    </p:spTree>
    <p:extLst>
      <p:ext uri="{BB962C8B-B14F-4D97-AF65-F5344CB8AC3E}">
        <p14:creationId xmlns:p14="http://schemas.microsoft.com/office/powerpoint/2010/main" val="767597041"/>
      </p:ext>
    </p:extLst>
  </p:cSld>
  <p:clrMap bg1="lt1" tx1="dk1" bg2="lt2" tx2="dk2" accent1="accent1" accent2="accent2" accent3="accent3" accent4="accent4" accent5="accent5" accent6="accent6" hlink="hlink" folHlink="folHlink"/>
  <p:sldLayoutIdLst>
    <p:sldLayoutId id="2147483676" r:id="rId1"/>
    <p:sldLayoutId id="2147483679" r:id="rId2"/>
    <p:sldLayoutId id="214748368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84A4D1-0F4A-9D4E-9AF8-8B9817E37D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42836C5-9CB1-3A45-BFA5-631A606CDF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274247-B9FE-1649-9E97-7AA2B33259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10A15-3CFB-AE47-9922-3F1141E28AAC}" type="datetimeFigureOut">
              <a:rPr lang="en-US" smtClean="0"/>
              <a:t>4/29/2021</a:t>
            </a:fld>
            <a:endParaRPr lang="en-US"/>
          </a:p>
        </p:txBody>
      </p:sp>
      <p:sp>
        <p:nvSpPr>
          <p:cNvPr id="6" name="Slide Number Placeholder 5">
            <a:extLst>
              <a:ext uri="{FF2B5EF4-FFF2-40B4-BE49-F238E27FC236}">
                <a16:creationId xmlns:a16="http://schemas.microsoft.com/office/drawing/2014/main" id="{26CC0F46-73CD-1946-9BC7-D2129B80A6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68FA7-D5C4-9747-B6BD-691E707AF72F}" type="slidenum">
              <a:rPr lang="en-US" smtClean="0"/>
              <a:t>‹#›</a:t>
            </a:fld>
            <a:endParaRPr lang="en-US"/>
          </a:p>
        </p:txBody>
      </p:sp>
    </p:spTree>
    <p:extLst>
      <p:ext uri="{BB962C8B-B14F-4D97-AF65-F5344CB8AC3E}">
        <p14:creationId xmlns:p14="http://schemas.microsoft.com/office/powerpoint/2010/main" val="1557849130"/>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695" r:id="rId3"/>
  </p:sldLayoutIdLst>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hyperlink" Target="mailto:john.palmerini@ocps.net" TargetMode="Externa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E1778-B9B2-4146-B9F7-10173287DF89}"/>
              </a:ext>
            </a:extLst>
          </p:cNvPr>
          <p:cNvSpPr>
            <a:spLocks noGrp="1"/>
          </p:cNvSpPr>
          <p:nvPr>
            <p:ph type="ctrTitle"/>
          </p:nvPr>
        </p:nvSpPr>
        <p:spPr/>
        <p:txBody>
          <a:bodyPr>
            <a:normAutofit fontScale="90000"/>
          </a:bodyPr>
          <a:lstStyle/>
          <a:p>
            <a:r>
              <a:rPr lang="en-US" dirty="0" smtClean="0"/>
              <a:t>43</a:t>
            </a:r>
            <a:r>
              <a:rPr lang="en-US" baseline="30000" dirty="0" smtClean="0"/>
              <a:t>rd</a:t>
            </a:r>
            <a:r>
              <a:rPr lang="en-US" dirty="0" smtClean="0"/>
              <a:t>  </a:t>
            </a:r>
            <a:r>
              <a:rPr lang="en-US" dirty="0"/>
              <a:t>FIAAA </a:t>
            </a:r>
            <a:br>
              <a:rPr lang="en-US" dirty="0"/>
            </a:br>
            <a:r>
              <a:rPr lang="en-US" dirty="0"/>
              <a:t>State Conference</a:t>
            </a:r>
          </a:p>
        </p:txBody>
      </p:sp>
      <p:sp>
        <p:nvSpPr>
          <p:cNvPr id="3" name="Subtitle 2">
            <a:extLst>
              <a:ext uri="{FF2B5EF4-FFF2-40B4-BE49-F238E27FC236}">
                <a16:creationId xmlns:a16="http://schemas.microsoft.com/office/drawing/2014/main" id="{923300EE-F891-7048-8313-5E711EA267AF}"/>
              </a:ext>
            </a:extLst>
          </p:cNvPr>
          <p:cNvSpPr>
            <a:spLocks noGrp="1"/>
          </p:cNvSpPr>
          <p:nvPr>
            <p:ph type="subTitle" idx="1"/>
          </p:nvPr>
        </p:nvSpPr>
        <p:spPr/>
        <p:txBody>
          <a:bodyPr>
            <a:normAutofit fontScale="92500" lnSpcReduction="10000"/>
          </a:bodyPr>
          <a:lstStyle/>
          <a:p>
            <a:pPr>
              <a:lnSpc>
                <a:spcPct val="100000"/>
              </a:lnSpc>
              <a:spcBef>
                <a:spcPts val="0"/>
              </a:spcBef>
            </a:pPr>
            <a:r>
              <a:rPr lang="en-US" b="0" dirty="0">
                <a:latin typeface="+mn-lt"/>
              </a:rPr>
              <a:t>John C. Palmerini, B.C.S.</a:t>
            </a:r>
          </a:p>
          <a:p>
            <a:pPr>
              <a:lnSpc>
                <a:spcPct val="100000"/>
              </a:lnSpc>
              <a:spcBef>
                <a:spcPts val="0"/>
              </a:spcBef>
            </a:pPr>
            <a:r>
              <a:rPr lang="en-US" dirty="0"/>
              <a:t>Associate General Counsel</a:t>
            </a:r>
            <a:endParaRPr lang="en-US" b="0" dirty="0">
              <a:latin typeface="+mn-lt"/>
            </a:endParaRPr>
          </a:p>
        </p:txBody>
      </p:sp>
      <p:sp>
        <p:nvSpPr>
          <p:cNvPr id="4" name="Text Placeholder 3">
            <a:extLst>
              <a:ext uri="{FF2B5EF4-FFF2-40B4-BE49-F238E27FC236}">
                <a16:creationId xmlns:a16="http://schemas.microsoft.com/office/drawing/2014/main" id="{1D5DF5CA-9B1C-2345-99EB-7CD826A48E4C}"/>
              </a:ext>
            </a:extLst>
          </p:cNvPr>
          <p:cNvSpPr>
            <a:spLocks noGrp="1"/>
          </p:cNvSpPr>
          <p:nvPr>
            <p:ph type="body" sz="quarter" idx="13"/>
          </p:nvPr>
        </p:nvSpPr>
        <p:spPr/>
        <p:txBody>
          <a:bodyPr/>
          <a:lstStyle/>
          <a:p>
            <a:r>
              <a:rPr lang="en-US" dirty="0"/>
              <a:t>May  </a:t>
            </a:r>
            <a:r>
              <a:rPr lang="en-US" dirty="0" smtClean="0"/>
              <a:t>1, 2021</a:t>
            </a:r>
            <a:endParaRPr lang="en-US" dirty="0"/>
          </a:p>
        </p:txBody>
      </p:sp>
    </p:spTree>
    <p:extLst>
      <p:ext uri="{BB962C8B-B14F-4D97-AF65-F5344CB8AC3E}">
        <p14:creationId xmlns:p14="http://schemas.microsoft.com/office/powerpoint/2010/main" val="104689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Title IX</a:t>
            </a:r>
            <a:br>
              <a:rPr lang="en-US" b="1" dirty="0">
                <a:latin typeface="Cambria" panose="02040503050406030204" pitchFamily="18" charset="0"/>
              </a:rPr>
            </a:br>
            <a:r>
              <a:rPr lang="en-US" sz="3600" b="1" dirty="0">
                <a:latin typeface="Cambria" panose="02040503050406030204" pitchFamily="18" charset="0"/>
              </a:rPr>
              <a:t>1996 Clarification</a:t>
            </a:r>
          </a:p>
        </p:txBody>
      </p:sp>
      <p:sp>
        <p:nvSpPr>
          <p:cNvPr id="3" name="Content Placeholder 2"/>
          <p:cNvSpPr>
            <a:spLocks noGrp="1"/>
          </p:cNvSpPr>
          <p:nvPr>
            <p:ph idx="1"/>
          </p:nvPr>
        </p:nvSpPr>
        <p:spPr/>
        <p:txBody>
          <a:bodyPr/>
          <a:lstStyle/>
          <a:p>
            <a:pPr algn="just"/>
            <a:r>
              <a:rPr lang="en-US" dirty="0">
                <a:latin typeface="Arial" panose="020B0604020202020204" pitchFamily="34" charset="0"/>
                <a:cs typeface="Arial" panose="020B0604020202020204" pitchFamily="34" charset="0"/>
              </a:rPr>
              <a:t>For factor two of the </a:t>
            </a:r>
            <a:r>
              <a:rPr lang="en-US" dirty="0" smtClean="0">
                <a:latin typeface="Arial" panose="020B0604020202020204" pitchFamily="34" charset="0"/>
                <a:cs typeface="Arial" panose="020B0604020202020204" pitchFamily="34" charset="0"/>
              </a:rPr>
              <a:t>three-part </a:t>
            </a:r>
            <a:r>
              <a:rPr lang="en-US" dirty="0">
                <a:latin typeface="Arial" panose="020B0604020202020204" pitchFamily="34" charset="0"/>
                <a:cs typeface="Arial" panose="020B0604020202020204" pitchFamily="34" charset="0"/>
              </a:rPr>
              <a:t>test, a history of program expansion is:</a:t>
            </a:r>
          </a:p>
          <a:p>
            <a:pPr lvl="1" algn="just"/>
            <a:r>
              <a:rPr lang="en-US" sz="2000" dirty="0">
                <a:latin typeface="Arial" panose="020B0604020202020204" pitchFamily="34" charset="0"/>
                <a:cs typeface="Arial" panose="020B0604020202020204" pitchFamily="34" charset="0"/>
              </a:rPr>
              <a:t>Adding girls teams, or upgrading teams to varsity status.</a:t>
            </a:r>
          </a:p>
          <a:p>
            <a:pPr lvl="1" algn="just"/>
            <a:r>
              <a:rPr lang="en-US" sz="2000" dirty="0">
                <a:latin typeface="Arial" panose="020B0604020202020204" pitchFamily="34" charset="0"/>
                <a:cs typeface="Arial" panose="020B0604020202020204" pitchFamily="34" charset="0"/>
              </a:rPr>
              <a:t>A history of increasing the number of students who participate in athletics from the underrepresented sex.</a:t>
            </a:r>
          </a:p>
          <a:p>
            <a:pPr lvl="1" algn="just"/>
            <a:r>
              <a:rPr lang="en-US" sz="2000" dirty="0">
                <a:latin typeface="Arial" panose="020B0604020202020204" pitchFamily="34" charset="0"/>
                <a:cs typeface="Arial" panose="020B0604020202020204" pitchFamily="34" charset="0"/>
              </a:rPr>
              <a:t>An “affirmative response” to request by students for the addition or elevation of sports.</a:t>
            </a:r>
          </a:p>
          <a:p>
            <a:pPr lvl="1" algn="just"/>
            <a:r>
              <a:rPr lang="en-US" sz="2000" dirty="0">
                <a:latin typeface="Arial" panose="020B0604020202020204" pitchFamily="34" charset="0"/>
                <a:cs typeface="Arial" panose="020B0604020202020204" pitchFamily="34" charset="0"/>
              </a:rPr>
              <a:t>The implementation of a nondiscriminatory policy or procedure for the addition of sports.</a:t>
            </a:r>
          </a:p>
          <a:p>
            <a:pPr algn="just"/>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5859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Title IX</a:t>
            </a:r>
            <a:br>
              <a:rPr lang="en-US" b="1" dirty="0">
                <a:latin typeface="Cambria" panose="02040503050406030204" pitchFamily="18" charset="0"/>
              </a:rPr>
            </a:br>
            <a:r>
              <a:rPr lang="en-US" sz="3600" b="1" dirty="0">
                <a:latin typeface="Cambria" panose="02040503050406030204" pitchFamily="18" charset="0"/>
              </a:rPr>
              <a:t>1996 Clarification</a:t>
            </a:r>
          </a:p>
        </p:txBody>
      </p:sp>
      <p:sp>
        <p:nvSpPr>
          <p:cNvPr id="3" name="Content Placeholder 2"/>
          <p:cNvSpPr>
            <a:spLocks noGrp="1"/>
          </p:cNvSpPr>
          <p:nvPr>
            <p:ph idx="1"/>
          </p:nvPr>
        </p:nvSpPr>
        <p:spPr/>
        <p:txBody>
          <a:bodyPr/>
          <a:lstStyle/>
          <a:p>
            <a:pPr algn="just"/>
            <a:r>
              <a:rPr lang="en-US" dirty="0">
                <a:latin typeface="Arial" panose="020B0604020202020204" pitchFamily="34" charset="0"/>
                <a:cs typeface="Arial" panose="020B0604020202020204" pitchFamily="34" charset="0"/>
              </a:rPr>
              <a:t>For factor three of the </a:t>
            </a:r>
            <a:r>
              <a:rPr lang="en-US" dirty="0" smtClean="0">
                <a:latin typeface="Arial" panose="020B0604020202020204" pitchFamily="34" charset="0"/>
                <a:cs typeface="Arial" panose="020B0604020202020204" pitchFamily="34" charset="0"/>
              </a:rPr>
              <a:t>three-part </a:t>
            </a:r>
            <a:r>
              <a:rPr lang="en-US" dirty="0">
                <a:latin typeface="Arial" panose="020B0604020202020204" pitchFamily="34" charset="0"/>
                <a:cs typeface="Arial" panose="020B0604020202020204" pitchFamily="34" charset="0"/>
              </a:rPr>
              <a:t>test, the factors that the Office for Civil Rights will look at are:</a:t>
            </a:r>
          </a:p>
          <a:p>
            <a:pPr lvl="1" algn="just"/>
            <a:r>
              <a:rPr lang="en-US" sz="2000" dirty="0">
                <a:latin typeface="Arial" panose="020B0604020202020204" pitchFamily="34" charset="0"/>
                <a:cs typeface="Arial" panose="020B0604020202020204" pitchFamily="34" charset="0"/>
              </a:rPr>
              <a:t>Is there enough interest to support a varsity-level team but there is no varsity-level team?</a:t>
            </a:r>
          </a:p>
          <a:p>
            <a:pPr lvl="1" algn="just"/>
            <a:r>
              <a:rPr lang="en-US" sz="2000" dirty="0">
                <a:latin typeface="Arial" panose="020B0604020202020204" pitchFamily="34" charset="0"/>
                <a:cs typeface="Arial" panose="020B0604020202020204" pitchFamily="34" charset="0"/>
              </a:rPr>
              <a:t>Is there sufficient athletic ability to sustain a varsity-level team (opinions of coaches and level of success of players who participate in the sport)?</a:t>
            </a:r>
          </a:p>
          <a:p>
            <a:pPr lvl="1" algn="just"/>
            <a:r>
              <a:rPr lang="en-US" sz="2000" dirty="0">
                <a:latin typeface="Arial" panose="020B0604020202020204" pitchFamily="34" charset="0"/>
                <a:cs typeface="Arial" panose="020B0604020202020204" pitchFamily="34" charset="0"/>
              </a:rPr>
              <a:t>Is there a reasonable expectation of competition for the team (do the teams your school normally competes against have varsity-level teams playing the sport)?</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058068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IX</a:t>
            </a:r>
            <a:br>
              <a:rPr lang="en-US" dirty="0"/>
            </a:br>
            <a:r>
              <a:rPr lang="en-US" dirty="0"/>
              <a:t>2010 Clarification</a:t>
            </a:r>
          </a:p>
        </p:txBody>
      </p:sp>
      <p:sp>
        <p:nvSpPr>
          <p:cNvPr id="3" name="Content Placeholder 2"/>
          <p:cNvSpPr>
            <a:spLocks noGrp="1"/>
          </p:cNvSpPr>
          <p:nvPr>
            <p:ph idx="1"/>
          </p:nvPr>
        </p:nvSpPr>
        <p:spPr>
          <a:xfrm>
            <a:off x="838200" y="2780002"/>
            <a:ext cx="10515600" cy="3898984"/>
          </a:xfrm>
        </p:spPr>
        <p:txBody>
          <a:bodyPr/>
          <a:lstStyle/>
          <a:p>
            <a:pPr algn="just"/>
            <a:r>
              <a:rPr lang="en-US" dirty="0">
                <a:latin typeface="Arial" panose="020B0604020202020204" pitchFamily="34" charset="0"/>
                <a:cs typeface="Arial" panose="020B0604020202020204" pitchFamily="34" charset="0"/>
              </a:rPr>
              <a:t>On April 20, 2010, OCR issued another “Dear Colleague” letter addressing part three of the three-part test.</a:t>
            </a:r>
          </a:p>
          <a:p>
            <a:pPr algn="just"/>
            <a:r>
              <a:rPr lang="en-US" dirty="0">
                <a:latin typeface="Arial" panose="020B0604020202020204" pitchFamily="34" charset="0"/>
                <a:cs typeface="Arial" panose="020B0604020202020204" pitchFamily="34" charset="0"/>
              </a:rPr>
              <a:t>If a school eliminates a viable varsity team for underrepresented sex, then OCR will find there was sufficient interest, ability and competition to sustain a varsity level team.</a:t>
            </a:r>
          </a:p>
          <a:p>
            <a:endParaRPr lang="en-US" dirty="0"/>
          </a:p>
        </p:txBody>
      </p:sp>
    </p:spTree>
    <p:extLst>
      <p:ext uri="{BB962C8B-B14F-4D97-AF65-F5344CB8AC3E}">
        <p14:creationId xmlns:p14="http://schemas.microsoft.com/office/powerpoint/2010/main" val="4076334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Title IX</a:t>
            </a:r>
            <a:br>
              <a:rPr lang="en-US" b="1" dirty="0">
                <a:latin typeface="Cambria" panose="02040503050406030204" pitchFamily="18" charset="0"/>
              </a:rPr>
            </a:br>
            <a:r>
              <a:rPr lang="en-US" sz="3600" b="1" dirty="0">
                <a:latin typeface="Cambria" panose="02040503050406030204" pitchFamily="18" charset="0"/>
              </a:rPr>
              <a:t>2010 Clarification</a:t>
            </a:r>
          </a:p>
        </p:txBody>
      </p:sp>
      <p:sp>
        <p:nvSpPr>
          <p:cNvPr id="3" name="Content Placeholder 2"/>
          <p:cNvSpPr>
            <a:spLocks noGrp="1"/>
          </p:cNvSpPr>
          <p:nvPr>
            <p:ph idx="1"/>
          </p:nvPr>
        </p:nvSpPr>
        <p:spPr>
          <a:xfrm>
            <a:off x="1265408" y="2103531"/>
            <a:ext cx="10078452" cy="4351338"/>
          </a:xfrm>
        </p:spPr>
        <p:txBody>
          <a:bodyPr/>
          <a:lstStyle/>
          <a:p>
            <a:pPr algn="just"/>
            <a:r>
              <a:rPr lang="en-US" dirty="0">
                <a:latin typeface="Arial" panose="020B0604020202020204" pitchFamily="34" charset="0"/>
                <a:cs typeface="Arial" panose="020B0604020202020204" pitchFamily="34" charset="0"/>
              </a:rPr>
              <a:t>OCR will look at numerous factors in determining whether there is interest by the underrepresented sex, including:</a:t>
            </a:r>
          </a:p>
          <a:p>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Requests by students that a particular sport be added.</a:t>
            </a:r>
          </a:p>
          <a:p>
            <a:pPr lvl="1"/>
            <a:r>
              <a:rPr lang="en-US" dirty="0">
                <a:latin typeface="Arial" panose="020B0604020202020204" pitchFamily="34" charset="0"/>
                <a:cs typeface="Arial" panose="020B0604020202020204" pitchFamily="34" charset="0"/>
              </a:rPr>
              <a:t>Requests to elevate a club sport to varsity status.</a:t>
            </a:r>
          </a:p>
          <a:p>
            <a:pPr lvl="1"/>
            <a:r>
              <a:rPr lang="en-US" dirty="0">
                <a:latin typeface="Arial" panose="020B0604020202020204" pitchFamily="34" charset="0"/>
                <a:cs typeface="Arial" panose="020B0604020202020204" pitchFamily="34" charset="0"/>
              </a:rPr>
              <a:t>Participation in a club sport.</a:t>
            </a:r>
          </a:p>
          <a:p>
            <a:pPr lvl="1"/>
            <a:r>
              <a:rPr lang="en-US" dirty="0">
                <a:latin typeface="Arial" panose="020B0604020202020204" pitchFamily="34" charset="0"/>
                <a:cs typeface="Arial" panose="020B0604020202020204" pitchFamily="34" charset="0"/>
              </a:rPr>
              <a:t>Interviews with students, coaches and administrators.</a:t>
            </a:r>
          </a:p>
          <a:p>
            <a:pPr lvl="1"/>
            <a:r>
              <a:rPr lang="en-US" dirty="0">
                <a:latin typeface="Arial" panose="020B0604020202020204" pitchFamily="34" charset="0"/>
                <a:cs typeface="Arial" panose="020B0604020202020204" pitchFamily="34" charset="0"/>
              </a:rPr>
              <a:t>Results of surveys.</a:t>
            </a:r>
          </a:p>
          <a:p>
            <a:pPr lvl="1"/>
            <a:endParaRPr lang="en-US" dirty="0"/>
          </a:p>
        </p:txBody>
      </p:sp>
    </p:spTree>
    <p:extLst>
      <p:ext uri="{BB962C8B-B14F-4D97-AF65-F5344CB8AC3E}">
        <p14:creationId xmlns:p14="http://schemas.microsoft.com/office/powerpoint/2010/main" val="645016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Title IX</a:t>
            </a:r>
            <a:br>
              <a:rPr lang="en-US" b="1" dirty="0">
                <a:latin typeface="Cambria" panose="02040503050406030204" pitchFamily="18" charset="0"/>
              </a:rPr>
            </a:br>
            <a:r>
              <a:rPr lang="en-US" sz="3600" b="1" dirty="0">
                <a:latin typeface="Cambria" panose="02040503050406030204" pitchFamily="18" charset="0"/>
              </a:rPr>
              <a:t>2010 Clarification</a:t>
            </a:r>
          </a:p>
        </p:txBody>
      </p:sp>
      <p:sp>
        <p:nvSpPr>
          <p:cNvPr id="3" name="Content Placeholder 2"/>
          <p:cNvSpPr>
            <a:spLocks noGrp="1"/>
          </p:cNvSpPr>
          <p:nvPr>
            <p:ph idx="1"/>
          </p:nvPr>
        </p:nvSpPr>
        <p:spPr/>
        <p:txBody>
          <a:bodyPr/>
          <a:lstStyle/>
          <a:p>
            <a:pPr algn="just">
              <a:lnSpc>
                <a:spcPct val="100000"/>
              </a:lnSpc>
              <a:spcBef>
                <a:spcPts val="0"/>
              </a:spcBef>
            </a:pPr>
            <a:r>
              <a:rPr lang="en-US" dirty="0">
                <a:latin typeface="Arial" panose="020B0604020202020204" pitchFamily="34" charset="0"/>
                <a:cs typeface="Arial" panose="020B0604020202020204" pitchFamily="34" charset="0"/>
              </a:rPr>
              <a:t>Schools have a “continuing obligation” to comply with Title IX.  OCR recommends that institutions have: </a:t>
            </a:r>
          </a:p>
          <a:p>
            <a:pPr algn="just">
              <a:lnSpc>
                <a:spcPct val="100000"/>
              </a:lnSpc>
              <a:spcBef>
                <a:spcPts val="0"/>
              </a:spcBef>
            </a:pPr>
            <a:endParaRPr lang="en-US" dirty="0">
              <a:latin typeface="Arial" panose="020B0604020202020204" pitchFamily="34" charset="0"/>
              <a:cs typeface="Arial" panose="020B0604020202020204" pitchFamily="34" charset="0"/>
            </a:endParaRPr>
          </a:p>
          <a:p>
            <a:pPr lvl="1" algn="just">
              <a:lnSpc>
                <a:spcPct val="100000"/>
              </a:lnSpc>
              <a:spcBef>
                <a:spcPts val="0"/>
              </a:spcBef>
            </a:pPr>
            <a:r>
              <a:rPr lang="en-US" dirty="0">
                <a:latin typeface="Arial" panose="020B0604020202020204" pitchFamily="34" charset="0"/>
                <a:cs typeface="Arial" panose="020B0604020202020204" pitchFamily="34" charset="0"/>
              </a:rPr>
              <a:t>ongoing procedures for collecting, maintaining and analyzing information on the interests and abilities of students;</a:t>
            </a:r>
          </a:p>
          <a:p>
            <a:pPr lvl="1" algn="just">
              <a:lnSpc>
                <a:spcPct val="100000"/>
              </a:lnSpc>
              <a:spcBef>
                <a:spcPts val="0"/>
              </a:spcBef>
            </a:pPr>
            <a:r>
              <a:rPr lang="en-US" dirty="0">
                <a:latin typeface="Arial" panose="020B0604020202020204" pitchFamily="34" charset="0"/>
                <a:cs typeface="Arial" panose="020B0604020202020204" pitchFamily="34" charset="0"/>
              </a:rPr>
              <a:t>policies and procedure for responding to requests for new teams; and</a:t>
            </a:r>
          </a:p>
          <a:p>
            <a:pPr lvl="1" algn="just">
              <a:lnSpc>
                <a:spcPct val="100000"/>
              </a:lnSpc>
              <a:spcBef>
                <a:spcPts val="0"/>
              </a:spcBef>
            </a:pPr>
            <a:r>
              <a:rPr lang="en-US" dirty="0">
                <a:latin typeface="Arial" panose="020B0604020202020204" pitchFamily="34" charset="0"/>
                <a:cs typeface="Arial" panose="020B0604020202020204" pitchFamily="34" charset="0"/>
              </a:rPr>
              <a:t>wide dissemination of such policies. </a:t>
            </a:r>
          </a:p>
          <a:p>
            <a:pPr marL="457200" lvl="1" indent="0" algn="just">
              <a:lnSpc>
                <a:spcPct val="100000"/>
              </a:lnSpc>
              <a:spcBef>
                <a:spcPts val="0"/>
              </a:spcBef>
              <a:buNone/>
            </a:pP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16224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5433" y="2104751"/>
            <a:ext cx="8871284" cy="1936917"/>
          </a:xfrm>
        </p:spPr>
        <p:txBody>
          <a:bodyPr/>
          <a:lstStyle/>
          <a:p>
            <a:pPr algn="r"/>
            <a:r>
              <a:rPr lang="en-US" sz="6600" dirty="0"/>
              <a:t>Cases Under Title IX </a:t>
            </a:r>
            <a:r>
              <a:rPr lang="en-US" dirty="0"/>
              <a:t/>
            </a:r>
            <a:br>
              <a:rPr lang="en-US" dirty="0"/>
            </a:br>
            <a:r>
              <a:rPr lang="en-US" dirty="0"/>
              <a:t>                 Sports Elimination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9874" y="4536141"/>
            <a:ext cx="1962150" cy="1919848"/>
          </a:xfrm>
          <a:prstGeom prst="rect">
            <a:avLst/>
          </a:prstGeom>
        </p:spPr>
      </p:pic>
    </p:spTree>
    <p:extLst>
      <p:ext uri="{BB962C8B-B14F-4D97-AF65-F5344CB8AC3E}">
        <p14:creationId xmlns:p14="http://schemas.microsoft.com/office/powerpoint/2010/main" val="549323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Cases Under Title IX</a:t>
            </a:r>
            <a:br>
              <a:rPr lang="en-US" dirty="0"/>
            </a:br>
            <a:r>
              <a:rPr lang="en-US" sz="3600" dirty="0"/>
              <a:t>Sports Elimination</a:t>
            </a:r>
          </a:p>
        </p:txBody>
      </p:sp>
      <p:sp>
        <p:nvSpPr>
          <p:cNvPr id="3" name="Content Placeholder 2"/>
          <p:cNvSpPr>
            <a:spLocks noGrp="1"/>
          </p:cNvSpPr>
          <p:nvPr>
            <p:ph idx="1"/>
          </p:nvPr>
        </p:nvSpPr>
        <p:spPr/>
        <p:txBody>
          <a:bodyPr>
            <a:normAutofit lnSpcReduction="10000"/>
          </a:bodyPr>
          <a:lstStyle/>
          <a:p>
            <a:pPr algn="just"/>
            <a:r>
              <a:rPr lang="en-US" u="sng" dirty="0">
                <a:latin typeface="Arial" panose="020B0604020202020204" pitchFamily="34" charset="0"/>
                <a:cs typeface="Arial" panose="020B0604020202020204" pitchFamily="34" charset="0"/>
              </a:rPr>
              <a:t>Equity in Athletics v. Department of Education</a:t>
            </a:r>
            <a:r>
              <a:rPr lang="en-US" dirty="0">
                <a:latin typeface="Arial" panose="020B0604020202020204" pitchFamily="34" charset="0"/>
                <a:cs typeface="Arial" panose="020B0604020202020204" pitchFamily="34" charset="0"/>
              </a:rPr>
              <a:t>, 504 F.Supp.2d 88 (W.D. Va. 2007):  </a:t>
            </a:r>
          </a:p>
          <a:p>
            <a:pPr lvl="1" algn="just"/>
            <a:r>
              <a:rPr lang="en-US" dirty="0">
                <a:latin typeface="Arial" panose="020B0604020202020204" pitchFamily="34" charset="0"/>
                <a:cs typeface="Arial" panose="020B0604020202020204" pitchFamily="34" charset="0"/>
              </a:rPr>
              <a:t>James Madison University eliminated seven men’s sports and three women’s sports.</a:t>
            </a:r>
          </a:p>
          <a:p>
            <a:pPr lvl="1" algn="just"/>
            <a:r>
              <a:rPr lang="en-US" dirty="0">
                <a:latin typeface="Arial" panose="020B0604020202020204" pitchFamily="34" charset="0"/>
                <a:cs typeface="Arial" panose="020B0604020202020204" pitchFamily="34" charset="0"/>
              </a:rPr>
              <a:t>The ratio of sport participation before the cuts were 50.7-49.3 % female, even though the overall population was 61-39 % female.</a:t>
            </a:r>
          </a:p>
          <a:p>
            <a:pPr lvl="1" algn="just"/>
            <a:r>
              <a:rPr lang="en-US" sz="2600" dirty="0">
                <a:latin typeface="Arial" panose="020B0604020202020204" pitchFamily="34" charset="0"/>
                <a:cs typeface="Arial" panose="020B0604020202020204" pitchFamily="34" charset="0"/>
              </a:rPr>
              <a:t>The court, in analyzing the case, said an educational unit “may bring itself into Title IX compliance by increasing athletic opportunities for the underrepresented gender or by decreasing athletic opportunities for the overrepresented gender.”  </a:t>
            </a:r>
            <a:r>
              <a:rPr lang="en-US" sz="2600" u="sng" dirty="0">
                <a:latin typeface="Arial" panose="020B0604020202020204" pitchFamily="34" charset="0"/>
                <a:cs typeface="Arial" panose="020B0604020202020204" pitchFamily="34" charset="0"/>
              </a:rPr>
              <a:t>Id</a:t>
            </a:r>
            <a:r>
              <a:rPr lang="en-US" sz="2600" dirty="0">
                <a:latin typeface="Arial" panose="020B0604020202020204" pitchFamily="34" charset="0"/>
                <a:cs typeface="Arial" panose="020B0604020202020204" pitchFamily="34" charset="0"/>
              </a:rPr>
              <a:t>. at page 101.</a:t>
            </a:r>
          </a:p>
          <a:p>
            <a:pPr lvl="1" algn="just"/>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33242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Cases Under Title IX</a:t>
            </a:r>
            <a:br>
              <a:rPr lang="en-US" b="1" dirty="0">
                <a:latin typeface="Cambria" panose="02040503050406030204" pitchFamily="18" charset="0"/>
              </a:rPr>
            </a:br>
            <a:r>
              <a:rPr lang="en-US" sz="3600" b="1" dirty="0">
                <a:latin typeface="Cambria" panose="02040503050406030204" pitchFamily="18" charset="0"/>
              </a:rPr>
              <a:t>Sports Elimination</a:t>
            </a:r>
          </a:p>
        </p:txBody>
      </p:sp>
      <p:sp>
        <p:nvSpPr>
          <p:cNvPr id="3" name="Content Placeholder 2"/>
          <p:cNvSpPr>
            <a:spLocks noGrp="1"/>
          </p:cNvSpPr>
          <p:nvPr>
            <p:ph idx="1"/>
          </p:nvPr>
        </p:nvSpPr>
        <p:spPr>
          <a:xfrm>
            <a:off x="1148867" y="2246967"/>
            <a:ext cx="10078452" cy="4351338"/>
          </a:xfrm>
        </p:spPr>
        <p:txBody>
          <a:bodyPr/>
          <a:lstStyle/>
          <a:p>
            <a:pPr algn="just"/>
            <a:r>
              <a:rPr lang="en-US" sz="2400" dirty="0">
                <a:latin typeface="Arial" panose="020B0604020202020204" pitchFamily="34" charset="0"/>
                <a:cs typeface="Arial" panose="020B0604020202020204" pitchFamily="34" charset="0"/>
              </a:rPr>
              <a:t>As for reducing more men sports, the Court held that Congress has the right to remedy past discrimination against women.</a:t>
            </a:r>
          </a:p>
          <a:p>
            <a:pPr algn="just"/>
            <a:r>
              <a:rPr lang="en-US" sz="2400" dirty="0">
                <a:latin typeface="Arial" panose="020B0604020202020204" pitchFamily="34" charset="0"/>
                <a:cs typeface="Arial" panose="020B0604020202020204" pitchFamily="34" charset="0"/>
              </a:rPr>
              <a:t>The Court ultimately held “It is undisputed that JMU chose to eliminate certain men’s athletic programs in an attempt to comply with the requirements of Title IX.  Based on the Seventh Circuit’s reasoning in Kelly and the Eighth Circuit’s reasoning in Miami, the court is unable to conclude that Equity’s equal protection challenge to JMU’s decision has a strong likelihood of success.”</a:t>
            </a:r>
          </a:p>
          <a:p>
            <a:endParaRPr lang="en-US" dirty="0"/>
          </a:p>
          <a:p>
            <a:endParaRPr lang="en-US" dirty="0"/>
          </a:p>
        </p:txBody>
      </p:sp>
    </p:spTree>
    <p:extLst>
      <p:ext uri="{BB962C8B-B14F-4D97-AF65-F5344CB8AC3E}">
        <p14:creationId xmlns:p14="http://schemas.microsoft.com/office/powerpoint/2010/main" val="2737421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Cases Under Title IX</a:t>
            </a:r>
            <a:br>
              <a:rPr lang="en-US" b="1" dirty="0">
                <a:latin typeface="Cambria" panose="02040503050406030204" pitchFamily="18" charset="0"/>
              </a:rPr>
            </a:br>
            <a:r>
              <a:rPr lang="en-US" sz="3600" b="1" dirty="0">
                <a:latin typeface="Cambria" panose="02040503050406030204" pitchFamily="18" charset="0"/>
              </a:rPr>
              <a:t>Sports Elimination</a:t>
            </a:r>
          </a:p>
        </p:txBody>
      </p:sp>
      <p:sp>
        <p:nvSpPr>
          <p:cNvPr id="3" name="Content Placeholder 2"/>
          <p:cNvSpPr>
            <a:spLocks noGrp="1"/>
          </p:cNvSpPr>
          <p:nvPr>
            <p:ph idx="1"/>
          </p:nvPr>
        </p:nvSpPr>
        <p:spPr/>
        <p:txBody>
          <a:bodyPr/>
          <a:lstStyle/>
          <a:p>
            <a:pPr algn="just"/>
            <a:r>
              <a:rPr lang="en-US" u="sng" dirty="0">
                <a:latin typeface="Arial" panose="020B0604020202020204" pitchFamily="34" charset="0"/>
                <a:cs typeface="Arial" panose="020B0604020202020204" pitchFamily="34" charset="0"/>
              </a:rPr>
              <a:t>Cohen v. Brown University</a:t>
            </a:r>
            <a:r>
              <a:rPr lang="en-US" dirty="0">
                <a:latin typeface="Arial" panose="020B0604020202020204" pitchFamily="34" charset="0"/>
                <a:cs typeface="Arial" panose="020B0604020202020204" pitchFamily="34" charset="0"/>
              </a:rPr>
              <a:t>, 991 F.2d 888 (1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Cir. 1993): </a:t>
            </a:r>
          </a:p>
          <a:p>
            <a:pPr lvl="1" algn="just"/>
            <a:r>
              <a:rPr lang="en-US" dirty="0">
                <a:latin typeface="Arial" panose="020B0604020202020204" pitchFamily="34" charset="0"/>
                <a:cs typeface="Arial" panose="020B0604020202020204" pitchFamily="34" charset="0"/>
              </a:rPr>
              <a:t>Brown University dropped two women’s sports (volleyball and gymnastics) and two men’s sports (golf and water polo).</a:t>
            </a:r>
          </a:p>
          <a:p>
            <a:pPr lvl="1" algn="just"/>
            <a:r>
              <a:rPr lang="en-US" dirty="0">
                <a:latin typeface="Arial" panose="020B0604020202020204" pitchFamily="34" charset="0"/>
                <a:cs typeface="Arial" panose="020B0604020202020204" pitchFamily="34" charset="0"/>
              </a:rPr>
              <a:t>Brown estimated it would save $37k by eliminating volleyball, $24k eliminating gymnastics, $9k for water polo and $6k for golf.</a:t>
            </a:r>
          </a:p>
          <a:p>
            <a:pPr lvl="1" algn="just"/>
            <a:r>
              <a:rPr lang="en-US" dirty="0">
                <a:latin typeface="Arial" panose="020B0604020202020204" pitchFamily="34" charset="0"/>
                <a:cs typeface="Arial" panose="020B0604020202020204" pitchFamily="34" charset="0"/>
              </a:rPr>
              <a:t>The ratio of sports participation was 63-37% male.  The student body population was 52-48% male.</a:t>
            </a:r>
          </a:p>
          <a:p>
            <a:pPr lvl="1" algn="just"/>
            <a:r>
              <a:rPr lang="en-US" dirty="0">
                <a:latin typeface="Arial" panose="020B0604020202020204" pitchFamily="34" charset="0"/>
                <a:cs typeface="Arial" panose="020B0604020202020204" pitchFamily="34" charset="0"/>
              </a:rPr>
              <a:t>The trial court ruled that the School had to keep the two women’s teams while still eliminating the two men’s teams.  The Appeals Court agreed.</a:t>
            </a:r>
          </a:p>
          <a:p>
            <a:pPr lvl="1" algn="just"/>
            <a:endParaRPr lang="en-US" dirty="0"/>
          </a:p>
          <a:p>
            <a:endParaRPr lang="en-US" dirty="0"/>
          </a:p>
        </p:txBody>
      </p:sp>
    </p:spTree>
    <p:extLst>
      <p:ext uri="{BB962C8B-B14F-4D97-AF65-F5344CB8AC3E}">
        <p14:creationId xmlns:p14="http://schemas.microsoft.com/office/powerpoint/2010/main" val="1513760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Cases Under Title IX</a:t>
            </a:r>
            <a:br>
              <a:rPr lang="en-US" b="1" dirty="0">
                <a:latin typeface="Cambria" panose="02040503050406030204" pitchFamily="18" charset="0"/>
              </a:rPr>
            </a:br>
            <a:r>
              <a:rPr lang="en-US" sz="3600" b="1" dirty="0">
                <a:latin typeface="Cambria" panose="02040503050406030204" pitchFamily="18" charset="0"/>
              </a:rPr>
              <a:t>Sports Elimination</a:t>
            </a:r>
          </a:p>
        </p:txBody>
      </p:sp>
      <p:sp>
        <p:nvSpPr>
          <p:cNvPr id="3" name="Content Placeholder 2"/>
          <p:cNvSpPr>
            <a:spLocks noGrp="1"/>
          </p:cNvSpPr>
          <p:nvPr>
            <p:ph idx="1"/>
          </p:nvPr>
        </p:nvSpPr>
        <p:spPr/>
        <p:txBody>
          <a:bodyPr/>
          <a:lstStyle/>
          <a:p>
            <a:pPr algn="just"/>
            <a:r>
              <a:rPr lang="en-US" u="sng" dirty="0">
                <a:latin typeface="Arial" panose="020B0604020202020204" pitchFamily="34" charset="0"/>
                <a:cs typeface="Arial" panose="020B0604020202020204" pitchFamily="34" charset="0"/>
              </a:rPr>
              <a:t>Cohen v. Brown University</a:t>
            </a:r>
            <a:r>
              <a:rPr lang="en-US" dirty="0">
                <a:latin typeface="Arial" panose="020B0604020202020204" pitchFamily="34" charset="0"/>
                <a:cs typeface="Arial" panose="020B0604020202020204" pitchFamily="34" charset="0"/>
              </a:rPr>
              <a:t>, 101 F.3d 155 (1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Cir. 1996):</a:t>
            </a:r>
          </a:p>
          <a:p>
            <a:pPr lvl="1" algn="just"/>
            <a:r>
              <a:rPr lang="en-US" dirty="0">
                <a:latin typeface="Arial" panose="020B0604020202020204" pitchFamily="34" charset="0"/>
                <a:cs typeface="Arial" panose="020B0604020202020204" pitchFamily="34" charset="0"/>
              </a:rPr>
              <a:t>The Court had a second full-blown trial on the merits.</a:t>
            </a:r>
          </a:p>
          <a:p>
            <a:pPr lvl="1" algn="just"/>
            <a:r>
              <a:rPr lang="en-US" dirty="0">
                <a:latin typeface="Arial" panose="020B0604020202020204" pitchFamily="34" charset="0"/>
                <a:cs typeface="Arial" panose="020B0604020202020204" pitchFamily="34" charset="0"/>
              </a:rPr>
              <a:t>In 1993-1994, Brown had athletic program 62-38% male when its student body was 52-48 % female.</a:t>
            </a:r>
          </a:p>
          <a:p>
            <a:pPr lvl="1" algn="just"/>
            <a:r>
              <a:rPr lang="en-US" dirty="0">
                <a:latin typeface="Arial" panose="020B0604020202020204" pitchFamily="34" charset="0"/>
                <a:cs typeface="Arial" panose="020B0604020202020204" pitchFamily="34" charset="0"/>
              </a:rPr>
              <a:t>The Court ruled they could not meet any prong of the </a:t>
            </a:r>
            <a:r>
              <a:rPr lang="en-US" dirty="0" smtClean="0">
                <a:latin typeface="Arial" panose="020B0604020202020204" pitchFamily="34" charset="0"/>
                <a:cs typeface="Arial" panose="020B0604020202020204" pitchFamily="34" charset="0"/>
              </a:rPr>
              <a:t>three-part </a:t>
            </a:r>
            <a:r>
              <a:rPr lang="en-US" dirty="0">
                <a:latin typeface="Arial" panose="020B0604020202020204" pitchFamily="34" charset="0"/>
                <a:cs typeface="Arial" panose="020B0604020202020204" pitchFamily="34" charset="0"/>
              </a:rPr>
              <a:t>test.</a:t>
            </a:r>
          </a:p>
          <a:p>
            <a:pPr lvl="1" algn="just"/>
            <a:r>
              <a:rPr lang="en-US" dirty="0">
                <a:latin typeface="Arial" panose="020B0604020202020204" pitchFamily="34" charset="0"/>
                <a:cs typeface="Arial" panose="020B0604020202020204" pitchFamily="34" charset="0"/>
              </a:rPr>
              <a:t>The trial court had ruled that Brown had to raise women’s gymnastics, water polo, skiing, and fencing to varsity status.</a:t>
            </a:r>
          </a:p>
          <a:p>
            <a:pPr lvl="1" algn="just"/>
            <a:r>
              <a:rPr lang="en-US" dirty="0">
                <a:latin typeface="Arial" panose="020B0604020202020204" pitchFamily="34" charset="0"/>
                <a:cs typeface="Arial" panose="020B0604020202020204" pitchFamily="34" charset="0"/>
              </a:rPr>
              <a:t>The Appeals Court overruled the trial court by allowing Brown to eliminate men’s sports.</a:t>
            </a:r>
          </a:p>
          <a:p>
            <a:pPr lvl="1" algn="just"/>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5500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78B7B235-CC31-3F4A-8AF8-46CC4D216EF9}"/>
              </a:ext>
            </a:extLst>
          </p:cNvPr>
          <p:cNvSpPr>
            <a:spLocks noGrp="1"/>
          </p:cNvSpPr>
          <p:nvPr>
            <p:ph type="title"/>
          </p:nvPr>
        </p:nvSpPr>
        <p:spPr/>
        <p:txBody>
          <a:bodyPr/>
          <a:lstStyle/>
          <a:p>
            <a:r>
              <a:rPr lang="en-US" dirty="0"/>
              <a:t>Title IX</a:t>
            </a:r>
          </a:p>
        </p:txBody>
      </p:sp>
      <p:sp>
        <p:nvSpPr>
          <p:cNvPr id="15" name="Content Placeholder 14">
            <a:extLst>
              <a:ext uri="{FF2B5EF4-FFF2-40B4-BE49-F238E27FC236}">
                <a16:creationId xmlns:a16="http://schemas.microsoft.com/office/drawing/2014/main" id="{ECC711B7-6C45-4D4B-B86D-A4D68899C525}"/>
              </a:ext>
            </a:extLst>
          </p:cNvPr>
          <p:cNvSpPr>
            <a:spLocks noGrp="1"/>
          </p:cNvSpPr>
          <p:nvPr>
            <p:ph idx="1"/>
          </p:nvPr>
        </p:nvSpPr>
        <p:spPr>
          <a:xfrm>
            <a:off x="1196788" y="2878614"/>
            <a:ext cx="10515600" cy="3898984"/>
          </a:xfrm>
        </p:spPr>
        <p:txBody>
          <a:bodyPr>
            <a:normAutofit/>
          </a:bodyPr>
          <a:lstStyle/>
          <a:p>
            <a:pPr marL="0" indent="0">
              <a:buNone/>
            </a:pPr>
            <a:r>
              <a:rPr lang="en-US" sz="3600" dirty="0">
                <a:latin typeface="Arial" panose="020B0604020202020204" pitchFamily="34" charset="0"/>
                <a:cs typeface="Arial" panose="020B0604020202020204" pitchFamily="34" charset="0"/>
              </a:rPr>
              <a:t>Providing equality in interscholastic sports since 1972, sort of…</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7548" y="4132728"/>
            <a:ext cx="3028950" cy="1514475"/>
          </a:xfrm>
          <a:prstGeom prst="rect">
            <a:avLst/>
          </a:prstGeom>
        </p:spPr>
      </p:pic>
    </p:spTree>
    <p:extLst>
      <p:ext uri="{BB962C8B-B14F-4D97-AF65-F5344CB8AC3E}">
        <p14:creationId xmlns:p14="http://schemas.microsoft.com/office/powerpoint/2010/main" val="595890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7F43C-E671-48B3-A743-F9BCA0AE6011}"/>
              </a:ext>
            </a:extLst>
          </p:cNvPr>
          <p:cNvSpPr>
            <a:spLocks noGrp="1"/>
          </p:cNvSpPr>
          <p:nvPr>
            <p:ph type="title"/>
          </p:nvPr>
        </p:nvSpPr>
        <p:spPr/>
        <p:txBody>
          <a:bodyPr/>
          <a:lstStyle/>
          <a:p>
            <a:r>
              <a:rPr lang="en-US" dirty="0"/>
              <a:t>Cases under Title IX</a:t>
            </a:r>
            <a:br>
              <a:rPr lang="en-US" dirty="0"/>
            </a:br>
            <a:r>
              <a:rPr lang="en-US" dirty="0"/>
              <a:t>Sports Elimination</a:t>
            </a:r>
          </a:p>
        </p:txBody>
      </p:sp>
      <p:sp>
        <p:nvSpPr>
          <p:cNvPr id="3" name="Content Placeholder 2">
            <a:extLst>
              <a:ext uri="{FF2B5EF4-FFF2-40B4-BE49-F238E27FC236}">
                <a16:creationId xmlns:a16="http://schemas.microsoft.com/office/drawing/2014/main" id="{098DBBA6-0542-4808-8DD9-568BF89A54BE}"/>
              </a:ext>
            </a:extLst>
          </p:cNvPr>
          <p:cNvSpPr>
            <a:spLocks noGrp="1"/>
          </p:cNvSpPr>
          <p:nvPr>
            <p:ph idx="1"/>
          </p:nvPr>
        </p:nvSpPr>
        <p:spPr/>
        <p:txBody>
          <a:bodyPr/>
          <a:lstStyle/>
          <a:p>
            <a:pPr algn="just"/>
            <a:r>
              <a:rPr lang="en-US" u="sng" dirty="0" err="1">
                <a:latin typeface="Arial" panose="020B0604020202020204" pitchFamily="34" charset="0"/>
                <a:cs typeface="Arial" panose="020B0604020202020204" pitchFamily="34" charset="0"/>
              </a:rPr>
              <a:t>Biediger</a:t>
            </a:r>
            <a:r>
              <a:rPr lang="en-US" u="sng" dirty="0">
                <a:latin typeface="Arial" panose="020B0604020202020204" pitchFamily="34" charset="0"/>
                <a:cs typeface="Arial" panose="020B0604020202020204" pitchFamily="34" charset="0"/>
              </a:rPr>
              <a:t> v. Quinnipiac University</a:t>
            </a:r>
            <a:r>
              <a:rPr lang="en-US" dirty="0">
                <a:latin typeface="Arial" panose="020B0604020202020204" pitchFamily="34" charset="0"/>
                <a:cs typeface="Arial" panose="020B0604020202020204" pitchFamily="34" charset="0"/>
              </a:rPr>
              <a:t>, 691 F.3d 85 (2d Cir. 2012):  QU was sued for not offering equal participation to female students.</a:t>
            </a:r>
          </a:p>
          <a:p>
            <a:pPr algn="just"/>
            <a:r>
              <a:rPr lang="en-US" dirty="0">
                <a:latin typeface="Arial" panose="020B0604020202020204" pitchFamily="34" charset="0"/>
                <a:cs typeface="Arial" panose="020B0604020202020204" pitchFamily="34" charset="0"/>
              </a:rPr>
              <a:t>QU had 62 percent women student population, but women only made up 58 percent of the athletes</a:t>
            </a:r>
          </a:p>
          <a:p>
            <a:pPr algn="just"/>
            <a:r>
              <a:rPr lang="en-US" dirty="0">
                <a:latin typeface="Arial" panose="020B0604020202020204" pitchFamily="34" charset="0"/>
                <a:cs typeface="Arial" panose="020B0604020202020204" pitchFamily="34" charset="0"/>
              </a:rPr>
              <a:t>QU argued that the Courts erred by not counting 30 competitive cheerleaders in the count of varsity athletes.  They also argued that the Court erred in not counting women who ran both indoor track and </a:t>
            </a:r>
            <a:r>
              <a:rPr lang="en-US" dirty="0" smtClean="0">
                <a:latin typeface="Arial" panose="020B0604020202020204" pitchFamily="34" charset="0"/>
                <a:cs typeface="Arial" panose="020B0604020202020204" pitchFamily="34" charset="0"/>
              </a:rPr>
              <a:t>cross-country</a:t>
            </a:r>
            <a:r>
              <a:rPr lang="en-US" dirty="0">
                <a:latin typeface="Arial" panose="020B060402020202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3587327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386C3-9FC9-450F-AE20-642B6BC72FBB}"/>
              </a:ext>
            </a:extLst>
          </p:cNvPr>
          <p:cNvSpPr>
            <a:spLocks noGrp="1"/>
          </p:cNvSpPr>
          <p:nvPr>
            <p:ph type="title"/>
          </p:nvPr>
        </p:nvSpPr>
        <p:spPr/>
        <p:txBody>
          <a:bodyPr/>
          <a:lstStyle/>
          <a:p>
            <a:pPr algn="ctr"/>
            <a:r>
              <a:rPr lang="en-US" b="1" dirty="0">
                <a:latin typeface="Cambria" panose="02040503050406030204" pitchFamily="18" charset="0"/>
                <a:ea typeface="Cambria" panose="02040503050406030204" pitchFamily="18" charset="0"/>
              </a:rPr>
              <a:t>Cases under Title IX</a:t>
            </a:r>
            <a:br>
              <a:rPr lang="en-US" b="1" dirty="0">
                <a:latin typeface="Cambria" panose="02040503050406030204" pitchFamily="18" charset="0"/>
                <a:ea typeface="Cambria" panose="02040503050406030204" pitchFamily="18" charset="0"/>
              </a:rPr>
            </a:br>
            <a:r>
              <a:rPr lang="en-US" b="1" dirty="0">
                <a:latin typeface="Cambria" panose="02040503050406030204" pitchFamily="18" charset="0"/>
                <a:ea typeface="Cambria" panose="02040503050406030204" pitchFamily="18" charset="0"/>
              </a:rPr>
              <a:t>Sports Elimination</a:t>
            </a:r>
          </a:p>
        </p:txBody>
      </p:sp>
      <p:sp>
        <p:nvSpPr>
          <p:cNvPr id="3" name="Content Placeholder 2">
            <a:extLst>
              <a:ext uri="{FF2B5EF4-FFF2-40B4-BE49-F238E27FC236}">
                <a16:creationId xmlns:a16="http://schemas.microsoft.com/office/drawing/2014/main" id="{4EE11546-1E2F-4A30-8F6D-436126A2ED73}"/>
              </a:ext>
            </a:extLst>
          </p:cNvPr>
          <p:cNvSpPr>
            <a:spLocks noGrp="1"/>
          </p:cNvSpPr>
          <p:nvPr>
            <p:ph idx="1"/>
          </p:nvPr>
        </p:nvSpPr>
        <p:spPr/>
        <p:txBody>
          <a:bodyPr/>
          <a:lstStyle/>
          <a:p>
            <a:pPr algn="just"/>
            <a:r>
              <a:rPr lang="en-US" dirty="0">
                <a:latin typeface="Arial" panose="020B0604020202020204" pitchFamily="34" charset="0"/>
                <a:cs typeface="Arial" panose="020B0604020202020204" pitchFamily="34" charset="0"/>
              </a:rPr>
              <a:t>With respect to the </a:t>
            </a:r>
            <a:r>
              <a:rPr lang="en-US" dirty="0" smtClean="0">
                <a:latin typeface="Arial" panose="020B0604020202020204" pitchFamily="34" charset="0"/>
                <a:cs typeface="Arial" panose="020B0604020202020204" pitchFamily="34" charset="0"/>
              </a:rPr>
              <a:t>track/cross-country </a:t>
            </a:r>
            <a:r>
              <a:rPr lang="en-US" dirty="0">
                <a:latin typeface="Arial" panose="020B0604020202020204" pitchFamily="34" charset="0"/>
                <a:cs typeface="Arial" panose="020B0604020202020204" pitchFamily="34" charset="0"/>
              </a:rPr>
              <a:t>athletes, the Court said while it would normally count students by sport regardless of whether the students played other sports or not, the Court said QU violated Title IX by forcing the cross country team, as a condition of being on the team, to run indoor track.</a:t>
            </a:r>
          </a:p>
          <a:p>
            <a:pPr algn="just"/>
            <a:r>
              <a:rPr lang="en-US" dirty="0">
                <a:latin typeface="Arial" panose="020B0604020202020204" pitchFamily="34" charset="0"/>
                <a:cs typeface="Arial" panose="020B0604020202020204" pitchFamily="34" charset="0"/>
              </a:rPr>
              <a:t>The court noted that the male cross country runners, unlike the female cross country runners, were not mandated to run track.</a:t>
            </a:r>
          </a:p>
        </p:txBody>
      </p:sp>
    </p:spTree>
    <p:extLst>
      <p:ext uri="{BB962C8B-B14F-4D97-AF65-F5344CB8AC3E}">
        <p14:creationId xmlns:p14="http://schemas.microsoft.com/office/powerpoint/2010/main" val="1293264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CF2BC-49C4-4166-AB64-26EE77F7B4BC}"/>
              </a:ext>
            </a:extLst>
          </p:cNvPr>
          <p:cNvSpPr>
            <a:spLocks noGrp="1"/>
          </p:cNvSpPr>
          <p:nvPr>
            <p:ph type="title"/>
          </p:nvPr>
        </p:nvSpPr>
        <p:spPr/>
        <p:txBody>
          <a:bodyPr/>
          <a:lstStyle/>
          <a:p>
            <a:pPr algn="ctr"/>
            <a:r>
              <a:rPr lang="en-US" b="1" dirty="0">
                <a:latin typeface="Cambria" panose="02040503050406030204" pitchFamily="18" charset="0"/>
                <a:ea typeface="Cambria" panose="02040503050406030204" pitchFamily="18" charset="0"/>
              </a:rPr>
              <a:t>Cases under Title IX</a:t>
            </a:r>
            <a:br>
              <a:rPr lang="en-US" b="1" dirty="0">
                <a:latin typeface="Cambria" panose="02040503050406030204" pitchFamily="18" charset="0"/>
                <a:ea typeface="Cambria" panose="02040503050406030204" pitchFamily="18" charset="0"/>
              </a:rPr>
            </a:br>
            <a:r>
              <a:rPr lang="en-US" b="1" dirty="0">
                <a:latin typeface="Cambria" panose="02040503050406030204" pitchFamily="18" charset="0"/>
                <a:ea typeface="Cambria" panose="02040503050406030204" pitchFamily="18" charset="0"/>
              </a:rPr>
              <a:t>Sports Elimination</a:t>
            </a:r>
          </a:p>
        </p:txBody>
      </p:sp>
      <p:sp>
        <p:nvSpPr>
          <p:cNvPr id="3" name="Content Placeholder 2">
            <a:extLst>
              <a:ext uri="{FF2B5EF4-FFF2-40B4-BE49-F238E27FC236}">
                <a16:creationId xmlns:a16="http://schemas.microsoft.com/office/drawing/2014/main" id="{2360F08C-E0F7-478B-8051-08792210CA28}"/>
              </a:ext>
            </a:extLst>
          </p:cNvPr>
          <p:cNvSpPr>
            <a:spLocks noGrp="1"/>
          </p:cNvSpPr>
          <p:nvPr>
            <p:ph idx="1"/>
          </p:nvPr>
        </p:nvSpPr>
        <p:spPr/>
        <p:txBody>
          <a:bodyPr>
            <a:normAutofit lnSpcReduction="10000"/>
          </a:bodyPr>
          <a:lstStyle/>
          <a:p>
            <a:pPr algn="just"/>
            <a:r>
              <a:rPr lang="en-US" dirty="0">
                <a:latin typeface="Arial" panose="020B0604020202020204" pitchFamily="34" charset="0"/>
                <a:cs typeface="Arial" panose="020B0604020202020204" pitchFamily="34" charset="0"/>
              </a:rPr>
              <a:t>With respect to cheerleaders, the Court cited a guidance document from the U.S. DOE Office of Civil Rights in 2008 stating that competitive cheerleaders was not recognized as a sport or emerging sport by the NCAA </a:t>
            </a:r>
            <a:r>
              <a:rPr lang="en-US" dirty="0" smtClean="0">
                <a:latin typeface="Arial" panose="020B0604020202020204" pitchFamily="34" charset="0"/>
                <a:cs typeface="Arial" panose="020B0604020202020204" pitchFamily="34" charset="0"/>
              </a:rPr>
              <a:t>and therefore, </a:t>
            </a:r>
            <a:r>
              <a:rPr lang="en-US" dirty="0">
                <a:latin typeface="Arial" panose="020B0604020202020204" pitchFamily="34" charset="0"/>
                <a:cs typeface="Arial" panose="020B0604020202020204" pitchFamily="34" charset="0"/>
              </a:rPr>
              <a:t>could not count in the count of athletes on campus.</a:t>
            </a:r>
          </a:p>
          <a:p>
            <a:pPr algn="just"/>
            <a:r>
              <a:rPr lang="en-US" dirty="0">
                <a:latin typeface="Arial" panose="020B0604020202020204" pitchFamily="34" charset="0"/>
                <a:cs typeface="Arial" panose="020B0604020202020204" pitchFamily="34" charset="0"/>
              </a:rPr>
              <a:t>The Court ruled that it was significant that QU, when its competitive cheerleaders participated in competition, was scored using five different scoring systems.</a:t>
            </a:r>
          </a:p>
          <a:p>
            <a:pPr algn="just"/>
            <a:r>
              <a:rPr lang="en-US" dirty="0">
                <a:latin typeface="Arial" panose="020B0604020202020204" pitchFamily="34" charset="0"/>
                <a:cs typeface="Arial" panose="020B0604020202020204" pitchFamily="34" charset="0"/>
              </a:rPr>
              <a:t>Also, the Court ruled it was significant that it did not play other schools’ varsity cheerleading squad, and in some cases competed against cheerleaders unaffiliated with any school.</a:t>
            </a:r>
          </a:p>
        </p:txBody>
      </p:sp>
    </p:spTree>
    <p:extLst>
      <p:ext uri="{BB962C8B-B14F-4D97-AF65-F5344CB8AC3E}">
        <p14:creationId xmlns:p14="http://schemas.microsoft.com/office/powerpoint/2010/main" val="122159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89156-8DB0-45EA-B230-3C07FAECF85A}"/>
              </a:ext>
            </a:extLst>
          </p:cNvPr>
          <p:cNvSpPr>
            <a:spLocks noGrp="1"/>
          </p:cNvSpPr>
          <p:nvPr>
            <p:ph type="title"/>
          </p:nvPr>
        </p:nvSpPr>
        <p:spPr/>
        <p:txBody>
          <a:bodyPr/>
          <a:lstStyle/>
          <a:p>
            <a:pPr algn="ctr"/>
            <a:r>
              <a:rPr lang="en-US" b="1" dirty="0">
                <a:latin typeface="Cambria" panose="02040503050406030204" pitchFamily="18" charset="0"/>
                <a:ea typeface="Cambria" panose="02040503050406030204" pitchFamily="18" charset="0"/>
              </a:rPr>
              <a:t>Cases under Title IX</a:t>
            </a:r>
            <a:br>
              <a:rPr lang="en-US" b="1" dirty="0">
                <a:latin typeface="Cambria" panose="02040503050406030204" pitchFamily="18" charset="0"/>
                <a:ea typeface="Cambria" panose="02040503050406030204" pitchFamily="18" charset="0"/>
              </a:rPr>
            </a:br>
            <a:r>
              <a:rPr lang="en-US" b="1" dirty="0">
                <a:latin typeface="Cambria" panose="02040503050406030204" pitchFamily="18" charset="0"/>
                <a:ea typeface="Cambria" panose="02040503050406030204" pitchFamily="18" charset="0"/>
              </a:rPr>
              <a:t>Sports Elimination</a:t>
            </a:r>
          </a:p>
        </p:txBody>
      </p:sp>
      <p:sp>
        <p:nvSpPr>
          <p:cNvPr id="3" name="Content Placeholder 2">
            <a:extLst>
              <a:ext uri="{FF2B5EF4-FFF2-40B4-BE49-F238E27FC236}">
                <a16:creationId xmlns:a16="http://schemas.microsoft.com/office/drawing/2014/main" id="{CADBC49B-7E93-4D50-AD1B-9FF94DBB9821}"/>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Contrast the QU case with Florida</a:t>
            </a:r>
          </a:p>
          <a:p>
            <a:r>
              <a:rPr lang="en-US" dirty="0">
                <a:latin typeface="Arial" panose="020B0604020202020204" pitchFamily="34" charset="0"/>
                <a:cs typeface="Arial" panose="020B0604020202020204" pitchFamily="34" charset="0"/>
              </a:rPr>
              <a:t>FHSAA recognizes Competitive Cheerleading as a sport.  </a:t>
            </a:r>
          </a:p>
          <a:p>
            <a:r>
              <a:rPr lang="en-US" dirty="0">
                <a:latin typeface="Arial" panose="020B0604020202020204" pitchFamily="34" charset="0"/>
                <a:cs typeface="Arial" panose="020B0604020202020204" pitchFamily="34" charset="0"/>
              </a:rPr>
              <a:t>FHSAA publishes a Sports Manual for Competitive Cheerleading</a:t>
            </a:r>
          </a:p>
          <a:p>
            <a:r>
              <a:rPr lang="en-US" dirty="0">
                <a:latin typeface="Arial" panose="020B0604020202020204" pitchFamily="34" charset="0"/>
                <a:cs typeface="Arial" panose="020B0604020202020204" pitchFamily="34" charset="0"/>
              </a:rPr>
              <a:t>FHSAA has a State Series championship for Competitive Cheerleading.</a:t>
            </a:r>
          </a:p>
        </p:txBody>
      </p:sp>
    </p:spTree>
    <p:extLst>
      <p:ext uri="{BB962C8B-B14F-4D97-AF65-F5344CB8AC3E}">
        <p14:creationId xmlns:p14="http://schemas.microsoft.com/office/powerpoint/2010/main" val="154877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5386" y="2266115"/>
            <a:ext cx="8871284" cy="1936917"/>
          </a:xfrm>
        </p:spPr>
        <p:txBody>
          <a:bodyPr/>
          <a:lstStyle/>
          <a:p>
            <a:pPr algn="r"/>
            <a:r>
              <a:rPr lang="en-US" sz="6600" dirty="0"/>
              <a:t>Cases Under Title IX </a:t>
            </a:r>
            <a:r>
              <a:rPr lang="en-US" dirty="0"/>
              <a:t/>
            </a:r>
            <a:br>
              <a:rPr lang="en-US" dirty="0"/>
            </a:br>
            <a:r>
              <a:rPr lang="en-US" dirty="0"/>
              <a:t>                 Offering Elimination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6231" y="4769503"/>
            <a:ext cx="3028950" cy="1514475"/>
          </a:xfrm>
          <a:prstGeom prst="rect">
            <a:avLst/>
          </a:prstGeom>
        </p:spPr>
      </p:pic>
    </p:spTree>
    <p:extLst>
      <p:ext uri="{BB962C8B-B14F-4D97-AF65-F5344CB8AC3E}">
        <p14:creationId xmlns:p14="http://schemas.microsoft.com/office/powerpoint/2010/main" val="1320657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Cases Under Title IX</a:t>
            </a:r>
            <a:br>
              <a:rPr lang="en-US" b="1" dirty="0">
                <a:latin typeface="Cambria" panose="02040503050406030204" pitchFamily="18" charset="0"/>
              </a:rPr>
            </a:br>
            <a:r>
              <a:rPr lang="en-US" sz="3600" b="1" dirty="0">
                <a:latin typeface="Cambria" panose="02040503050406030204" pitchFamily="18" charset="0"/>
              </a:rPr>
              <a:t>Offering Sports</a:t>
            </a:r>
          </a:p>
        </p:txBody>
      </p:sp>
      <p:sp>
        <p:nvSpPr>
          <p:cNvPr id="3" name="Content Placeholder 2"/>
          <p:cNvSpPr>
            <a:spLocks noGrp="1"/>
          </p:cNvSpPr>
          <p:nvPr>
            <p:ph idx="1"/>
          </p:nvPr>
        </p:nvSpPr>
        <p:spPr/>
        <p:txBody>
          <a:bodyPr/>
          <a:lstStyle/>
          <a:p>
            <a:pPr algn="just"/>
            <a:r>
              <a:rPr lang="en-US" u="sng" dirty="0">
                <a:latin typeface="Arial" panose="020B0604020202020204" pitchFamily="34" charset="0"/>
                <a:cs typeface="Arial" panose="020B0604020202020204" pitchFamily="34" charset="0"/>
              </a:rPr>
              <a:t>Horner v. Kentucky High School Athletic Association</a:t>
            </a:r>
            <a:r>
              <a:rPr lang="en-US" dirty="0">
                <a:latin typeface="Arial" panose="020B0604020202020204" pitchFamily="34" charset="0"/>
                <a:cs typeface="Arial" panose="020B0604020202020204" pitchFamily="34" charset="0"/>
              </a:rPr>
              <a:t>, 43 F.3d 265 (6</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Cir. 1994):</a:t>
            </a:r>
          </a:p>
          <a:p>
            <a:pPr lvl="1" algn="just"/>
            <a:r>
              <a:rPr lang="en-US" dirty="0">
                <a:latin typeface="Arial" panose="020B0604020202020204" pitchFamily="34" charset="0"/>
                <a:cs typeface="Arial" panose="020B0604020202020204" pitchFamily="34" charset="0"/>
              </a:rPr>
              <a:t>Girls slow-pitch softball players sued KHSAA for failing to recognize girls fast-pitch softball</a:t>
            </a:r>
          </a:p>
          <a:p>
            <a:pPr lvl="1" algn="just"/>
            <a:r>
              <a:rPr lang="en-US" dirty="0">
                <a:latin typeface="Arial" panose="020B0604020202020204" pitchFamily="34" charset="0"/>
                <a:cs typeface="Arial" panose="020B0604020202020204" pitchFamily="34" charset="0"/>
              </a:rPr>
              <a:t>KHSAA argued that fast-pitch softball should not be recognized because 25 percent of their schools did not indicate a willingness to participate in fast-pitch softball.</a:t>
            </a:r>
          </a:p>
          <a:p>
            <a:pPr lvl="1" algn="just"/>
            <a:r>
              <a:rPr lang="en-US" dirty="0">
                <a:latin typeface="Arial" panose="020B0604020202020204" pitchFamily="34" charset="0"/>
                <a:cs typeface="Arial" panose="020B0604020202020204" pitchFamily="34" charset="0"/>
              </a:rPr>
              <a:t>The trial court dismissed the lawsuit in its entirety.</a:t>
            </a:r>
          </a:p>
          <a:p>
            <a:pPr lvl="1" algn="just"/>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73629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Cases Under Title IX</a:t>
            </a:r>
            <a:br>
              <a:rPr lang="en-US" b="1" dirty="0">
                <a:latin typeface="Cambria" panose="02040503050406030204" pitchFamily="18" charset="0"/>
              </a:rPr>
            </a:br>
            <a:r>
              <a:rPr lang="en-US" sz="3600" b="1" dirty="0">
                <a:latin typeface="Cambria" panose="02040503050406030204" pitchFamily="18" charset="0"/>
              </a:rPr>
              <a:t>Offering Sports</a:t>
            </a:r>
          </a:p>
        </p:txBody>
      </p:sp>
      <p:sp>
        <p:nvSpPr>
          <p:cNvPr id="3" name="Content Placeholder 2"/>
          <p:cNvSpPr>
            <a:spLocks noGrp="1"/>
          </p:cNvSpPr>
          <p:nvPr>
            <p:ph idx="1"/>
          </p:nvPr>
        </p:nvSpPr>
        <p:spPr>
          <a:xfrm>
            <a:off x="1265408" y="1942167"/>
            <a:ext cx="10078452" cy="4351338"/>
          </a:xfrm>
        </p:spPr>
        <p:txBody>
          <a:bodyPr/>
          <a:lstStyle/>
          <a:p>
            <a:pPr lvl="1" algn="just"/>
            <a:r>
              <a:rPr lang="en-US" dirty="0">
                <a:latin typeface="Arial" panose="020B0604020202020204" pitchFamily="34" charset="0"/>
                <a:cs typeface="Arial" panose="020B0604020202020204" pitchFamily="34" charset="0"/>
              </a:rPr>
              <a:t>The Appeals Court reversed.  First, they held that since slow-pitch softball was not popular in college in comparison with fast-pitch, it placed female players at a disadvantage for competing for college scholarships.</a:t>
            </a:r>
          </a:p>
          <a:p>
            <a:pPr lvl="1" algn="just"/>
            <a:r>
              <a:rPr lang="en-US" dirty="0">
                <a:latin typeface="Arial" panose="020B0604020202020204" pitchFamily="34" charset="0"/>
                <a:cs typeface="Arial" panose="020B0604020202020204" pitchFamily="34" charset="0"/>
              </a:rPr>
              <a:t>KHSAA argued that girls could try out for baseball.  The Court ruled that fact was not enough to grant a judgment for KHSAA. </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The mere opportunity to try out for a team is not determinative of the question of ‘previously limited athletic opportunities under Title IX. </a:t>
            </a:r>
            <a:r>
              <a:rPr lang="en-US" dirty="0" smtClean="0">
                <a:latin typeface="Arial" panose="020B0604020202020204" pitchFamily="34" charset="0"/>
                <a:cs typeface="Arial" panose="020B0604020202020204" pitchFamily="34" charset="0"/>
              </a:rPr>
              <a:t>Athletic </a:t>
            </a:r>
            <a:r>
              <a:rPr lang="en-US" dirty="0">
                <a:latin typeface="Arial" panose="020B0604020202020204" pitchFamily="34" charset="0"/>
                <a:cs typeface="Arial" panose="020B0604020202020204" pitchFamily="34" charset="0"/>
              </a:rPr>
              <a:t>opportunities means real opportunities, not illusory ones.”</a:t>
            </a:r>
          </a:p>
          <a:p>
            <a:pPr lvl="1" algn="just"/>
            <a:r>
              <a:rPr lang="en-US" dirty="0">
                <a:latin typeface="Arial" panose="020B0604020202020204" pitchFamily="34" charset="0"/>
                <a:cs typeface="Arial" panose="020B0604020202020204" pitchFamily="34" charset="0"/>
              </a:rPr>
              <a:t>The Appeals Court remanded for a trial on the merits.</a:t>
            </a:r>
          </a:p>
          <a:p>
            <a:endParaRPr lang="en-US" dirty="0"/>
          </a:p>
        </p:txBody>
      </p:sp>
    </p:spTree>
    <p:extLst>
      <p:ext uri="{BB962C8B-B14F-4D97-AF65-F5344CB8AC3E}">
        <p14:creationId xmlns:p14="http://schemas.microsoft.com/office/powerpoint/2010/main" val="3856196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Cases Under Title IX</a:t>
            </a:r>
            <a:br>
              <a:rPr lang="en-US" b="1" dirty="0">
                <a:latin typeface="Cambria" panose="02040503050406030204" pitchFamily="18" charset="0"/>
              </a:rPr>
            </a:br>
            <a:r>
              <a:rPr lang="en-US" b="1" dirty="0">
                <a:latin typeface="Cambria" panose="02040503050406030204" pitchFamily="18" charset="0"/>
              </a:rPr>
              <a:t>Offering Sports</a:t>
            </a:r>
          </a:p>
        </p:txBody>
      </p:sp>
      <p:sp>
        <p:nvSpPr>
          <p:cNvPr id="3" name="Content Placeholder 2"/>
          <p:cNvSpPr>
            <a:spLocks noGrp="1"/>
          </p:cNvSpPr>
          <p:nvPr>
            <p:ph idx="1"/>
          </p:nvPr>
        </p:nvSpPr>
        <p:spPr>
          <a:xfrm>
            <a:off x="838200" y="1969060"/>
            <a:ext cx="10515600" cy="4351338"/>
          </a:xfrm>
        </p:spPr>
        <p:txBody>
          <a:bodyPr/>
          <a:lstStyle/>
          <a:p>
            <a:pPr algn="just"/>
            <a:r>
              <a:rPr lang="en-US" u="sng" dirty="0">
                <a:latin typeface="Arial" panose="020B0604020202020204" pitchFamily="34" charset="0"/>
                <a:cs typeface="Arial" panose="020B0604020202020204" pitchFamily="34" charset="0"/>
              </a:rPr>
              <a:t>McCormick v. School District of </a:t>
            </a:r>
            <a:r>
              <a:rPr lang="en-US" u="sng" dirty="0" err="1">
                <a:latin typeface="Arial" panose="020B0604020202020204" pitchFamily="34" charset="0"/>
                <a:cs typeface="Arial" panose="020B0604020202020204" pitchFamily="34" charset="0"/>
              </a:rPr>
              <a:t>Mamaronek</a:t>
            </a:r>
            <a:r>
              <a:rPr lang="en-US" dirty="0">
                <a:latin typeface="Arial" panose="020B0604020202020204" pitchFamily="34" charset="0"/>
                <a:cs typeface="Arial" panose="020B0604020202020204" pitchFamily="34" charset="0"/>
              </a:rPr>
              <a:t>, 370 F.3d 275 (2d Cir. 2004):</a:t>
            </a:r>
          </a:p>
          <a:p>
            <a:pPr lvl="1" algn="just"/>
            <a:r>
              <a:rPr lang="en-US" dirty="0">
                <a:latin typeface="Arial" panose="020B0604020202020204" pitchFamily="34" charset="0"/>
                <a:cs typeface="Arial" panose="020B0604020202020204" pitchFamily="34" charset="0"/>
              </a:rPr>
              <a:t>School district offered girls soccer in the spring, even though the State Championships were in the fall.</a:t>
            </a:r>
          </a:p>
          <a:p>
            <a:pPr lvl="1" algn="just"/>
            <a:r>
              <a:rPr lang="en-US" dirty="0">
                <a:latin typeface="Arial" panose="020B0604020202020204" pitchFamily="34" charset="0"/>
                <a:cs typeface="Arial" panose="020B0604020202020204" pitchFamily="34" charset="0"/>
              </a:rPr>
              <a:t>The court ruled that having girls soccer in the spring so players could not compete for the state championship violated Title IX:  “high school athletic association violated Title IX by scheduling athletic seasons and tournaments for girls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sports during nontraditional and less advantageous times in the academic year than boys’ athletic seasons.</a:t>
            </a:r>
          </a:p>
          <a:p>
            <a:endParaRPr lang="en-US" dirty="0"/>
          </a:p>
        </p:txBody>
      </p:sp>
    </p:spTree>
    <p:extLst>
      <p:ext uri="{BB962C8B-B14F-4D97-AF65-F5344CB8AC3E}">
        <p14:creationId xmlns:p14="http://schemas.microsoft.com/office/powerpoint/2010/main" val="597909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Cases Under Title IX</a:t>
            </a:r>
            <a:br>
              <a:rPr lang="en-US" b="1" dirty="0">
                <a:latin typeface="Cambria" panose="02040503050406030204" pitchFamily="18" charset="0"/>
              </a:rPr>
            </a:br>
            <a:r>
              <a:rPr lang="en-US" sz="3600" b="1" dirty="0">
                <a:latin typeface="Cambria" panose="02040503050406030204" pitchFamily="18" charset="0"/>
              </a:rPr>
              <a:t>Offering Sports</a:t>
            </a:r>
          </a:p>
        </p:txBody>
      </p:sp>
      <p:sp>
        <p:nvSpPr>
          <p:cNvPr id="3" name="Content Placeholder 2"/>
          <p:cNvSpPr>
            <a:spLocks noGrp="1"/>
          </p:cNvSpPr>
          <p:nvPr>
            <p:ph idx="1"/>
          </p:nvPr>
        </p:nvSpPr>
        <p:spPr>
          <a:xfrm>
            <a:off x="838200" y="2031814"/>
            <a:ext cx="10515600" cy="4351338"/>
          </a:xfrm>
        </p:spPr>
        <p:txBody>
          <a:bodyPr/>
          <a:lstStyle/>
          <a:p>
            <a:pPr lvl="1" algn="just"/>
            <a:r>
              <a:rPr lang="en-US" dirty="0">
                <a:latin typeface="Arial" panose="020B0604020202020204" pitchFamily="34" charset="0"/>
                <a:cs typeface="Arial" panose="020B0604020202020204" pitchFamily="34" charset="0"/>
              </a:rPr>
              <a:t>“In the present case, scheduling girls’ soccer in the spring clearly creates a disparity, boys can strive to compete in the Regional and State Championships in soccer and girls cannot.  Without a doubt, this difference has a negative impact on girls. … Moreover, girls soccer is the only sport at these schools scheduled in a season that </a:t>
            </a:r>
            <a:r>
              <a:rPr lang="en-US" dirty="0" smtClean="0">
                <a:latin typeface="Arial" panose="020B0604020202020204" pitchFamily="34" charset="0"/>
                <a:cs typeface="Arial" panose="020B0604020202020204" pitchFamily="34" charset="0"/>
              </a:rPr>
              <a:t>precludes </a:t>
            </a:r>
            <a:r>
              <a:rPr lang="en-US" dirty="0">
                <a:latin typeface="Arial" panose="020B0604020202020204" pitchFamily="34" charset="0"/>
                <a:cs typeface="Arial" panose="020B0604020202020204" pitchFamily="34" charset="0"/>
              </a:rPr>
              <a:t>championship game play.  Male athletes do not suffer from any comparable disadvantage.”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8774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Cases Under Title IX</a:t>
            </a:r>
            <a:br>
              <a:rPr lang="en-US" dirty="0"/>
            </a:br>
            <a:r>
              <a:rPr lang="en-US" sz="3600" dirty="0"/>
              <a:t>Facilities</a:t>
            </a:r>
          </a:p>
        </p:txBody>
      </p:sp>
      <p:sp>
        <p:nvSpPr>
          <p:cNvPr id="3" name="Content Placeholder 2"/>
          <p:cNvSpPr>
            <a:spLocks noGrp="1"/>
          </p:cNvSpPr>
          <p:nvPr>
            <p:ph idx="1"/>
          </p:nvPr>
        </p:nvSpPr>
        <p:spPr/>
        <p:txBody>
          <a:bodyPr>
            <a:normAutofit lnSpcReduction="10000"/>
          </a:bodyPr>
          <a:lstStyle/>
          <a:p>
            <a:pPr algn="just"/>
            <a:r>
              <a:rPr lang="en-US" u="sng" dirty="0">
                <a:latin typeface="Arial" panose="020B0604020202020204" pitchFamily="34" charset="0"/>
                <a:cs typeface="Arial" panose="020B0604020202020204" pitchFamily="34" charset="0"/>
              </a:rPr>
              <a:t>Daniels v. School Board of Brevard County</a:t>
            </a:r>
            <a:r>
              <a:rPr lang="en-US" dirty="0">
                <a:latin typeface="Arial" panose="020B0604020202020204" pitchFamily="34" charset="0"/>
                <a:cs typeface="Arial" panose="020B0604020202020204" pitchFamily="34" charset="0"/>
              </a:rPr>
              <a:t>, 985 </a:t>
            </a:r>
            <a:r>
              <a:rPr lang="en-US" dirty="0" err="1">
                <a:latin typeface="Arial" panose="020B0604020202020204" pitchFamily="34" charset="0"/>
                <a:cs typeface="Arial" panose="020B0604020202020204" pitchFamily="34" charset="0"/>
              </a:rPr>
              <a:t>F.Supp</a:t>
            </a:r>
            <a:r>
              <a:rPr lang="en-US" dirty="0">
                <a:latin typeface="Arial" panose="020B0604020202020204" pitchFamily="34" charset="0"/>
                <a:cs typeface="Arial" panose="020B0604020202020204" pitchFamily="34" charset="0"/>
              </a:rPr>
              <a:t>. 1458(M.D. Fla. 1997):</a:t>
            </a:r>
          </a:p>
          <a:p>
            <a:pPr lvl="1" algn="just"/>
            <a:r>
              <a:rPr lang="en-US" dirty="0">
                <a:latin typeface="Arial" panose="020B0604020202020204" pitchFamily="34" charset="0"/>
                <a:cs typeface="Arial" panose="020B0604020202020204" pitchFamily="34" charset="0"/>
              </a:rPr>
              <a:t>Girls softball program complained of disparities in facilities between them and baseball program.</a:t>
            </a:r>
          </a:p>
          <a:p>
            <a:pPr lvl="1" algn="just"/>
            <a:r>
              <a:rPr lang="en-US" dirty="0">
                <a:latin typeface="Arial" panose="020B0604020202020204" pitchFamily="34" charset="0"/>
                <a:cs typeface="Arial" panose="020B0604020202020204" pitchFamily="34" charset="0"/>
              </a:rPr>
              <a:t>Electronic scoreboard:  Baseball had one and softball did not.</a:t>
            </a:r>
          </a:p>
          <a:p>
            <a:pPr lvl="1" algn="just"/>
            <a:r>
              <a:rPr lang="en-US" dirty="0">
                <a:latin typeface="Arial" panose="020B0604020202020204" pitchFamily="34" charset="0"/>
                <a:cs typeface="Arial" panose="020B0604020202020204" pitchFamily="34" charset="0"/>
              </a:rPr>
              <a:t>Batting cage: Baseball had one and softball did not.</a:t>
            </a:r>
          </a:p>
          <a:p>
            <a:pPr lvl="1" algn="just"/>
            <a:r>
              <a:rPr lang="en-US" sz="2600" dirty="0">
                <a:latin typeface="Arial" panose="020B0604020202020204" pitchFamily="34" charset="0"/>
                <a:cs typeface="Arial" panose="020B0604020202020204" pitchFamily="34" charset="0"/>
              </a:rPr>
              <a:t>Bleachers: </a:t>
            </a:r>
            <a:r>
              <a:rPr lang="en-US" sz="2600" dirty="0" smtClean="0">
                <a:latin typeface="Arial" panose="020B0604020202020204" pitchFamily="34" charset="0"/>
                <a:cs typeface="Arial" panose="020B0604020202020204" pitchFamily="34" charset="0"/>
              </a:rPr>
              <a:t>Girls </a:t>
            </a:r>
            <a:r>
              <a:rPr lang="en-US" sz="2600" dirty="0">
                <a:latin typeface="Arial" panose="020B0604020202020204" pitchFamily="34" charset="0"/>
                <a:cs typeface="Arial" panose="020B0604020202020204" pitchFamily="34" charset="0"/>
              </a:rPr>
              <a:t>softball had worse bleachers and fewer spectators than baseball.</a:t>
            </a:r>
          </a:p>
          <a:p>
            <a:pPr lvl="1" algn="just"/>
            <a:r>
              <a:rPr lang="en-US" sz="2600" dirty="0">
                <a:latin typeface="Arial" panose="020B0604020202020204" pitchFamily="34" charset="0"/>
                <a:cs typeface="Arial" panose="020B0604020202020204" pitchFamily="34" charset="0"/>
              </a:rPr>
              <a:t>Signs:  Baseball team had “</a:t>
            </a:r>
            <a:r>
              <a:rPr lang="en-US" sz="2600" dirty="0" smtClean="0">
                <a:latin typeface="Arial" panose="020B0604020202020204" pitchFamily="34" charset="0"/>
                <a:cs typeface="Arial" panose="020B0604020202020204" pitchFamily="34" charset="0"/>
              </a:rPr>
              <a:t>Merritt </a:t>
            </a:r>
            <a:r>
              <a:rPr lang="en-US" sz="2600" dirty="0">
                <a:latin typeface="Arial" panose="020B0604020202020204" pitchFamily="34" charset="0"/>
                <a:cs typeface="Arial" panose="020B0604020202020204" pitchFamily="34" charset="0"/>
              </a:rPr>
              <a:t>Island Baseball on a large structure by the baseball field.  Softball had no similar sign.</a:t>
            </a:r>
          </a:p>
          <a:p>
            <a:pPr lvl="1" algn="just"/>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7156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24DDE-4003-FA45-B463-54258003065E}"/>
              </a:ext>
            </a:extLst>
          </p:cNvPr>
          <p:cNvSpPr>
            <a:spLocks noGrp="1"/>
          </p:cNvSpPr>
          <p:nvPr>
            <p:ph type="title"/>
          </p:nvPr>
        </p:nvSpPr>
        <p:spPr/>
        <p:txBody>
          <a:bodyPr/>
          <a:lstStyle/>
          <a:p>
            <a:pPr algn="ctr"/>
            <a:r>
              <a:rPr lang="en-US" b="1" dirty="0">
                <a:latin typeface="Cambria" panose="02040503050406030204" pitchFamily="18" charset="0"/>
              </a:rPr>
              <a:t>Title IX</a:t>
            </a:r>
          </a:p>
        </p:txBody>
      </p:sp>
      <p:sp>
        <p:nvSpPr>
          <p:cNvPr id="3" name="Content Placeholder 2">
            <a:extLst>
              <a:ext uri="{FF2B5EF4-FFF2-40B4-BE49-F238E27FC236}">
                <a16:creationId xmlns:a16="http://schemas.microsoft.com/office/drawing/2014/main" id="{3C1679DC-B5AD-8F43-845A-7FE7744611F3}"/>
              </a:ext>
            </a:extLst>
          </p:cNvPr>
          <p:cNvSpPr>
            <a:spLocks noGrp="1"/>
          </p:cNvSpPr>
          <p:nvPr>
            <p:ph idx="1"/>
          </p:nvPr>
        </p:nvSpPr>
        <p:spPr/>
        <p:txBody>
          <a:bodyPr/>
          <a:lstStyle/>
          <a:p>
            <a:pPr algn="just">
              <a:spcBef>
                <a:spcPts val="0"/>
              </a:spcBef>
            </a:pPr>
            <a:r>
              <a:rPr lang="en-US" sz="2400" dirty="0">
                <a:latin typeface="Arial" panose="020B0604020202020204" pitchFamily="34" charset="0"/>
                <a:ea typeface="ヒラギノ角ゴ Pro W3"/>
                <a:cs typeface="Arial" panose="020B0604020202020204" pitchFamily="34" charset="0"/>
              </a:rPr>
              <a:t>Title IX was adopted in 1972.</a:t>
            </a:r>
          </a:p>
          <a:p>
            <a:pPr algn="just">
              <a:spcBef>
                <a:spcPts val="0"/>
              </a:spcBef>
            </a:pPr>
            <a:r>
              <a:rPr lang="en-US" sz="2400" dirty="0">
                <a:latin typeface="Arial" panose="020B0604020202020204" pitchFamily="34" charset="0"/>
                <a:ea typeface="ヒラギノ角ゴ Pro W3"/>
                <a:cs typeface="Arial" panose="020B0604020202020204" pitchFamily="34" charset="0"/>
              </a:rPr>
              <a:t>The text of the statute is as follows: “No person in the United States shall, on the basis of sex, be excluded from participation in, be denied the </a:t>
            </a:r>
            <a:r>
              <a:rPr lang="en-US" sz="2400" dirty="0" smtClean="0">
                <a:latin typeface="Arial" panose="020B0604020202020204" pitchFamily="34" charset="0"/>
                <a:ea typeface="ヒラギノ角ゴ Pro W3"/>
                <a:cs typeface="Arial" panose="020B0604020202020204" pitchFamily="34" charset="0"/>
              </a:rPr>
              <a:t>benefits </a:t>
            </a:r>
            <a:r>
              <a:rPr lang="en-US" sz="2400" dirty="0">
                <a:latin typeface="Arial" panose="020B0604020202020204" pitchFamily="34" charset="0"/>
                <a:ea typeface="ヒラギノ角ゴ Pro W3"/>
                <a:cs typeface="Arial" panose="020B0604020202020204" pitchFamily="34" charset="0"/>
              </a:rPr>
              <a:t>of, or be subjected to discrimination under any education program or activity receiving Federal financial assistance.”  (20 U.S.C. s. 1681(a))</a:t>
            </a:r>
          </a:p>
          <a:p>
            <a:pPr algn="just">
              <a:spcBef>
                <a:spcPts val="0"/>
              </a:spcBef>
            </a:pPr>
            <a:r>
              <a:rPr lang="en-US" sz="2400" dirty="0">
                <a:latin typeface="Arial" panose="020B0604020202020204" pitchFamily="34" charset="0"/>
                <a:ea typeface="ヒラギノ角ゴ Pro W3"/>
                <a:cs typeface="Arial" panose="020B0604020202020204" pitchFamily="34" charset="0"/>
              </a:rPr>
              <a:t>20 U.S.C. 1681(b) states that 20 U.S.C. s. 1681(a) shall not be construed to require educational institution to grant preferential or disparate treatment to the members of one sex on account of an imbalance in which may exist with respect to the total number or percentage of persons of that sex participating in any program…</a:t>
            </a:r>
          </a:p>
          <a:p>
            <a:endParaRPr lang="en-US" dirty="0"/>
          </a:p>
        </p:txBody>
      </p:sp>
    </p:spTree>
    <p:extLst>
      <p:ext uri="{BB962C8B-B14F-4D97-AF65-F5344CB8AC3E}">
        <p14:creationId xmlns:p14="http://schemas.microsoft.com/office/powerpoint/2010/main" val="50261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Cases Under Title IX</a:t>
            </a:r>
            <a:br>
              <a:rPr lang="en-US" b="1" dirty="0">
                <a:latin typeface="Cambria" panose="02040503050406030204" pitchFamily="18" charset="0"/>
              </a:rPr>
            </a:br>
            <a:r>
              <a:rPr lang="en-US" sz="3600" b="1" dirty="0">
                <a:latin typeface="Cambria" panose="02040503050406030204" pitchFamily="18" charset="0"/>
              </a:rPr>
              <a:t>Facilities</a:t>
            </a:r>
          </a:p>
        </p:txBody>
      </p:sp>
      <p:sp>
        <p:nvSpPr>
          <p:cNvPr id="3" name="Content Placeholder 2"/>
          <p:cNvSpPr>
            <a:spLocks noGrp="1"/>
          </p:cNvSpPr>
          <p:nvPr>
            <p:ph idx="1"/>
          </p:nvPr>
        </p:nvSpPr>
        <p:spPr>
          <a:xfrm>
            <a:off x="1265408" y="2076637"/>
            <a:ext cx="10078452" cy="4351338"/>
          </a:xfrm>
        </p:spPr>
        <p:txBody>
          <a:bodyPr/>
          <a:lstStyle/>
          <a:p>
            <a:pPr lvl="1" algn="just"/>
            <a:r>
              <a:rPr lang="en-US" dirty="0">
                <a:latin typeface="Arial" panose="020B0604020202020204" pitchFamily="34" charset="0"/>
                <a:cs typeface="Arial" panose="020B0604020202020204" pitchFamily="34" charset="0"/>
              </a:rPr>
              <a:t>Bathroom facilities:  Baseball had bathrooms and softball did not.</a:t>
            </a:r>
          </a:p>
          <a:p>
            <a:pPr lvl="1" algn="just"/>
            <a:r>
              <a:rPr lang="en-US" dirty="0">
                <a:latin typeface="Arial" panose="020B0604020202020204" pitchFamily="34" charset="0"/>
                <a:cs typeface="Arial" panose="020B0604020202020204" pitchFamily="34" charset="0"/>
              </a:rPr>
              <a:t>Lighting: Baseball had lights and softball did not.</a:t>
            </a:r>
          </a:p>
          <a:p>
            <a:pPr lvl="1" algn="just"/>
            <a:r>
              <a:rPr lang="en-US" dirty="0">
                <a:latin typeface="Arial" panose="020B0604020202020204" pitchFamily="34" charset="0"/>
                <a:cs typeface="Arial" panose="020B0604020202020204" pitchFamily="34" charset="0"/>
              </a:rPr>
              <a:t>The Court entered an injunction requiring upgrades to the softball facilities: </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Since these inequities should have long ago been rectified, the Court is unsympathetic to Defendant’s claims that it will be unduly harmed by expenditure of funds necessary to level the playing field for girls softball athletes. For far to long, the softball team has been denied athletic opportunity equal to the baseball team.  The harm associated with that treatment as second class citizens is significant.”</a:t>
            </a:r>
          </a:p>
          <a:p>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628989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Cases Under Title IX</a:t>
            </a:r>
            <a:br>
              <a:rPr lang="en-US" b="1" dirty="0">
                <a:latin typeface="Cambria" panose="02040503050406030204" pitchFamily="18" charset="0"/>
              </a:rPr>
            </a:br>
            <a:r>
              <a:rPr lang="en-US" sz="3600" b="1" dirty="0">
                <a:latin typeface="Cambria" panose="02040503050406030204" pitchFamily="18" charset="0"/>
              </a:rPr>
              <a:t>Facilities</a:t>
            </a:r>
          </a:p>
        </p:txBody>
      </p:sp>
      <p:sp>
        <p:nvSpPr>
          <p:cNvPr id="3" name="Content Placeholder 2"/>
          <p:cNvSpPr>
            <a:spLocks noGrp="1"/>
          </p:cNvSpPr>
          <p:nvPr>
            <p:ph idx="1"/>
          </p:nvPr>
        </p:nvSpPr>
        <p:spPr/>
        <p:txBody>
          <a:bodyPr/>
          <a:lstStyle/>
          <a:p>
            <a:pPr algn="just"/>
            <a:r>
              <a:rPr lang="en-US" u="sng" dirty="0">
                <a:latin typeface="Arial" panose="020B0604020202020204" pitchFamily="34" charset="0"/>
                <a:cs typeface="Arial" panose="020B0604020202020204" pitchFamily="34" charset="0"/>
              </a:rPr>
              <a:t>Daniels v. School Board of Brevard County</a:t>
            </a:r>
            <a:r>
              <a:rPr lang="en-US" dirty="0">
                <a:latin typeface="Arial" panose="020B0604020202020204" pitchFamily="34" charset="0"/>
                <a:cs typeface="Arial" panose="020B0604020202020204" pitchFamily="34" charset="0"/>
              </a:rPr>
              <a:t>, 995 </a:t>
            </a:r>
            <a:r>
              <a:rPr lang="en-US" dirty="0" err="1">
                <a:latin typeface="Arial" panose="020B0604020202020204" pitchFamily="34" charset="0"/>
                <a:cs typeface="Arial" panose="020B0604020202020204" pitchFamily="34" charset="0"/>
              </a:rPr>
              <a:t>F.Supp</a:t>
            </a:r>
            <a:r>
              <a:rPr lang="en-US" dirty="0">
                <a:latin typeface="Arial" panose="020B0604020202020204" pitchFamily="34" charset="0"/>
                <a:cs typeface="Arial" panose="020B0604020202020204" pitchFamily="34" charset="0"/>
              </a:rPr>
              <a:t>. 1394 (M.D. Fla. 1997):</a:t>
            </a:r>
          </a:p>
          <a:p>
            <a:pPr lvl="2" algn="just"/>
            <a:r>
              <a:rPr lang="en-US" dirty="0">
                <a:latin typeface="Arial" panose="020B0604020202020204" pitchFamily="34" charset="0"/>
                <a:cs typeface="Arial" panose="020B0604020202020204" pitchFamily="34" charset="0"/>
              </a:rPr>
              <a:t>Brevard County was ordered to provide a remediation plan.  Its remediation plan was as follows</a:t>
            </a:r>
          </a:p>
          <a:p>
            <a:pPr lvl="2" algn="just"/>
            <a:r>
              <a:rPr lang="en-US" dirty="0">
                <a:latin typeface="Arial" panose="020B0604020202020204" pitchFamily="34" charset="0"/>
                <a:cs typeface="Arial" panose="020B0604020202020204" pitchFamily="34" charset="0"/>
              </a:rPr>
              <a:t>Electronic Scoreboard:  turn off the baseball scoreboard.</a:t>
            </a:r>
          </a:p>
          <a:p>
            <a:pPr lvl="2" algn="just"/>
            <a:r>
              <a:rPr lang="en-US" dirty="0">
                <a:latin typeface="Arial" panose="020B0604020202020204" pitchFamily="34" charset="0"/>
                <a:cs typeface="Arial" panose="020B0604020202020204" pitchFamily="34" charset="0"/>
              </a:rPr>
              <a:t>Batting cage:  They would locate the pitching machines in the cages so the teams could use the cages in alternate weeks.</a:t>
            </a:r>
          </a:p>
          <a:p>
            <a:pPr lvl="2" algn="just"/>
            <a:r>
              <a:rPr lang="en-US" dirty="0">
                <a:latin typeface="Arial" panose="020B0604020202020204" pitchFamily="34" charset="0"/>
                <a:cs typeface="Arial" panose="020B0604020202020204" pitchFamily="34" charset="0"/>
              </a:rPr>
              <a:t>Bleachers:  The school would rope off the bleachers at the baseball field so only spaces equivalent to the girls softball bleachers would be available.</a:t>
            </a:r>
          </a:p>
          <a:p>
            <a:pPr lvl="2" algn="just"/>
            <a:r>
              <a:rPr lang="en-US" dirty="0">
                <a:latin typeface="Arial" panose="020B0604020202020204" pitchFamily="34" charset="0"/>
                <a:cs typeface="Arial" panose="020B0604020202020204" pitchFamily="34" charset="0"/>
              </a:rPr>
              <a:t>Signs:  The school would change </a:t>
            </a:r>
            <a:r>
              <a:rPr lang="en-US" dirty="0" err="1">
                <a:latin typeface="Arial" panose="020B0604020202020204" pitchFamily="34" charset="0"/>
                <a:cs typeface="Arial" panose="020B0604020202020204" pitchFamily="34" charset="0"/>
              </a:rPr>
              <a:t>Meritt</a:t>
            </a:r>
            <a:r>
              <a:rPr lang="en-US" dirty="0">
                <a:latin typeface="Arial" panose="020B0604020202020204" pitchFamily="34" charset="0"/>
                <a:cs typeface="Arial" panose="020B0604020202020204" pitchFamily="34" charset="0"/>
              </a:rPr>
              <a:t> Island Baseball to Merit Island Baseball and Softball</a:t>
            </a:r>
          </a:p>
          <a:p>
            <a:pPr lvl="2" algn="just"/>
            <a:endParaRPr lang="en-US" dirty="0">
              <a:latin typeface="Arial" panose="020B0604020202020204" pitchFamily="34" charset="0"/>
              <a:cs typeface="Arial" panose="020B0604020202020204" pitchFamily="34" charset="0"/>
            </a:endParaRPr>
          </a:p>
          <a:p>
            <a:pPr lvl="1" algn="just"/>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0225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Cases Under Title IX</a:t>
            </a:r>
            <a:br>
              <a:rPr lang="en-US" b="1" dirty="0">
                <a:latin typeface="Cambria" panose="02040503050406030204" pitchFamily="18" charset="0"/>
              </a:rPr>
            </a:br>
            <a:r>
              <a:rPr lang="en-US" sz="3600" b="1" dirty="0">
                <a:latin typeface="Cambria" panose="02040503050406030204" pitchFamily="18" charset="0"/>
              </a:rPr>
              <a:t>Facilities</a:t>
            </a:r>
          </a:p>
        </p:txBody>
      </p:sp>
      <p:sp>
        <p:nvSpPr>
          <p:cNvPr id="3" name="Content Placeholder 2"/>
          <p:cNvSpPr>
            <a:spLocks noGrp="1"/>
          </p:cNvSpPr>
          <p:nvPr>
            <p:ph idx="1"/>
          </p:nvPr>
        </p:nvSpPr>
        <p:spPr/>
        <p:txBody>
          <a:bodyPr/>
          <a:lstStyle/>
          <a:p>
            <a:pPr lvl="2" algn="just"/>
            <a:r>
              <a:rPr lang="en-US" dirty="0">
                <a:latin typeface="Arial" panose="020B0604020202020204" pitchFamily="34" charset="0"/>
                <a:cs typeface="Arial" panose="020B0604020202020204" pitchFamily="34" charset="0"/>
              </a:rPr>
              <a:t>Bathrooms:  The school would remove a fence to allow access from the softball field to the bathroom</a:t>
            </a:r>
          </a:p>
          <a:p>
            <a:pPr lvl="2" algn="just"/>
            <a:r>
              <a:rPr lang="en-US" dirty="0">
                <a:latin typeface="Arial" panose="020B0604020202020204" pitchFamily="34" charset="0"/>
                <a:cs typeface="Arial" panose="020B0604020202020204" pitchFamily="34" charset="0"/>
              </a:rPr>
              <a:t>Lighting:  Install lights on girls field and discontinue usage of lights on baseball field until lights are installed on the softball field.</a:t>
            </a:r>
          </a:p>
          <a:p>
            <a:pPr lvl="2" algn="just"/>
            <a:r>
              <a:rPr lang="en-US" dirty="0">
                <a:latin typeface="Arial" panose="020B0604020202020204" pitchFamily="34" charset="0"/>
                <a:cs typeface="Arial" panose="020B0604020202020204" pitchFamily="34" charset="0"/>
              </a:rPr>
              <a:t>The Court rejected the plan:  “Unfortunately, the Board’s plan leaves much to be desired; it creates the impression that the Board is not as sensitive as it should be regarding the necessity of compliance with Title IX.  The Court is inclined to agree with Plaintiffs that many of the Board’s proposals seem more retaliatory than constructive.”</a:t>
            </a:r>
          </a:p>
          <a:p>
            <a:pPr lvl="2" algn="just"/>
            <a:r>
              <a:rPr lang="en-US" dirty="0">
                <a:latin typeface="Arial" panose="020B0604020202020204" pitchFamily="34" charset="0"/>
                <a:cs typeface="Arial" panose="020B0604020202020204" pitchFamily="34" charset="0"/>
              </a:rPr>
              <a:t>The Court ordered the removal of the fence for the restroom, establish a schedule for both teams to use the batting cage, change the sign to read Merritt Island Baseball and Softball and to speed up installation of lights.</a:t>
            </a:r>
          </a:p>
          <a:p>
            <a:pPr lvl="1" algn="just"/>
            <a:endParaRPr lang="en-US" dirty="0">
              <a:latin typeface="Arial" panose="020B0604020202020204"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6656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Cases Under Title IX</a:t>
            </a:r>
            <a:br>
              <a:rPr lang="en-US" dirty="0"/>
            </a:br>
            <a:r>
              <a:rPr lang="en-US" sz="3600" dirty="0"/>
              <a:t>Facilities</a:t>
            </a:r>
          </a:p>
        </p:txBody>
      </p:sp>
      <p:sp>
        <p:nvSpPr>
          <p:cNvPr id="3" name="Content Placeholder 2"/>
          <p:cNvSpPr>
            <a:spLocks noGrp="1"/>
          </p:cNvSpPr>
          <p:nvPr>
            <p:ph idx="1"/>
          </p:nvPr>
        </p:nvSpPr>
        <p:spPr/>
        <p:txBody>
          <a:bodyPr/>
          <a:lstStyle/>
          <a:p>
            <a:pPr algn="just"/>
            <a:r>
              <a:rPr lang="en-US" u="sng" dirty="0" err="1">
                <a:latin typeface="Arial" panose="020B0604020202020204" pitchFamily="34" charset="0"/>
                <a:cs typeface="Arial" panose="020B0604020202020204" pitchFamily="34" charset="0"/>
              </a:rPr>
              <a:t>Landlow</a:t>
            </a:r>
            <a:r>
              <a:rPr lang="en-US" u="sng" dirty="0">
                <a:latin typeface="Arial" panose="020B0604020202020204" pitchFamily="34" charset="0"/>
                <a:cs typeface="Arial" panose="020B0604020202020204" pitchFamily="34" charset="0"/>
              </a:rPr>
              <a:t> v. School Board of Brevard County</a:t>
            </a:r>
            <a:r>
              <a:rPr lang="en-US" dirty="0">
                <a:latin typeface="Arial" panose="020B0604020202020204" pitchFamily="34" charset="0"/>
                <a:cs typeface="Arial" panose="020B0604020202020204" pitchFamily="34" charset="0"/>
              </a:rPr>
              <a:t>, 132 </a:t>
            </a:r>
            <a:r>
              <a:rPr lang="en-US" dirty="0" err="1">
                <a:latin typeface="Arial" panose="020B0604020202020204" pitchFamily="34" charset="0"/>
                <a:cs typeface="Arial" panose="020B0604020202020204" pitchFamily="34" charset="0"/>
              </a:rPr>
              <a:t>F.Supp</a:t>
            </a:r>
            <a:r>
              <a:rPr lang="en-US" dirty="0">
                <a:latin typeface="Arial" panose="020B0604020202020204" pitchFamily="34" charset="0"/>
                <a:cs typeface="Arial" panose="020B0604020202020204" pitchFamily="34" charset="0"/>
              </a:rPr>
              <a:t>. 2d 958 (M.D. Fla. 2000):</a:t>
            </a:r>
          </a:p>
          <a:p>
            <a:pPr lvl="1" algn="just"/>
            <a:r>
              <a:rPr lang="en-US" dirty="0">
                <a:latin typeface="Arial" panose="020B0604020202020204" pitchFamily="34" charset="0"/>
                <a:cs typeface="Arial" panose="020B0604020202020204" pitchFamily="34" charset="0"/>
              </a:rPr>
              <a:t>Plaintiffs sued about the disparity between the baseball and softball facilities at Titusville and Astronaut High Schools.</a:t>
            </a:r>
          </a:p>
          <a:p>
            <a:pPr lvl="1" algn="just"/>
            <a:r>
              <a:rPr lang="en-US" dirty="0">
                <a:latin typeface="Arial" panose="020B0604020202020204" pitchFamily="34" charset="0"/>
                <a:cs typeface="Arial" panose="020B0604020202020204" pitchFamily="34" charset="0"/>
              </a:rPr>
              <a:t>Softball had off-campus stadia at a City of Titusville Park.  Baseball had on-campus stadia.</a:t>
            </a:r>
          </a:p>
          <a:p>
            <a:pPr lvl="1" algn="just"/>
            <a:r>
              <a:rPr lang="en-US" dirty="0">
                <a:latin typeface="Arial" panose="020B0604020202020204" pitchFamily="34" charset="0"/>
                <a:cs typeface="Arial" panose="020B0604020202020204" pitchFamily="34" charset="0"/>
              </a:rPr>
              <a:t>Softball fields had lights, but girls could not play at night due to city-sponsored recreational leagues.  Baseball could play night games.</a:t>
            </a:r>
          </a:p>
          <a:p>
            <a:pPr lvl="1" algn="just"/>
            <a:r>
              <a:rPr lang="en-US" dirty="0">
                <a:latin typeface="Arial" panose="020B0604020202020204" pitchFamily="34" charset="0"/>
                <a:cs typeface="Arial" panose="020B0604020202020204" pitchFamily="34" charset="0"/>
              </a:rPr>
              <a:t>Baseball teams had batting cages.  Softball did not.</a:t>
            </a:r>
          </a:p>
          <a:p>
            <a:endParaRPr lang="en-US" dirty="0"/>
          </a:p>
        </p:txBody>
      </p:sp>
    </p:spTree>
    <p:extLst>
      <p:ext uri="{BB962C8B-B14F-4D97-AF65-F5344CB8AC3E}">
        <p14:creationId xmlns:p14="http://schemas.microsoft.com/office/powerpoint/2010/main" val="8300019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Cases Under Title IX</a:t>
            </a:r>
            <a:br>
              <a:rPr lang="en-US" b="1" dirty="0">
                <a:latin typeface="Cambria" panose="02040503050406030204" pitchFamily="18" charset="0"/>
              </a:rPr>
            </a:br>
            <a:r>
              <a:rPr lang="en-US" sz="3600" b="1" dirty="0">
                <a:latin typeface="Cambria" panose="02040503050406030204" pitchFamily="18" charset="0"/>
              </a:rPr>
              <a:t>Facilities</a:t>
            </a:r>
            <a:r>
              <a:rPr lang="en-US" b="1" dirty="0">
                <a:latin typeface="Cambria" panose="02040503050406030204" pitchFamily="18" charset="0"/>
              </a:rPr>
              <a:t> </a:t>
            </a:r>
          </a:p>
        </p:txBody>
      </p:sp>
      <p:sp>
        <p:nvSpPr>
          <p:cNvPr id="3" name="Content Placeholder 2"/>
          <p:cNvSpPr>
            <a:spLocks noGrp="1"/>
          </p:cNvSpPr>
          <p:nvPr>
            <p:ph idx="1"/>
          </p:nvPr>
        </p:nvSpPr>
        <p:spPr>
          <a:xfrm>
            <a:off x="1265408" y="2076636"/>
            <a:ext cx="10078452" cy="4351338"/>
          </a:xfrm>
        </p:spPr>
        <p:txBody>
          <a:bodyPr/>
          <a:lstStyle/>
          <a:p>
            <a:pPr lvl="1" algn="just"/>
            <a:r>
              <a:rPr lang="en-US" dirty="0">
                <a:latin typeface="Arial" panose="020B0604020202020204" pitchFamily="34" charset="0"/>
                <a:cs typeface="Arial" panose="020B0604020202020204" pitchFamily="34" charset="0"/>
              </a:rPr>
              <a:t>Baseball fields had scoreboards.  Softball did not.</a:t>
            </a:r>
          </a:p>
          <a:p>
            <a:pPr lvl="1" algn="just"/>
            <a:r>
              <a:rPr lang="en-US" dirty="0">
                <a:latin typeface="Arial" panose="020B0604020202020204" pitchFamily="34" charset="0"/>
                <a:cs typeface="Arial" panose="020B0604020202020204" pitchFamily="34" charset="0"/>
              </a:rPr>
              <a:t>There was a press box at Titusville baseball stadium. There was no press box at the softball fields.</a:t>
            </a:r>
          </a:p>
          <a:p>
            <a:pPr lvl="1" algn="just"/>
            <a:r>
              <a:rPr lang="en-US" dirty="0">
                <a:latin typeface="Arial" panose="020B0604020202020204" pitchFamily="34" charset="0"/>
                <a:cs typeface="Arial" panose="020B0604020202020204" pitchFamily="34" charset="0"/>
              </a:rPr>
              <a:t>The dimensions of the softball fields did not conform to the dimensions of a fast-pitch softball field.  It conformed to male slow-pitch softball.  The fences were too far for softball players to hit a homer.</a:t>
            </a:r>
          </a:p>
          <a:p>
            <a:pPr lvl="1" algn="just"/>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23417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Cases Under Title IX</a:t>
            </a:r>
            <a:br>
              <a:rPr lang="en-US" b="1" dirty="0">
                <a:latin typeface="Cambria" panose="02040503050406030204" pitchFamily="18" charset="0"/>
              </a:rPr>
            </a:br>
            <a:r>
              <a:rPr lang="en-US" sz="3600" b="1" dirty="0">
                <a:latin typeface="Cambria" panose="02040503050406030204" pitchFamily="18" charset="0"/>
              </a:rPr>
              <a:t>Facilities</a:t>
            </a:r>
          </a:p>
        </p:txBody>
      </p:sp>
      <p:sp>
        <p:nvSpPr>
          <p:cNvPr id="3" name="Content Placeholder 2"/>
          <p:cNvSpPr>
            <a:spLocks noGrp="1"/>
          </p:cNvSpPr>
          <p:nvPr>
            <p:ph idx="1"/>
          </p:nvPr>
        </p:nvSpPr>
        <p:spPr>
          <a:xfrm>
            <a:off x="838200" y="2067672"/>
            <a:ext cx="10515600" cy="4351338"/>
          </a:xfrm>
        </p:spPr>
        <p:txBody>
          <a:bodyPr/>
          <a:lstStyle/>
          <a:p>
            <a:pPr lvl="1" algn="just"/>
            <a:r>
              <a:rPr lang="en-US" dirty="0">
                <a:latin typeface="Arial" panose="020B0604020202020204" pitchFamily="34" charset="0"/>
                <a:cs typeface="Arial" panose="020B0604020202020204" pitchFamily="34" charset="0"/>
              </a:rPr>
              <a:t>The Court, using the 10 factors from 34 C.F.R. 106.41 ruled that the School Board violated Title IX and required the development of a plan which “elevates the girls softball program at Titusville and Astronaut to a level enjoyed by the boy’s baseball teams at those schools.  The School Board should not propose a course of action that imposes ‘separate disadvantages’ upon the girls’ and boys’ programs as the Board initially attempted to do in response to the Court’s decision on the motion for preliminary injunction in Daniels.”</a:t>
            </a:r>
          </a:p>
          <a:p>
            <a:endParaRPr lang="en-US" dirty="0"/>
          </a:p>
        </p:txBody>
      </p:sp>
    </p:spTree>
    <p:extLst>
      <p:ext uri="{BB962C8B-B14F-4D97-AF65-F5344CB8AC3E}">
        <p14:creationId xmlns:p14="http://schemas.microsoft.com/office/powerpoint/2010/main" val="20988085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02407FE-0D50-4B47-AD61-D77AA301F29E}"/>
              </a:ext>
            </a:extLst>
          </p:cNvPr>
          <p:cNvSpPr>
            <a:spLocks noGrp="1"/>
          </p:cNvSpPr>
          <p:nvPr>
            <p:ph type="title"/>
          </p:nvPr>
        </p:nvSpPr>
        <p:spPr>
          <a:xfrm>
            <a:off x="2843331" y="1944568"/>
            <a:ext cx="8871284" cy="2928883"/>
          </a:xfrm>
        </p:spPr>
        <p:txBody>
          <a:bodyPr>
            <a:normAutofit/>
          </a:bodyPr>
          <a:lstStyle/>
          <a:p>
            <a:pPr algn="ctr"/>
            <a:r>
              <a:rPr lang="en-US" dirty="0">
                <a:ea typeface="Cambria" panose="02040503050406030204" pitchFamily="18" charset="0"/>
                <a:cs typeface="Arial" panose="020B0604020202020204" pitchFamily="34" charset="0"/>
              </a:rPr>
              <a:t>John C. Palmerini, B.C.S.</a:t>
            </a:r>
            <a:br>
              <a:rPr lang="en-US" dirty="0">
                <a:ea typeface="Cambria" panose="02040503050406030204" pitchFamily="18" charset="0"/>
                <a:cs typeface="Arial" panose="020B0604020202020204" pitchFamily="34" charset="0"/>
              </a:rPr>
            </a:br>
            <a:r>
              <a:rPr lang="en-US" sz="3600" dirty="0">
                <a:ea typeface="Cambria" panose="02040503050406030204" pitchFamily="18" charset="0"/>
                <a:cs typeface="Arial" panose="020B0604020202020204" pitchFamily="34" charset="0"/>
              </a:rPr>
              <a:t>Associate General Counsel</a:t>
            </a:r>
            <a:br>
              <a:rPr lang="en-US" sz="3600" dirty="0">
                <a:ea typeface="Cambria" panose="02040503050406030204" pitchFamily="18" charset="0"/>
                <a:cs typeface="Arial" panose="020B0604020202020204" pitchFamily="34" charset="0"/>
              </a:rPr>
            </a:br>
            <a:r>
              <a:rPr lang="en-US" sz="3600" dirty="0">
                <a:ea typeface="Cambria" panose="02040503050406030204" pitchFamily="18" charset="0"/>
                <a:cs typeface="Arial" panose="020B0604020202020204" pitchFamily="34" charset="0"/>
              </a:rPr>
              <a:t>Office of Legal Services</a:t>
            </a:r>
            <a:br>
              <a:rPr lang="en-US" sz="3600" dirty="0">
                <a:ea typeface="Cambria" panose="02040503050406030204" pitchFamily="18" charset="0"/>
                <a:cs typeface="Arial" panose="020B0604020202020204" pitchFamily="34" charset="0"/>
              </a:rPr>
            </a:br>
            <a:r>
              <a:rPr lang="en-US" sz="2800" dirty="0">
                <a:ea typeface="Cambria" panose="02040503050406030204" pitchFamily="18" charset="0"/>
                <a:cs typeface="Arial" panose="020B0604020202020204" pitchFamily="34" charset="0"/>
              </a:rPr>
              <a:t>Telephone: (407) 317-3411</a:t>
            </a:r>
            <a:br>
              <a:rPr lang="en-US" sz="2800" dirty="0">
                <a:ea typeface="Cambria" panose="02040503050406030204" pitchFamily="18" charset="0"/>
                <a:cs typeface="Arial" panose="020B0604020202020204" pitchFamily="34" charset="0"/>
              </a:rPr>
            </a:br>
            <a:r>
              <a:rPr lang="en-US" sz="2800" dirty="0">
                <a:ea typeface="Cambria" panose="02040503050406030204" pitchFamily="18" charset="0"/>
                <a:cs typeface="Arial" panose="020B0604020202020204" pitchFamily="34" charset="0"/>
              </a:rPr>
              <a:t>Email:  </a:t>
            </a:r>
            <a:r>
              <a:rPr lang="en-US" sz="2800" dirty="0">
                <a:ea typeface="Cambria" panose="02040503050406030204" pitchFamily="18" charset="0"/>
                <a:cs typeface="Arial" panose="020B0604020202020204" pitchFamily="34" charset="0"/>
                <a:hlinkClick r:id="rId2"/>
              </a:rPr>
              <a:t>john.palmerini@ocps.net</a:t>
            </a:r>
            <a:endParaRPr lang="en-US" sz="2800" dirty="0">
              <a:ea typeface="Cambria" panose="02040503050406030204" pitchFamily="18" charset="0"/>
              <a:cs typeface="Arial" panose="020B0604020202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17672" y="531394"/>
            <a:ext cx="1419225" cy="107632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53357" y="5041275"/>
            <a:ext cx="1428750" cy="1428750"/>
          </a:xfrm>
          <a:prstGeom prst="rect">
            <a:avLst/>
          </a:prstGeom>
        </p:spPr>
      </p:pic>
    </p:spTree>
    <p:extLst>
      <p:ext uri="{BB962C8B-B14F-4D97-AF65-F5344CB8AC3E}">
        <p14:creationId xmlns:p14="http://schemas.microsoft.com/office/powerpoint/2010/main" val="3894440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9AECC-1DB5-9641-9007-99706B8E915E}"/>
              </a:ext>
            </a:extLst>
          </p:cNvPr>
          <p:cNvSpPr>
            <a:spLocks noGrp="1"/>
          </p:cNvSpPr>
          <p:nvPr>
            <p:ph type="title"/>
          </p:nvPr>
        </p:nvSpPr>
        <p:spPr/>
        <p:txBody>
          <a:bodyPr/>
          <a:lstStyle/>
          <a:p>
            <a:pPr algn="ctr"/>
            <a:r>
              <a:rPr lang="en-US" b="1" dirty="0">
                <a:latin typeface="Cambria" panose="02040503050406030204" pitchFamily="18" charset="0"/>
              </a:rPr>
              <a:t>Title IX</a:t>
            </a:r>
            <a:br>
              <a:rPr lang="en-US" b="1" dirty="0">
                <a:latin typeface="Cambria" panose="02040503050406030204" pitchFamily="18" charset="0"/>
              </a:rPr>
            </a:br>
            <a:r>
              <a:rPr lang="en-US" sz="3600" b="1" dirty="0">
                <a:latin typeface="Cambria" panose="02040503050406030204" pitchFamily="18" charset="0"/>
              </a:rPr>
              <a:t>1975 Regulations </a:t>
            </a:r>
          </a:p>
        </p:txBody>
      </p:sp>
      <p:sp>
        <p:nvSpPr>
          <p:cNvPr id="3" name="Content Placeholder 2">
            <a:extLst>
              <a:ext uri="{FF2B5EF4-FFF2-40B4-BE49-F238E27FC236}">
                <a16:creationId xmlns:a16="http://schemas.microsoft.com/office/drawing/2014/main" id="{2BF231F9-524F-E74B-9139-148F2066A4D9}"/>
              </a:ext>
            </a:extLst>
          </p:cNvPr>
          <p:cNvSpPr>
            <a:spLocks noGrp="1"/>
          </p:cNvSpPr>
          <p:nvPr>
            <p:ph idx="1"/>
          </p:nvPr>
        </p:nvSpPr>
        <p:spPr>
          <a:xfrm>
            <a:off x="838200" y="2076636"/>
            <a:ext cx="10515600" cy="4351338"/>
          </a:xfrm>
        </p:spPr>
        <p:txBody>
          <a:bodyPr/>
          <a:lstStyle/>
          <a:p>
            <a:pPr algn="just"/>
            <a:r>
              <a:rPr lang="en-US" dirty="0">
                <a:latin typeface="Arial" panose="020B0604020202020204" pitchFamily="34" charset="0"/>
                <a:cs typeface="Arial" panose="020B0604020202020204" pitchFamily="34" charset="0"/>
              </a:rPr>
              <a:t>The former Department of Health, Education and Welfare issued implementing regulations in 1975.</a:t>
            </a:r>
          </a:p>
          <a:p>
            <a:pPr algn="just"/>
            <a:r>
              <a:rPr lang="en-US" dirty="0">
                <a:latin typeface="Arial" panose="020B0604020202020204" pitchFamily="34" charset="0"/>
                <a:cs typeface="Arial" panose="020B0604020202020204" pitchFamily="34" charset="0"/>
              </a:rPr>
              <a:t>The regulations prohibited sex-based discrimination in any interscholastic, intercollegiate, club or intramural sport.</a:t>
            </a:r>
          </a:p>
          <a:p>
            <a:pPr algn="just"/>
            <a:r>
              <a:rPr lang="en-US" dirty="0">
                <a:latin typeface="Arial" panose="020B0604020202020204" pitchFamily="34" charset="0"/>
                <a:cs typeface="Arial" panose="020B0604020202020204" pitchFamily="34" charset="0"/>
              </a:rPr>
              <a:t>The regulations required schools to “provide equal athletic opportunity for members of both sexes.”</a:t>
            </a:r>
          </a:p>
        </p:txBody>
      </p:sp>
    </p:spTree>
    <p:extLst>
      <p:ext uri="{BB962C8B-B14F-4D97-AF65-F5344CB8AC3E}">
        <p14:creationId xmlns:p14="http://schemas.microsoft.com/office/powerpoint/2010/main" val="1605063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IX</a:t>
            </a:r>
            <a:br>
              <a:rPr lang="en-US" dirty="0"/>
            </a:br>
            <a:r>
              <a:rPr lang="en-US" sz="3600" dirty="0"/>
              <a:t>1975 Regulations</a:t>
            </a:r>
          </a:p>
        </p:txBody>
      </p:sp>
      <p:sp>
        <p:nvSpPr>
          <p:cNvPr id="3" name="Content Placeholder 2"/>
          <p:cNvSpPr>
            <a:spLocks noGrp="1"/>
          </p:cNvSpPr>
          <p:nvPr>
            <p:ph idx="1"/>
          </p:nvPr>
        </p:nvSpPr>
        <p:spPr/>
        <p:txBody>
          <a:bodyPr/>
          <a:lstStyle/>
          <a:p>
            <a:pPr algn="just">
              <a:spcBef>
                <a:spcPts val="0"/>
              </a:spcBef>
            </a:pPr>
            <a:r>
              <a:rPr lang="en-US" sz="2400" dirty="0">
                <a:latin typeface="Arial" panose="020B0604020202020204" pitchFamily="34" charset="0"/>
                <a:cs typeface="Arial" panose="020B0604020202020204" pitchFamily="34" charset="0"/>
              </a:rPr>
              <a:t>The regulation created 10 factors to consider for providing equal athletic </a:t>
            </a:r>
            <a:r>
              <a:rPr lang="en-US" sz="2400" dirty="0" smtClean="0">
                <a:latin typeface="Arial" panose="020B0604020202020204" pitchFamily="34" charset="0"/>
                <a:cs typeface="Arial" panose="020B0604020202020204" pitchFamily="34" charset="0"/>
              </a:rPr>
              <a:t>opportunity.:</a:t>
            </a:r>
            <a:endParaRPr lang="en-US" sz="2400" dirty="0">
              <a:latin typeface="Arial" panose="020B0604020202020204" pitchFamily="34" charset="0"/>
              <a:cs typeface="Arial" panose="020B0604020202020204" pitchFamily="34" charset="0"/>
            </a:endParaRPr>
          </a:p>
          <a:p>
            <a:pPr lvl="1"/>
            <a:r>
              <a:rPr lang="en-US" b="1"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Whether the selection of sports and levels of competition effectively accommodate the interests and abilities of members of both sexes;</a:t>
            </a:r>
          </a:p>
          <a:p>
            <a:pPr lvl="1"/>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The provision of equipment and supplies;</a:t>
            </a:r>
          </a:p>
          <a:p>
            <a:pPr lvl="1"/>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Scheduling of games and practice time;</a:t>
            </a:r>
          </a:p>
          <a:p>
            <a:pPr lvl="1"/>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Travel and per diem allowance;</a:t>
            </a:r>
          </a:p>
          <a:p>
            <a:pPr lvl="1" algn="just">
              <a:spcBef>
                <a:spcPts val="0"/>
              </a:spcBef>
            </a:pPr>
            <a:endParaRPr lang="en-US" sz="2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88418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Title IX</a:t>
            </a:r>
            <a:br>
              <a:rPr lang="en-US" b="1" dirty="0">
                <a:latin typeface="Cambria" panose="02040503050406030204" pitchFamily="18" charset="0"/>
              </a:rPr>
            </a:br>
            <a:r>
              <a:rPr lang="en-US" b="1" dirty="0">
                <a:latin typeface="Cambria" panose="02040503050406030204" pitchFamily="18" charset="0"/>
              </a:rPr>
              <a:t>1975 Regulations </a:t>
            </a:r>
          </a:p>
        </p:txBody>
      </p:sp>
      <p:sp>
        <p:nvSpPr>
          <p:cNvPr id="3" name="Content Placeholder 2"/>
          <p:cNvSpPr>
            <a:spLocks noGrp="1"/>
          </p:cNvSpPr>
          <p:nvPr>
            <p:ph idx="1"/>
          </p:nvPr>
        </p:nvSpPr>
        <p:spPr>
          <a:xfrm>
            <a:off x="1265408" y="2184213"/>
            <a:ext cx="10078452" cy="4351338"/>
          </a:xfrm>
        </p:spPr>
        <p:txBody>
          <a:bodyPr/>
          <a:lstStyle/>
          <a:p>
            <a:pPr lvl="1"/>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Opportunity to receive coaching and academic tutoring;</a:t>
            </a:r>
          </a:p>
          <a:p>
            <a:pPr lvl="1"/>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Assignment and compensation of coaches and tutors;</a:t>
            </a:r>
          </a:p>
          <a:p>
            <a:pPr lvl="1"/>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Provision of locker rooms, practice and competitive facilities;</a:t>
            </a:r>
          </a:p>
          <a:p>
            <a:pPr lvl="1"/>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Provision of medical and training facilities and services;</a:t>
            </a:r>
          </a:p>
          <a:p>
            <a:pPr lvl="1"/>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Provision of housing and dining facilities and services;</a:t>
            </a:r>
          </a:p>
          <a:p>
            <a:pPr lvl="1"/>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Publicity.</a:t>
            </a:r>
          </a:p>
          <a:p>
            <a:endParaRPr lang="en-US" dirty="0"/>
          </a:p>
        </p:txBody>
      </p:sp>
    </p:spTree>
    <p:extLst>
      <p:ext uri="{BB962C8B-B14F-4D97-AF65-F5344CB8AC3E}">
        <p14:creationId xmlns:p14="http://schemas.microsoft.com/office/powerpoint/2010/main" val="4052073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Title IX</a:t>
            </a:r>
            <a:br>
              <a:rPr lang="en-US" b="1" dirty="0">
                <a:latin typeface="Cambria" panose="02040503050406030204" pitchFamily="18" charset="0"/>
              </a:rPr>
            </a:br>
            <a:r>
              <a:rPr lang="en-US" sz="3600" b="1" dirty="0">
                <a:latin typeface="Cambria" panose="02040503050406030204" pitchFamily="18" charset="0"/>
              </a:rPr>
              <a:t>1979 Policy Interpretation</a:t>
            </a:r>
          </a:p>
        </p:txBody>
      </p:sp>
      <p:sp>
        <p:nvSpPr>
          <p:cNvPr id="3" name="Content Placeholder 2"/>
          <p:cNvSpPr>
            <a:spLocks noGrp="1"/>
          </p:cNvSpPr>
          <p:nvPr>
            <p:ph idx="1"/>
          </p:nvPr>
        </p:nvSpPr>
        <p:spPr>
          <a:xfrm>
            <a:off x="838200" y="1969060"/>
            <a:ext cx="10515600" cy="4351338"/>
          </a:xfrm>
        </p:spPr>
        <p:txBody>
          <a:bodyPr/>
          <a:lstStyle/>
          <a:p>
            <a:pPr algn="just"/>
            <a:r>
              <a:rPr lang="en-US" dirty="0">
                <a:latin typeface="Arial" panose="020B0604020202020204" pitchFamily="34" charset="0"/>
                <a:cs typeface="Arial" panose="020B0604020202020204" pitchFamily="34" charset="0"/>
              </a:rPr>
              <a:t>Almost 100 colleges and high school activities associations complained about not knowing how to comply.  As such, the Department of Health, Education and Welfare, created a policy guidance for education institutions.  The policy guidance was a three-part test:</a:t>
            </a:r>
          </a:p>
          <a:p>
            <a:pPr lvl="1" algn="just"/>
            <a:r>
              <a:rPr lang="en-US" sz="2000" dirty="0">
                <a:latin typeface="Arial" panose="020B0604020202020204" pitchFamily="34" charset="0"/>
                <a:cs typeface="Arial" panose="020B0604020202020204" pitchFamily="34" charset="0"/>
              </a:rPr>
              <a:t>Whether the level of </a:t>
            </a:r>
            <a:r>
              <a:rPr lang="en-US" sz="2000" dirty="0" err="1">
                <a:latin typeface="Arial" panose="020B0604020202020204" pitchFamily="34" charset="0"/>
                <a:cs typeface="Arial" panose="020B0604020202020204" pitchFamily="34" charset="0"/>
              </a:rPr>
              <a:t>participational</a:t>
            </a:r>
            <a:r>
              <a:rPr lang="en-US" sz="2000" dirty="0">
                <a:latin typeface="Arial" panose="020B0604020202020204" pitchFamily="34" charset="0"/>
                <a:cs typeface="Arial" panose="020B0604020202020204" pitchFamily="34" charset="0"/>
              </a:rPr>
              <a:t> opportunities for male and female students are provided in numbers substantially proportionate to their respective enrollments.</a:t>
            </a:r>
          </a:p>
          <a:p>
            <a:pPr marL="0" indent="0" algn="just">
              <a:buNone/>
            </a:pP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2419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Cambria" panose="02040503050406030204" pitchFamily="18" charset="0"/>
              </a:rPr>
              <a:t>Title IX</a:t>
            </a:r>
            <a:br>
              <a:rPr lang="en-US" b="1" dirty="0">
                <a:latin typeface="Cambria" panose="02040503050406030204" pitchFamily="18" charset="0"/>
              </a:rPr>
            </a:br>
            <a:r>
              <a:rPr lang="en-US" sz="3600" b="1" dirty="0">
                <a:latin typeface="Cambria" panose="02040503050406030204" pitchFamily="18" charset="0"/>
              </a:rPr>
              <a:t>1979 Policy Interpretation </a:t>
            </a:r>
          </a:p>
        </p:txBody>
      </p:sp>
      <p:sp>
        <p:nvSpPr>
          <p:cNvPr id="3" name="Content Placeholder 2"/>
          <p:cNvSpPr>
            <a:spLocks noGrp="1"/>
          </p:cNvSpPr>
          <p:nvPr>
            <p:ph idx="1"/>
          </p:nvPr>
        </p:nvSpPr>
        <p:spPr/>
        <p:txBody>
          <a:bodyPr/>
          <a:lstStyle/>
          <a:p>
            <a:pPr lvl="1" algn="just"/>
            <a:r>
              <a:rPr lang="en-US" sz="2000" dirty="0">
                <a:latin typeface="Arial" panose="020B0604020202020204" pitchFamily="34" charset="0"/>
                <a:cs typeface="Arial" panose="020B0604020202020204" pitchFamily="34" charset="0"/>
              </a:rPr>
              <a:t>When the members of one sex have been underrepresented among athletes, whether the institution can show a history and continuing practice of program expansion which is demonstrably responsive to the developing interest and abilities of members of that sex.</a:t>
            </a:r>
          </a:p>
          <a:p>
            <a:pPr lvl="1" algn="just"/>
            <a:r>
              <a:rPr lang="en-US" sz="2000" dirty="0">
                <a:latin typeface="Arial" panose="020B0604020202020204" pitchFamily="34" charset="0"/>
                <a:cs typeface="Arial" panose="020B0604020202020204" pitchFamily="34" charset="0"/>
              </a:rPr>
              <a:t>Where members of one sex are underrepresented among intercollegiate athletes, and the institution cannot show a continuing practice of program expansion such as cited above, whether it can be demonstrated that the interest and abilities of the members of that sex have been fully and effectively accommodated by the present program.  44 </a:t>
            </a:r>
            <a:r>
              <a:rPr lang="en-US" sz="2000" dirty="0" err="1">
                <a:latin typeface="Arial" panose="020B0604020202020204" pitchFamily="34" charset="0"/>
                <a:cs typeface="Arial" panose="020B0604020202020204" pitchFamily="34" charset="0"/>
              </a:rPr>
              <a:t>Fed.Reg</a:t>
            </a:r>
            <a:r>
              <a:rPr lang="en-US" sz="2000" dirty="0">
                <a:latin typeface="Arial" panose="020B0604020202020204" pitchFamily="34" charset="0"/>
                <a:cs typeface="Arial" panose="020B0604020202020204" pitchFamily="34" charset="0"/>
              </a:rPr>
              <a:t>. 71,413 (December 11, 1979)</a:t>
            </a:r>
          </a:p>
          <a:p>
            <a:endParaRPr lang="en-US" dirty="0"/>
          </a:p>
        </p:txBody>
      </p:sp>
    </p:spTree>
    <p:extLst>
      <p:ext uri="{BB962C8B-B14F-4D97-AF65-F5344CB8AC3E}">
        <p14:creationId xmlns:p14="http://schemas.microsoft.com/office/powerpoint/2010/main" val="3662089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IX</a:t>
            </a:r>
            <a:br>
              <a:rPr lang="en-US" dirty="0"/>
            </a:br>
            <a:r>
              <a:rPr lang="en-US" sz="3600" dirty="0"/>
              <a:t>1996 Clarification</a:t>
            </a:r>
          </a:p>
        </p:txBody>
      </p:sp>
      <p:sp>
        <p:nvSpPr>
          <p:cNvPr id="3" name="Content Placeholder 2"/>
          <p:cNvSpPr>
            <a:spLocks noGrp="1"/>
          </p:cNvSpPr>
          <p:nvPr>
            <p:ph idx="1"/>
          </p:nvPr>
        </p:nvSpPr>
        <p:spPr>
          <a:xfrm>
            <a:off x="838200" y="2582779"/>
            <a:ext cx="10515600" cy="3898984"/>
          </a:xfrm>
        </p:spPr>
        <p:txBody>
          <a:bodyPr/>
          <a:lstStyle/>
          <a:p>
            <a:pPr algn="just"/>
            <a:r>
              <a:rPr lang="en-US" dirty="0">
                <a:latin typeface="Arial" panose="020B0604020202020204" pitchFamily="34" charset="0"/>
                <a:cs typeface="Arial" panose="020B0604020202020204" pitchFamily="34" charset="0"/>
              </a:rPr>
              <a:t>DOE issued a “Dear Colleague” letter on January 16, </a:t>
            </a:r>
            <a:r>
              <a:rPr lang="en-US" dirty="0" smtClean="0">
                <a:latin typeface="Arial" panose="020B0604020202020204" pitchFamily="34" charset="0"/>
                <a:cs typeface="Arial" panose="020B0604020202020204" pitchFamily="34" charset="0"/>
              </a:rPr>
              <a:t>1996, </a:t>
            </a:r>
            <a:r>
              <a:rPr lang="en-US" dirty="0">
                <a:latin typeface="Arial" panose="020B0604020202020204" pitchFamily="34" charset="0"/>
                <a:cs typeface="Arial" panose="020B0604020202020204" pitchFamily="34" charset="0"/>
              </a:rPr>
              <a:t>providing additional clarification, but not revising, the </a:t>
            </a:r>
            <a:r>
              <a:rPr lang="en-US" dirty="0" smtClean="0">
                <a:latin typeface="Arial" panose="020B0604020202020204" pitchFamily="34" charset="0"/>
                <a:cs typeface="Arial" panose="020B0604020202020204" pitchFamily="34" charset="0"/>
              </a:rPr>
              <a:t>three-part </a:t>
            </a:r>
            <a:r>
              <a:rPr lang="en-US" dirty="0">
                <a:latin typeface="Arial" panose="020B0604020202020204" pitchFamily="34" charset="0"/>
                <a:cs typeface="Arial" panose="020B0604020202020204" pitchFamily="34" charset="0"/>
              </a:rPr>
              <a:t>test.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clarification was that educational institutions only have to comply with one part of the </a:t>
            </a:r>
            <a:r>
              <a:rPr lang="en-US" dirty="0" smtClean="0">
                <a:latin typeface="Arial" panose="020B0604020202020204" pitchFamily="34" charset="0"/>
                <a:cs typeface="Arial" panose="020B0604020202020204" pitchFamily="34" charset="0"/>
              </a:rPr>
              <a:t>three-part </a:t>
            </a:r>
            <a:r>
              <a:rPr lang="en-US" dirty="0">
                <a:latin typeface="Arial" panose="020B0604020202020204" pitchFamily="34" charset="0"/>
                <a:cs typeface="Arial" panose="020B0604020202020204" pitchFamily="34" charset="0"/>
              </a:rPr>
              <a:t>test.  The clarification also emphasized that institutions are not required to cap or eliminate participation opportunities for men.</a:t>
            </a:r>
            <a:endParaRPr 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82724277"/>
      </p:ext>
    </p:extLst>
  </p:cSld>
  <p:clrMapOvr>
    <a:masterClrMapping/>
  </p:clrMapOvr>
</p:sld>
</file>

<file path=ppt/theme/theme1.xml><?xml version="1.0" encoding="utf-8"?>
<a:theme xmlns:a="http://schemas.openxmlformats.org/drawingml/2006/main" name="OCPS Theme">
  <a:themeElements>
    <a:clrScheme name="OCPS Colors">
      <a:dk1>
        <a:srgbClr val="011D25"/>
      </a:dk1>
      <a:lt1>
        <a:srgbClr val="FFFFFF"/>
      </a:lt1>
      <a:dk2>
        <a:srgbClr val="939598"/>
      </a:dk2>
      <a:lt2>
        <a:srgbClr val="E7E6E6"/>
      </a:lt2>
      <a:accent1>
        <a:srgbClr val="ED7630"/>
      </a:accent1>
      <a:accent2>
        <a:srgbClr val="EBA927"/>
      </a:accent2>
      <a:accent3>
        <a:srgbClr val="A5A5A5"/>
      </a:accent3>
      <a:accent4>
        <a:srgbClr val="698391"/>
      </a:accent4>
      <a:accent5>
        <a:srgbClr val="5BA24D"/>
      </a:accent5>
      <a:accent6>
        <a:srgbClr val="602365"/>
      </a:accent6>
      <a:hlink>
        <a:srgbClr val="051F40"/>
      </a:hlink>
      <a:folHlink>
        <a:srgbClr val="913336"/>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9" id="{1B0DBB21-141A-A343-BFD0-E25D91A1AAEB}" vid="{BBFBEC81-A4A2-B441-B31D-F8E9C02F083A}"/>
    </a:ext>
  </a:extLst>
</a:theme>
</file>

<file path=ppt/theme/theme2.xml><?xml version="1.0" encoding="utf-8"?>
<a:theme xmlns:a="http://schemas.openxmlformats.org/drawingml/2006/main" name="Setion Header">
  <a:themeElements>
    <a:clrScheme name="OCPS Official Color Palette">
      <a:dk1>
        <a:srgbClr val="091F40"/>
      </a:dk1>
      <a:lt1>
        <a:srgbClr val="FFFFFF"/>
      </a:lt1>
      <a:dk2>
        <a:srgbClr val="939598"/>
      </a:dk2>
      <a:lt2>
        <a:srgbClr val="E7E6E6"/>
      </a:lt2>
      <a:accent1>
        <a:srgbClr val="EF7622"/>
      </a:accent1>
      <a:accent2>
        <a:srgbClr val="EDAA00"/>
      </a:accent2>
      <a:accent3>
        <a:srgbClr val="A5A5A5"/>
      </a:accent3>
      <a:accent4>
        <a:srgbClr val="688393"/>
      </a:accent4>
      <a:accent5>
        <a:srgbClr val="59A348"/>
      </a:accent5>
      <a:accent6>
        <a:srgbClr val="612066"/>
      </a:accent6>
      <a:hlink>
        <a:srgbClr val="041E41"/>
      </a:hlink>
      <a:folHlink>
        <a:srgbClr val="93323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9" id="{1B0DBB21-141A-A343-BFD0-E25D91A1AAEB}" vid="{39C87900-9248-2E44-8CB4-C6FE510465FA}"/>
    </a:ext>
  </a:extLst>
</a:theme>
</file>

<file path=ppt/theme/theme3.xml><?xml version="1.0" encoding="utf-8"?>
<a:theme xmlns:a="http://schemas.openxmlformats.org/drawingml/2006/main" name="OCPS 1">
  <a:themeElements>
    <a:clrScheme name="Orange County Public Schools - Color Palette">
      <a:dk1>
        <a:srgbClr val="091F40"/>
      </a:dk1>
      <a:lt1>
        <a:srgbClr val="FFFFFF"/>
      </a:lt1>
      <a:dk2>
        <a:srgbClr val="939598"/>
      </a:dk2>
      <a:lt2>
        <a:srgbClr val="E7E6E6"/>
      </a:lt2>
      <a:accent1>
        <a:srgbClr val="F07622"/>
      </a:accent1>
      <a:accent2>
        <a:srgbClr val="041E41"/>
      </a:accent2>
      <a:accent3>
        <a:srgbClr val="E3C170"/>
      </a:accent3>
      <a:accent4>
        <a:srgbClr val="63775B"/>
      </a:accent4>
      <a:accent5>
        <a:srgbClr val="688393"/>
      </a:accent5>
      <a:accent6>
        <a:srgbClr val="A14B28"/>
      </a:accent6>
      <a:hlink>
        <a:srgbClr val="6CA3C0"/>
      </a:hlink>
      <a:folHlink>
        <a:srgbClr val="EDAA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9" id="{1B0DBB21-141A-A343-BFD0-E25D91A1AAEB}" vid="{05A2FD32-3F39-D744-B361-34325115F030}"/>
    </a:ext>
  </a:extLst>
</a:theme>
</file>

<file path=ppt/theme/theme4.xml><?xml version="1.0" encoding="utf-8"?>
<a:theme xmlns:a="http://schemas.openxmlformats.org/drawingml/2006/main" name="OCPS 2">
  <a:themeElements>
    <a:clrScheme name="Orange County Public Schools - Color Palette">
      <a:dk1>
        <a:srgbClr val="091F40"/>
      </a:dk1>
      <a:lt1>
        <a:srgbClr val="FFFFFF"/>
      </a:lt1>
      <a:dk2>
        <a:srgbClr val="939598"/>
      </a:dk2>
      <a:lt2>
        <a:srgbClr val="E7E6E6"/>
      </a:lt2>
      <a:accent1>
        <a:srgbClr val="F07622"/>
      </a:accent1>
      <a:accent2>
        <a:srgbClr val="041E41"/>
      </a:accent2>
      <a:accent3>
        <a:srgbClr val="E3C170"/>
      </a:accent3>
      <a:accent4>
        <a:srgbClr val="63775B"/>
      </a:accent4>
      <a:accent5>
        <a:srgbClr val="688393"/>
      </a:accent5>
      <a:accent6>
        <a:srgbClr val="A14B28"/>
      </a:accent6>
      <a:hlink>
        <a:srgbClr val="6CA3C0"/>
      </a:hlink>
      <a:folHlink>
        <a:srgbClr val="EDAA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9" id="{1B0DBB21-141A-A343-BFD0-E25D91A1AAEB}" vid="{7B15D67C-87DF-C845-B49B-A51A93DFA324}"/>
    </a:ext>
  </a:extLst>
</a:theme>
</file>

<file path=ppt/theme/theme5.xml><?xml version="1.0" encoding="utf-8"?>
<a:theme xmlns:a="http://schemas.openxmlformats.org/drawingml/2006/main" name="OCPS 3">
  <a:themeElements>
    <a:clrScheme name="Orange County Public Schools - Color Palette">
      <a:dk1>
        <a:srgbClr val="091F40"/>
      </a:dk1>
      <a:lt1>
        <a:srgbClr val="FFFFFF"/>
      </a:lt1>
      <a:dk2>
        <a:srgbClr val="939598"/>
      </a:dk2>
      <a:lt2>
        <a:srgbClr val="E7E6E6"/>
      </a:lt2>
      <a:accent1>
        <a:srgbClr val="F07622"/>
      </a:accent1>
      <a:accent2>
        <a:srgbClr val="041E41"/>
      </a:accent2>
      <a:accent3>
        <a:srgbClr val="E3C170"/>
      </a:accent3>
      <a:accent4>
        <a:srgbClr val="63775B"/>
      </a:accent4>
      <a:accent5>
        <a:srgbClr val="688393"/>
      </a:accent5>
      <a:accent6>
        <a:srgbClr val="A14B28"/>
      </a:accent6>
      <a:hlink>
        <a:srgbClr val="6CA3C0"/>
      </a:hlink>
      <a:folHlink>
        <a:srgbClr val="EDAA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9" id="{1B0DBB21-141A-A343-BFD0-E25D91A1AAEB}" vid="{895A037A-4AB6-2140-9FE9-8F744BAEF2EA}"/>
    </a:ext>
  </a:extLst>
</a:theme>
</file>

<file path=ppt/theme/theme6.xml><?xml version="1.0" encoding="utf-8"?>
<a:theme xmlns:a="http://schemas.openxmlformats.org/drawingml/2006/main" name="OCPS 4">
  <a:themeElements>
    <a:clrScheme name="Orange County Public Schools - Color Palette">
      <a:dk1>
        <a:srgbClr val="091F40"/>
      </a:dk1>
      <a:lt1>
        <a:srgbClr val="FFFFFF"/>
      </a:lt1>
      <a:dk2>
        <a:srgbClr val="939598"/>
      </a:dk2>
      <a:lt2>
        <a:srgbClr val="E7E6E6"/>
      </a:lt2>
      <a:accent1>
        <a:srgbClr val="F07622"/>
      </a:accent1>
      <a:accent2>
        <a:srgbClr val="041E41"/>
      </a:accent2>
      <a:accent3>
        <a:srgbClr val="E3C170"/>
      </a:accent3>
      <a:accent4>
        <a:srgbClr val="63775B"/>
      </a:accent4>
      <a:accent5>
        <a:srgbClr val="688393"/>
      </a:accent5>
      <a:accent6>
        <a:srgbClr val="A14B28"/>
      </a:accent6>
      <a:hlink>
        <a:srgbClr val="6CA3C0"/>
      </a:hlink>
      <a:folHlink>
        <a:srgbClr val="EDAA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9" id="{1B0DBB21-141A-A343-BFD0-E25D91A1AAEB}" vid="{A13C01ED-9B69-2546-A5AD-4D46A4ADBBC7}"/>
    </a:ext>
  </a:extLst>
</a:theme>
</file>

<file path=docProps/app.xml><?xml version="1.0" encoding="utf-8"?>
<Properties xmlns="http://schemas.openxmlformats.org/officeDocument/2006/extended-properties" xmlns:vt="http://schemas.openxmlformats.org/officeDocument/2006/docPropsVTypes">
  <Template>OCPS Theme</Template>
  <TotalTime>463</TotalTime>
  <Words>2886</Words>
  <Application>Microsoft Office PowerPoint</Application>
  <PresentationFormat>Widescreen</PresentationFormat>
  <Paragraphs>155</Paragraphs>
  <Slides>36</Slides>
  <Notes>0</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36</vt:i4>
      </vt:variant>
    </vt:vector>
  </HeadingPairs>
  <TitlesOfParts>
    <vt:vector size="47" baseType="lpstr">
      <vt:lpstr>Arial</vt:lpstr>
      <vt:lpstr>Calibri</vt:lpstr>
      <vt:lpstr>Calibri Light</vt:lpstr>
      <vt:lpstr>Cambria</vt:lpstr>
      <vt:lpstr>ヒラギノ角ゴ Pro W3</vt:lpstr>
      <vt:lpstr>OCPS Theme</vt:lpstr>
      <vt:lpstr>Setion Header</vt:lpstr>
      <vt:lpstr>OCPS 1</vt:lpstr>
      <vt:lpstr>OCPS 2</vt:lpstr>
      <vt:lpstr>OCPS 3</vt:lpstr>
      <vt:lpstr>OCPS 4</vt:lpstr>
      <vt:lpstr>43rd  FIAAA  State Conference</vt:lpstr>
      <vt:lpstr>Title IX</vt:lpstr>
      <vt:lpstr>Title IX</vt:lpstr>
      <vt:lpstr>Title IX 1975 Regulations </vt:lpstr>
      <vt:lpstr>Title IX 1975 Regulations</vt:lpstr>
      <vt:lpstr>Title IX 1975 Regulations </vt:lpstr>
      <vt:lpstr>Title IX 1979 Policy Interpretation</vt:lpstr>
      <vt:lpstr>Title IX 1979 Policy Interpretation </vt:lpstr>
      <vt:lpstr>Title IX 1996 Clarification</vt:lpstr>
      <vt:lpstr>Title IX 1996 Clarification</vt:lpstr>
      <vt:lpstr>Title IX 1996 Clarification</vt:lpstr>
      <vt:lpstr>Title IX 2010 Clarification</vt:lpstr>
      <vt:lpstr>Title IX 2010 Clarification</vt:lpstr>
      <vt:lpstr>Title IX 2010 Clarification</vt:lpstr>
      <vt:lpstr>Cases Under Title IX                   Sports Elimination</vt:lpstr>
      <vt:lpstr>Cases Under Title IX Sports Elimination</vt:lpstr>
      <vt:lpstr>Cases Under Title IX Sports Elimination</vt:lpstr>
      <vt:lpstr>Cases Under Title IX Sports Elimination</vt:lpstr>
      <vt:lpstr>Cases Under Title IX Sports Elimination</vt:lpstr>
      <vt:lpstr>Cases under Title IX Sports Elimination</vt:lpstr>
      <vt:lpstr>Cases under Title IX Sports Elimination</vt:lpstr>
      <vt:lpstr>Cases under Title IX Sports Elimination</vt:lpstr>
      <vt:lpstr>Cases under Title IX Sports Elimination</vt:lpstr>
      <vt:lpstr>Cases Under Title IX                   Offering Elimination</vt:lpstr>
      <vt:lpstr>Cases Under Title IX Offering Sports</vt:lpstr>
      <vt:lpstr>Cases Under Title IX Offering Sports</vt:lpstr>
      <vt:lpstr>Cases Under Title IX Offering Sports</vt:lpstr>
      <vt:lpstr>Cases Under Title IX Offering Sports</vt:lpstr>
      <vt:lpstr>Cases Under Title IX Facilities</vt:lpstr>
      <vt:lpstr>Cases Under Title IX Facilities</vt:lpstr>
      <vt:lpstr>Cases Under Title IX Facilities</vt:lpstr>
      <vt:lpstr>Cases Under Title IX Facilities</vt:lpstr>
      <vt:lpstr>Cases Under Title IX Facilities</vt:lpstr>
      <vt:lpstr>Cases Under Title IX Facilities </vt:lpstr>
      <vt:lpstr>Cases Under Title IX Facilities</vt:lpstr>
      <vt:lpstr>John C. Palmerini, B.C.S. Associate General Counsel Office of Legal Services Telephone: (407) 317-3411 Email:  john.palmerini@ocps.net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line 1 Title line 2</dc:title>
  <dc:creator>Smith, Jason</dc:creator>
  <cp:lastModifiedBy>Palmerini, John C.</cp:lastModifiedBy>
  <cp:revision>23</cp:revision>
  <dcterms:created xsi:type="dcterms:W3CDTF">2018-08-10T18:03:05Z</dcterms:created>
  <dcterms:modified xsi:type="dcterms:W3CDTF">2021-04-29T21:17:33Z</dcterms:modified>
</cp:coreProperties>
</file>