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1" r:id="rId4"/>
    <p:sldId id="279" r:id="rId5"/>
    <p:sldId id="276" r:id="rId6"/>
    <p:sldId id="282" r:id="rId7"/>
    <p:sldId id="280" r:id="rId8"/>
    <p:sldId id="272" r:id="rId9"/>
    <p:sldId id="275" r:id="rId10"/>
    <p:sldId id="281" r:id="rId11"/>
    <p:sldId id="256" r:id="rId12"/>
    <p:sldId id="266" r:id="rId13"/>
    <p:sldId id="267" r:id="rId14"/>
    <p:sldId id="270" r:id="rId15"/>
    <p:sldId id="269" r:id="rId16"/>
    <p:sldId id="268" r:id="rId17"/>
    <p:sldId id="273" r:id="rId18"/>
    <p:sldId id="274" r:id="rId19"/>
    <p:sldId id="277" r:id="rId20"/>
    <p:sldId id="278" r:id="rId21"/>
    <p:sldId id="283"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9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514AC3C-3D37-4653-9C97-01B118E593AA}"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314932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4AC3C-3D37-4653-9C97-01B118E593AA}"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54138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4AC3C-3D37-4653-9C97-01B118E593AA}"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240035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4AC3C-3D37-4653-9C97-01B118E593AA}"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20994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4AC3C-3D37-4653-9C97-01B118E593AA}"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125163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14AC3C-3D37-4653-9C97-01B118E593AA}"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180907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14AC3C-3D37-4653-9C97-01B118E593AA}"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296205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14AC3C-3D37-4653-9C97-01B118E593AA}"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402951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4AC3C-3D37-4653-9C97-01B118E593AA}"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3353531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4AC3C-3D37-4653-9C97-01B118E593AA}"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163917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4AC3C-3D37-4653-9C97-01B118E593AA}"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CA56E-AA08-44A4-A9A6-FDD0FBFBE2B0}" type="slidenum">
              <a:rPr lang="en-US" smtClean="0"/>
              <a:t>‹#›</a:t>
            </a:fld>
            <a:endParaRPr lang="en-US"/>
          </a:p>
        </p:txBody>
      </p:sp>
    </p:spTree>
    <p:extLst>
      <p:ext uri="{BB962C8B-B14F-4D97-AF65-F5344CB8AC3E}">
        <p14:creationId xmlns:p14="http://schemas.microsoft.com/office/powerpoint/2010/main" val="281830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4AC3C-3D37-4653-9C97-01B118E593AA}" type="datetimeFigureOut">
              <a:rPr lang="en-US" smtClean="0"/>
              <a:t>5/18/2018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CA56E-AA08-44A4-A9A6-FDD0FBFBE2B0}" type="slidenum">
              <a:rPr lang="en-US" smtClean="0"/>
              <a:t>‹#›</a:t>
            </a:fld>
            <a:endParaRPr lang="en-US"/>
          </a:p>
        </p:txBody>
      </p:sp>
    </p:spTree>
    <p:extLst>
      <p:ext uri="{BB962C8B-B14F-4D97-AF65-F5344CB8AC3E}">
        <p14:creationId xmlns:p14="http://schemas.microsoft.com/office/powerpoint/2010/main" val="2944211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sp>
        <p:nvSpPr>
          <p:cNvPr id="10" name="TextBox 9"/>
          <p:cNvSpPr txBox="1"/>
          <p:nvPr/>
        </p:nvSpPr>
        <p:spPr>
          <a:xfrm>
            <a:off x="2306210" y="1196734"/>
            <a:ext cx="9548536" cy="4585871"/>
          </a:xfrm>
          <a:prstGeom prst="rect">
            <a:avLst/>
          </a:prstGeom>
          <a:noFill/>
        </p:spPr>
        <p:txBody>
          <a:bodyPr wrap="square" rtlCol="0">
            <a:spAutoFit/>
          </a:bodyPr>
          <a:lstStyle/>
          <a:p>
            <a:pPr algn="ctr"/>
            <a:r>
              <a:rPr lang="en-US" sz="6000" b="1" i="1" dirty="0">
                <a:ln>
                  <a:solidFill>
                    <a:srgbClr val="FF9900"/>
                  </a:solidFill>
                </a:ln>
                <a:solidFill>
                  <a:srgbClr val="002060"/>
                </a:solidFill>
                <a:latin typeface="Times New Roman" panose="02020603050405020304" pitchFamily="18" charset="0"/>
                <a:cs typeface="Times New Roman" panose="02020603050405020304" pitchFamily="18" charset="0"/>
              </a:rPr>
              <a:t>Recognizing Bullying and Hazing in Your Athletic Program</a:t>
            </a:r>
          </a:p>
          <a:p>
            <a:pPr algn="ct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pPr algn="ct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pPr algn="ct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pPr algn="ct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pPr algn="ctr"/>
            <a:r>
              <a:rPr lang="en-US" sz="3200" b="1" i="1" dirty="0">
                <a:ln>
                  <a:solidFill>
                    <a:srgbClr val="FF9900"/>
                  </a:solidFill>
                </a:ln>
                <a:solidFill>
                  <a:srgbClr val="002060"/>
                </a:solidFill>
                <a:latin typeface="Times New Roman" panose="02020603050405020304" pitchFamily="18" charset="0"/>
                <a:cs typeface="Times New Roman" panose="02020603050405020304" pitchFamily="18" charset="0"/>
              </a:rPr>
              <a:t>FIAAA – May 5</a:t>
            </a:r>
            <a:r>
              <a:rPr lang="en-US" sz="3200" b="1" i="1" baseline="30000" dirty="0">
                <a:ln>
                  <a:solidFill>
                    <a:srgbClr val="FF9900"/>
                  </a:solidFill>
                </a:ln>
                <a:solidFill>
                  <a:srgbClr val="002060"/>
                </a:solidFill>
                <a:latin typeface="Times New Roman" panose="02020603050405020304" pitchFamily="18" charset="0"/>
                <a:cs typeface="Times New Roman" panose="02020603050405020304" pitchFamily="18" charset="0"/>
              </a:rPr>
              <a:t>th</a:t>
            </a:r>
            <a:r>
              <a:rPr lang="en-US" sz="3200" b="1" i="1" dirty="0">
                <a:ln>
                  <a:solidFill>
                    <a:srgbClr val="FF9900"/>
                  </a:solidFill>
                </a:ln>
                <a:solidFill>
                  <a:srgbClr val="002060"/>
                </a:solidFill>
                <a:latin typeface="Times New Roman" panose="02020603050405020304" pitchFamily="18" charset="0"/>
                <a:cs typeface="Times New Roman" panose="02020603050405020304" pitchFamily="18" charset="0"/>
              </a:rPr>
              <a:t>, 2018</a:t>
            </a:r>
          </a:p>
        </p:txBody>
      </p:sp>
      <p:sp>
        <p:nvSpPr>
          <p:cNvPr id="14" name="TextBox 13"/>
          <p:cNvSpPr txBox="1"/>
          <p:nvPr/>
        </p:nvSpPr>
        <p:spPr>
          <a:xfrm>
            <a:off x="6336889" y="152112"/>
            <a:ext cx="473238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Tree>
    <p:extLst>
      <p:ext uri="{BB962C8B-B14F-4D97-AF65-F5344CB8AC3E}">
        <p14:creationId xmlns:p14="http://schemas.microsoft.com/office/powerpoint/2010/main" val="120988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177144" y="2782690"/>
            <a:ext cx="10080830" cy="1015663"/>
          </a:xfrm>
          <a:prstGeom prst="rect">
            <a:avLst/>
          </a:prstGeom>
          <a:noFill/>
        </p:spPr>
        <p:txBody>
          <a:bodyPr wrap="square" rtlCol="0">
            <a:spAutoFit/>
          </a:bodyPr>
          <a:lstStyle/>
          <a:p>
            <a:r>
              <a:rPr lang="en-US" sz="6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“HAZING” Hits High Schools</a:t>
            </a:r>
            <a:endParaRPr lang="en-US" sz="6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867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2319071" y="1196734"/>
            <a:ext cx="4461478"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What is “HAZING”</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2411462" y="1932670"/>
            <a:ext cx="9325549" cy="5324535"/>
          </a:xfrm>
          <a:prstGeom prst="rect">
            <a:avLst/>
          </a:prstGeom>
          <a:noFill/>
        </p:spPr>
        <p:txBody>
          <a:bodyPr wrap="square" rtlCol="0">
            <a:spAutoFit/>
          </a:bodyPr>
          <a:lstStyle/>
          <a:p>
            <a:r>
              <a:rPr lang="en-US" sz="3200" b="1" u="sng" dirty="0" smtClean="0">
                <a:solidFill>
                  <a:srgbClr val="002060"/>
                </a:solidFill>
                <a:latin typeface="Times New Roman" panose="02020603050405020304" pitchFamily="18" charset="0"/>
                <a:cs typeface="Times New Roman" panose="02020603050405020304" pitchFamily="18" charset="0"/>
              </a:rPr>
              <a:t>The 2017 Florida Statute  1006.135 </a:t>
            </a:r>
            <a:r>
              <a:rPr lang="en-US" sz="3200" dirty="0" smtClean="0">
                <a:solidFill>
                  <a:srgbClr val="002060"/>
                </a:solidFill>
                <a:latin typeface="Times New Roman" panose="02020603050405020304" pitchFamily="18" charset="0"/>
                <a:cs typeface="Times New Roman" panose="02020603050405020304" pitchFamily="18" charset="0"/>
              </a:rPr>
              <a:t> </a:t>
            </a:r>
          </a:p>
          <a:p>
            <a:endParaRPr lang="en-US" sz="1200" dirty="0" smtClean="0">
              <a:solidFill>
                <a:srgbClr val="002060"/>
              </a:solidFill>
              <a:latin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cs typeface="Times New Roman" panose="02020603050405020304" pitchFamily="18" charset="0"/>
              </a:rPr>
              <a:t>Defines Hazing as any action or situation that endangers the mental or     physical health or safety of a student at a school with any grades 6 through 12 for purposes including, but not limited </a:t>
            </a:r>
            <a:r>
              <a:rPr lang="en-US" sz="3200" dirty="0">
                <a:solidFill>
                  <a:srgbClr val="002060"/>
                </a:solidFill>
                <a:latin typeface="Times New Roman" panose="02020603050405020304" pitchFamily="18" charset="0"/>
                <a:cs typeface="Times New Roman" panose="02020603050405020304" pitchFamily="18" charset="0"/>
              </a:rPr>
              <a:t>to, initiation or admission into or affiliation with </a:t>
            </a:r>
            <a:r>
              <a:rPr lang="en-US" sz="3200" dirty="0" smtClean="0">
                <a:solidFill>
                  <a:srgbClr val="002060"/>
                </a:solidFill>
                <a:latin typeface="Times New Roman" panose="02020603050405020304" pitchFamily="18" charset="0"/>
                <a:cs typeface="Times New Roman" panose="02020603050405020304" pitchFamily="18" charset="0"/>
              </a:rPr>
              <a:t>any organization operating under the sanction of a school with any grades 6 through 12.</a:t>
            </a:r>
          </a:p>
          <a:p>
            <a:endParaRPr lang="en-US" sz="2400" dirty="0">
              <a:solidFill>
                <a:srgbClr val="002060"/>
              </a:solidFill>
              <a:latin typeface="Times New Roman" panose="02020603050405020304" pitchFamily="18" charset="0"/>
              <a:cs typeface="Times New Roman" panose="02020603050405020304" pitchFamily="18" charset="0"/>
            </a:endParaRPr>
          </a:p>
          <a:p>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smtClean="0">
                <a:solidFill>
                  <a:srgbClr val="002060"/>
                </a:solidFill>
                <a:latin typeface="Times New Roman" panose="02020603050405020304" pitchFamily="18" charset="0"/>
                <a:cs typeface="Times New Roman" panose="02020603050405020304" pitchFamily="18" charset="0"/>
              </a:rPr>
              <a:t>   </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08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9" y="-30997"/>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194345" y="1227731"/>
            <a:ext cx="9747284" cy="5139869"/>
          </a:xfrm>
          <a:prstGeom prst="rect">
            <a:avLst/>
          </a:prstGeom>
          <a:noFill/>
        </p:spPr>
        <p:txBody>
          <a:bodyPr wrap="square" rtlCol="0">
            <a:spAutoFit/>
          </a:bodyPr>
          <a:lstStyle/>
          <a:p>
            <a:r>
              <a:rPr lang="en-US" sz="2800" b="1" u="sng" dirty="0" smtClean="0">
                <a:latin typeface="Times New Roman" panose="02020603050405020304" pitchFamily="18" charset="0"/>
                <a:cs typeface="Times New Roman" panose="02020603050405020304" pitchFamily="18" charset="0"/>
              </a:rPr>
              <a:t>F. S. 1006.135  continued,</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“Hazing” includes, but is not limited to:</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 Pressuring, coercing, or forcing a student into;</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1. Violating state or federal law;</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2. Consuming any food, liquor, drug, or other substance; or</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3. Participation in physical activity that could adversely affect      	  the health </a:t>
            </a:r>
            <a:r>
              <a:rPr lang="en-US" sz="2800" dirty="0">
                <a:latin typeface="Times New Roman" panose="02020603050405020304" pitchFamily="18" charset="0"/>
                <a:cs typeface="Times New Roman" panose="02020603050405020304" pitchFamily="18" charset="0"/>
              </a:rPr>
              <a:t>or safety of the </a:t>
            </a:r>
            <a:r>
              <a:rPr lang="en-US" sz="2800" dirty="0" smtClean="0">
                <a:latin typeface="Times New Roman" panose="02020603050405020304" pitchFamily="18" charset="0"/>
                <a:cs typeface="Times New Roman" panose="02020603050405020304" pitchFamily="18" charset="0"/>
              </a:rPr>
              <a:t>student.</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(b) Any brutality of a physical nature, such as whipping, beating,</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branding</a:t>
            </a:r>
            <a:r>
              <a:rPr lang="en-US" sz="2800" dirty="0">
                <a:latin typeface="Times New Roman" panose="02020603050405020304" pitchFamily="18" charset="0"/>
                <a:cs typeface="Times New Roman" panose="02020603050405020304" pitchFamily="18" charset="0"/>
              </a:rPr>
              <a:t>, or exposure to the elements</a:t>
            </a:r>
            <a:r>
              <a:rPr lang="en-US" sz="28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810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4619150" cy="1015663"/>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“Hazing” Awareness</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06210" y="2056732"/>
            <a:ext cx="9522801" cy="433965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48% of all students who join any group in high school are subjected to hazing,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43% endure humiliating activities, 23% are subjected to substance abuse, and 29% performed illegal </a:t>
            </a:r>
            <a:r>
              <a:rPr lang="en-US" sz="2400" dirty="0">
                <a:latin typeface="Times New Roman" panose="02020603050405020304" pitchFamily="18" charset="0"/>
                <a:cs typeface="Times New Roman" panose="02020603050405020304" pitchFamily="18" charset="0"/>
              </a:rPr>
              <a:t>activities as </a:t>
            </a:r>
            <a:r>
              <a:rPr lang="en-US" sz="2400" dirty="0" smtClean="0">
                <a:latin typeface="Times New Roman" panose="02020603050405020304" pitchFamily="18" charset="0"/>
                <a:cs typeface="Times New Roman" panose="02020603050405020304" pitchFamily="18" charset="0"/>
              </a:rPr>
              <a:t>part of their initiation</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Church Groups – 24% or 192,000 high school students are being hazed to join a church group each year</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Alfred University Study on Hazing  surveyed 1500 athletes that had been hazed and 25% said they were first subjected to hazing before the age of 13.</a:t>
            </a:r>
          </a:p>
          <a:p>
            <a:endParaRPr lang="en-US" dirty="0"/>
          </a:p>
          <a:p>
            <a:endParaRPr lang="en-US" dirty="0"/>
          </a:p>
        </p:txBody>
      </p:sp>
    </p:spTree>
    <p:extLst>
      <p:ext uri="{BB962C8B-B14F-4D97-AF65-F5344CB8AC3E}">
        <p14:creationId xmlns:p14="http://schemas.microsoft.com/office/powerpoint/2010/main" val="425601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44" y="-80438"/>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288075" y="1196734"/>
            <a:ext cx="6401111"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“Characteristics of Bullying”</a:t>
            </a:r>
          </a:p>
        </p:txBody>
      </p:sp>
      <p:sp>
        <p:nvSpPr>
          <p:cNvPr id="2" name="TextBox 1"/>
          <p:cNvSpPr txBox="1"/>
          <p:nvPr/>
        </p:nvSpPr>
        <p:spPr>
          <a:xfrm>
            <a:off x="2417736" y="2038027"/>
            <a:ext cx="9517127" cy="4431983"/>
          </a:xfrm>
          <a:prstGeom prst="rect">
            <a:avLst/>
          </a:prstGeom>
          <a:noFill/>
        </p:spPr>
        <p:txBody>
          <a:bodyPr wrap="square" rtlCol="0">
            <a:spAutoFit/>
          </a:bodyPr>
          <a:lstStyle/>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Bullies usually act alone to single out someone they perceive as weak</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Bullying features repeated aggressive behaviors with harmful</a:t>
            </a:r>
          </a:p>
          <a:p>
            <a:r>
              <a:rPr lang="en-US" sz="2400" dirty="0" smtClean="0">
                <a:latin typeface="Times New Roman" panose="02020603050405020304" pitchFamily="18" charset="0"/>
                <a:cs typeface="Times New Roman" panose="02020603050405020304" pitchFamily="18" charset="0"/>
              </a:rPr>
              <a:t>          intentions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Bullies want to exclude a person from a group</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Bullying usually continues with no end in sight</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In Bullying there is no consent by the victim</a:t>
            </a:r>
          </a:p>
          <a:p>
            <a:endParaRPr lang="en-US" dirty="0"/>
          </a:p>
        </p:txBody>
      </p:sp>
    </p:spTree>
    <p:extLst>
      <p:ext uri="{BB962C8B-B14F-4D97-AF65-F5344CB8AC3E}">
        <p14:creationId xmlns:p14="http://schemas.microsoft.com/office/powerpoint/2010/main" val="380489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6146234"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Characteristics of “Hazing”</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06210" y="2056732"/>
            <a:ext cx="9728224" cy="575542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Hazing </a:t>
            </a:r>
            <a:r>
              <a:rPr lang="en-US" sz="2400" dirty="0">
                <a:latin typeface="Times New Roman" panose="02020603050405020304" pitchFamily="18" charset="0"/>
                <a:cs typeface="Times New Roman" panose="02020603050405020304" pitchFamily="18" charset="0"/>
              </a:rPr>
              <a:t>is form of bullying, but is usually </a:t>
            </a:r>
            <a:r>
              <a:rPr lang="en-US" sz="2400" dirty="0" smtClean="0">
                <a:latin typeface="Times New Roman" panose="02020603050405020304" pitchFamily="18" charset="0"/>
                <a:cs typeface="Times New Roman" panose="02020603050405020304" pitchFamily="18" charset="0"/>
              </a:rPr>
              <a:t>temporary</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Hazing is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act often performed by a </a:t>
            </a:r>
            <a:r>
              <a:rPr lang="en-US" sz="2400" dirty="0" smtClean="0">
                <a:latin typeface="Times New Roman" panose="02020603050405020304" pitchFamily="18" charset="0"/>
                <a:cs typeface="Times New Roman" panose="02020603050405020304" pitchFamily="18" charset="0"/>
              </a:rPr>
              <a:t>group</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Hazing is done to individuals that want to join a </a:t>
            </a:r>
            <a:r>
              <a:rPr lang="en-US" sz="2400" dirty="0" smtClean="0">
                <a:latin typeface="Times New Roman" panose="02020603050405020304" pitchFamily="18" charset="0"/>
                <a:cs typeface="Times New Roman" panose="02020603050405020304" pitchFamily="18" charset="0"/>
              </a:rPr>
              <a:t>group</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In Hazing there is an air of implied consent by the victim or victims</a:t>
            </a:r>
          </a:p>
          <a:p>
            <a:pPr marL="342900" indent="-342900">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Victims willingness to participate does not eliminate the activity from</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being </a:t>
            </a:r>
            <a:r>
              <a:rPr lang="en-US" sz="2400" dirty="0" smtClean="0">
                <a:latin typeface="Times New Roman" panose="02020603050405020304" pitchFamily="18" charset="0"/>
                <a:cs typeface="Times New Roman" panose="02020603050405020304" pitchFamily="18" charset="0"/>
              </a:rPr>
              <a:t>hazing               	</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Hazing ritual usually ends with the person or persons being allowed</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into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group</a:t>
            </a:r>
          </a:p>
          <a:p>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586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41" y="2805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146515" y="1196734"/>
            <a:ext cx="10268983" cy="6001643"/>
          </a:xfrm>
          <a:prstGeom prst="rect">
            <a:avLst/>
          </a:prstGeom>
          <a:noFill/>
        </p:spPr>
        <p:txBody>
          <a:bodyPr wrap="squar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Our Current Environment</a:t>
            </a:r>
          </a:p>
          <a:p>
            <a:r>
              <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2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a:t>
            </a:r>
          </a:p>
          <a:p>
            <a:r>
              <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Coaches and administrators that turn a blind eye or pretend that they didn’t know are being released, re-assigned, or fired all across the country. </a:t>
            </a:r>
            <a:r>
              <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The incidences of bullying and hazing</a:t>
            </a:r>
            <a:r>
              <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have no geographic boundaries,  have no gender preferences and have no sport preferences.</a:t>
            </a:r>
          </a:p>
          <a:p>
            <a:endPar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Schools must review all traditions of extracurricular groups.  Hazing is </a:t>
            </a:r>
          </a:p>
          <a:p>
            <a:r>
              <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rPr>
              <a:t>m</a:t>
            </a:r>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ore problematic as it is inherently secretive.</a:t>
            </a:r>
          </a:p>
          <a:p>
            <a:endParaRPr lang="en-US" sz="2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2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Just a few years ago, “Rituals of Passage” were looked on by administrators and coaches as kids being kids, but now there is no room for activities that degrade or defame anyone. </a:t>
            </a:r>
          </a:p>
          <a:p>
            <a:endParaRPr lang="en-US" sz="20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2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endParaRPr lang="en-US" sz="20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644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8887369" cy="584775"/>
          </a:xfrm>
          <a:prstGeom prst="rect">
            <a:avLst/>
          </a:prstGeom>
          <a:noFill/>
        </p:spPr>
        <p:txBody>
          <a:bodyPr wrap="none" rtlCol="0">
            <a:spAutoFit/>
          </a:bodyPr>
          <a:lstStyle/>
          <a:p>
            <a:r>
              <a:rPr lang="en-US" sz="32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Coach’s Responsibilities to “Bullying and Hazing” </a:t>
            </a:r>
            <a:endParaRPr lang="en-US" sz="32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06210" y="1901888"/>
            <a:ext cx="9522801" cy="5509200"/>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Model appropriate behavior</a:t>
            </a:r>
          </a:p>
          <a:p>
            <a:pPr marL="342900" indent="-3429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Report any suspected or reported inappropriate behavior to the authorities</a:t>
            </a:r>
          </a:p>
          <a:p>
            <a:pPr marL="342900" indent="-3429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Instruct Staff and Students on appropriate behavior</a:t>
            </a:r>
          </a:p>
          <a:p>
            <a:pPr marL="342900" indent="-3429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Never forget </a:t>
            </a:r>
            <a:r>
              <a:rPr lang="en-US" sz="3200" b="1" dirty="0" smtClean="0">
                <a:latin typeface="Times New Roman" panose="02020603050405020304" pitchFamily="18" charset="0"/>
                <a:cs typeface="Times New Roman" panose="02020603050405020304" pitchFamily="18" charset="0"/>
              </a:rPr>
              <a:t>“IN LOCO PARENTIS”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303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9894055" cy="1323439"/>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Recognizing </a:t>
            </a:r>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Signs of Bullying </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and Hazing in </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Your Athletic Program</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290712" y="2685011"/>
            <a:ext cx="9522801" cy="3539430"/>
          </a:xfrm>
          <a:prstGeom prst="rect">
            <a:avLst/>
          </a:prstGeom>
          <a:no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Excessive fatigue</a:t>
            </a:r>
          </a:p>
          <a:p>
            <a:pPr marL="342900" indent="-34290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Messed up appearance</a:t>
            </a:r>
          </a:p>
          <a:p>
            <a:pPr marL="342900" indent="-34290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Inappropriate clothing</a:t>
            </a:r>
          </a:p>
          <a:p>
            <a:pPr marL="342900" indent="-34290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Isolation from friends or group</a:t>
            </a:r>
          </a:p>
          <a:p>
            <a:pPr marL="342900" indent="-34290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Skipping or missing classes</a:t>
            </a:r>
          </a:p>
          <a:p>
            <a:r>
              <a:rPr lang="en-US" sz="2400" dirty="0" smtClean="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Showing signs of depression</a:t>
            </a:r>
          </a:p>
        </p:txBody>
      </p:sp>
    </p:spTree>
    <p:extLst>
      <p:ext uri="{BB962C8B-B14F-4D97-AF65-F5344CB8AC3E}">
        <p14:creationId xmlns:p14="http://schemas.microsoft.com/office/powerpoint/2010/main" val="3677967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8065028" cy="163121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MYTH!  Hazing</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DOES NOT help in </a:t>
            </a:r>
          </a:p>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t>
            </a:r>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Team Building! </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91450" y="2646265"/>
            <a:ext cx="9522801" cy="369331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TRY SOME OF THESE ACTIVITIES INSTEAD</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Movie Night</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Watching school activities as a group</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Have group lunches or dinners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Weight train together</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Go Bowling</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Do a Community </a:t>
            </a:r>
            <a:r>
              <a:rPr lang="en-US" sz="2400" dirty="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ervice Project as a team</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Volunteer to help with younger athletes at the local park</a:t>
            </a:r>
          </a:p>
          <a:p>
            <a:r>
              <a:rPr lang="en-US" dirty="0"/>
              <a:t>`</a:t>
            </a:r>
          </a:p>
        </p:txBody>
      </p:sp>
    </p:spTree>
    <p:extLst>
      <p:ext uri="{BB962C8B-B14F-4D97-AF65-F5344CB8AC3E}">
        <p14:creationId xmlns:p14="http://schemas.microsoft.com/office/powerpoint/2010/main" val="159897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sp>
        <p:nvSpPr>
          <p:cNvPr id="14" name="TextBox 13"/>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5366" y="4346003"/>
            <a:ext cx="2190223" cy="2190223"/>
          </a:xfrm>
          <a:prstGeom prst="rect">
            <a:avLst/>
          </a:prstGeom>
        </p:spPr>
      </p:pic>
      <p:sp>
        <p:nvSpPr>
          <p:cNvPr id="11" name="TextBox 10"/>
          <p:cNvSpPr txBox="1"/>
          <p:nvPr/>
        </p:nvSpPr>
        <p:spPr>
          <a:xfrm>
            <a:off x="2306210" y="1196734"/>
            <a:ext cx="9548536" cy="3170099"/>
          </a:xfrm>
          <a:prstGeom prst="rect">
            <a:avLst/>
          </a:prstGeom>
          <a:noFill/>
        </p:spPr>
        <p:txBody>
          <a:bodyPr wrap="square" rtlCol="0">
            <a:spAutoFit/>
          </a:bodyPr>
          <a:lstStyle/>
          <a:p>
            <a:pPr algn="ct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Roger Mayo, CMAA</a:t>
            </a:r>
          </a:p>
          <a:p>
            <a:pPr algn="ct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County Athletic Director</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Escambia County Schools</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Pensacola, Florida</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410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458557" y="1584191"/>
            <a:ext cx="9459834" cy="4093428"/>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For Athletic Directors and Coaches to think</a:t>
            </a:r>
          </a:p>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about:</a:t>
            </a:r>
          </a:p>
          <a:p>
            <a:endPar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Whatever Behavior is Displayed on our </a:t>
            </a:r>
          </a:p>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Campuses and Athletic </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F</a:t>
            </a:r>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acilities is either</a:t>
            </a:r>
          </a:p>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TAUGHT or ALLOWED!!</a:t>
            </a:r>
          </a:p>
          <a:p>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820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550946" y="643622"/>
            <a:ext cx="6622326" cy="6124754"/>
          </a:xfrm>
          <a:prstGeom prst="rect">
            <a:avLst/>
          </a:prstGeom>
          <a:noFill/>
        </p:spPr>
        <p:txBody>
          <a:bodyPr wrap="none" rtlCol="0">
            <a:spAutoFit/>
          </a:bodyPr>
          <a:lstStyle/>
          <a:p>
            <a:endPar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Roger Mayo, CMAA</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Escambia County School District </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Athletic Director</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151 East Fairfield Drive</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Pensacola, </a:t>
            </a:r>
            <a:r>
              <a:rPr lang="en-US" sz="3600" b="1" i="1" smtClean="0">
                <a:ln>
                  <a:solidFill>
                    <a:srgbClr val="FF9900"/>
                  </a:solidFill>
                </a:ln>
                <a:solidFill>
                  <a:srgbClr val="002060"/>
                </a:solidFill>
                <a:latin typeface="Times New Roman" panose="02020603050405020304" pitchFamily="18" charset="0"/>
                <a:cs typeface="Times New Roman" panose="02020603050405020304" pitchFamily="18" charset="0"/>
              </a:rPr>
              <a:t>Florida 32503</a:t>
            </a:r>
          </a:p>
          <a:p>
            <a:endPar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endParaRPr lang="en-US" sz="12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Office: (850) 595-0186</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Cell:     (850) 324-6961</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rmayo@escambia.k12.fl.us</a:t>
            </a:r>
          </a:p>
          <a:p>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02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16" name="TextBox 15"/>
          <p:cNvSpPr txBox="1"/>
          <p:nvPr/>
        </p:nvSpPr>
        <p:spPr>
          <a:xfrm>
            <a:off x="2550946" y="643622"/>
            <a:ext cx="6622326" cy="6124754"/>
          </a:xfrm>
          <a:prstGeom prst="rect">
            <a:avLst/>
          </a:prstGeom>
          <a:noFill/>
        </p:spPr>
        <p:txBody>
          <a:bodyPr wrap="none" rtlCol="0">
            <a:spAutoFit/>
          </a:bodyPr>
          <a:lstStyle/>
          <a:p>
            <a:endPar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Roger Mayo, CMAA</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Escambia County School District </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Athletic Director</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151 East Fairfield Drive</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Pensacola, </a:t>
            </a:r>
            <a:r>
              <a:rPr lang="en-US" sz="3600" b="1" i="1" smtClean="0">
                <a:ln>
                  <a:solidFill>
                    <a:srgbClr val="FF9900"/>
                  </a:solidFill>
                </a:ln>
                <a:solidFill>
                  <a:srgbClr val="002060"/>
                </a:solidFill>
                <a:latin typeface="Times New Roman" panose="02020603050405020304" pitchFamily="18" charset="0"/>
                <a:cs typeface="Times New Roman" panose="02020603050405020304" pitchFamily="18" charset="0"/>
              </a:rPr>
              <a:t>Florida 32503</a:t>
            </a:r>
          </a:p>
          <a:p>
            <a:endPar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endParaRPr lang="en-US" sz="12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Office: (850) 595-0186</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Cell:     (850) 324-6961</a:t>
            </a:r>
          </a:p>
          <a:p>
            <a:r>
              <a:rPr lang="en-US" sz="36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rmayo@escambia.k12.fl.us</a:t>
            </a:r>
          </a:p>
          <a:p>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31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5138138"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What is “BULLYING” </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19071" y="2056732"/>
            <a:ext cx="9509940" cy="683264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Systemically and chronically inflicting physical hurt or psychological distress on one or more students or employees.</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Unwanted purposeful written, verbal, nonverbal, or physical behavior, but not limited to any threatening, insulting, or dehumanizing gesture that unreasonably interferes with the individual’s school performance or participation, is carried out repeatedly and is often characterized by an imbalance of power.</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endParaRPr lang="en-US" b="1" i="1" dirty="0" smtClean="0">
              <a:ln>
                <a:solidFill>
                  <a:srgbClr val="FF9900"/>
                </a:solidFill>
              </a:ln>
              <a:solidFill>
                <a:srgbClr val="002060"/>
              </a:solidFill>
              <a:latin typeface="Times New Roman" panose="02020603050405020304" pitchFamily="18" charset="0"/>
              <a:cs typeface="Times New Roman" panose="02020603050405020304" pitchFamily="18" charset="0"/>
            </a:endParaRPr>
          </a:p>
          <a:p>
            <a:r>
              <a:rPr lang="en-US" sz="32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    </a:t>
            </a:r>
            <a:endParaRPr lang="en-US" sz="32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718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44"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236601" y="1166432"/>
            <a:ext cx="7075078" cy="769441"/>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a:t>
            </a:r>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u</a:t>
            </a:r>
            <a:r>
              <a:rPr lang="en-US" sz="44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llying in the Athletic World</a:t>
            </a:r>
            <a:endParaRPr lang="en-US" sz="4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406157" y="2180752"/>
            <a:ext cx="9522801" cy="3170099"/>
          </a:xfrm>
          <a:prstGeom prst="rect">
            <a:avLst/>
          </a:prstGeom>
          <a:noFill/>
        </p:spPr>
        <p:txBody>
          <a:bodyPr wrap="square" rtlCol="0">
            <a:spAutoFit/>
          </a:bodyPr>
          <a:lstStyle/>
          <a:p>
            <a:r>
              <a:rPr lang="en-US" sz="4000" dirty="0" smtClean="0"/>
              <a:t>Bullying in the </a:t>
            </a:r>
            <a:r>
              <a:rPr lang="en-US" sz="4000" i="1" dirty="0"/>
              <a:t>A</a:t>
            </a:r>
            <a:r>
              <a:rPr lang="en-US" sz="4000" i="1" dirty="0" smtClean="0"/>
              <a:t>thletic World </a:t>
            </a:r>
            <a:r>
              <a:rPr lang="en-US" sz="4000" dirty="0" smtClean="0"/>
              <a:t>is intentional and unwanted behavior consisting of three components:</a:t>
            </a:r>
          </a:p>
          <a:p>
            <a:r>
              <a:rPr lang="en-US" sz="4000" dirty="0" smtClean="0"/>
              <a:t>It is aggressive, repetitive, and creates an imbalance of power.  </a:t>
            </a:r>
          </a:p>
        </p:txBody>
      </p:sp>
    </p:spTree>
    <p:extLst>
      <p:ext uri="{BB962C8B-B14F-4D97-AF65-F5344CB8AC3E}">
        <p14:creationId xmlns:p14="http://schemas.microsoft.com/office/powerpoint/2010/main" val="3546566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9" y="-30997"/>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6594049"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Bullying and “HORSEPLAY”</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410456" y="1950674"/>
            <a:ext cx="9522801" cy="4401205"/>
          </a:xfrm>
          <a:prstGeom prst="rect">
            <a:avLst/>
          </a:prstGeom>
          <a:noFill/>
        </p:spPr>
        <p:txBody>
          <a:bodyPr wrap="square" rtlCol="0">
            <a:spAutoFit/>
          </a:bodyPr>
          <a:lstStyle/>
          <a:p>
            <a:r>
              <a:rPr lang="en-US" sz="4000" dirty="0" smtClean="0"/>
              <a:t>Recognize the fine line between them. </a:t>
            </a:r>
          </a:p>
          <a:p>
            <a:endParaRPr lang="en-US" sz="4000" dirty="0"/>
          </a:p>
          <a:p>
            <a:r>
              <a:rPr lang="en-US" sz="4000" dirty="0" smtClean="0"/>
              <a:t>Horseplay allows for put downs and teasing that are often delivered in a joking matter.  It is designed to build some camaraderie and is not meant to be hurtful.</a:t>
            </a:r>
            <a:endParaRPr lang="en-US" sz="4000" dirty="0"/>
          </a:p>
          <a:p>
            <a:r>
              <a:rPr lang="en-US" sz="4000" dirty="0" smtClean="0"/>
              <a:t>So how does “Horseplay” become Bullying?</a:t>
            </a:r>
            <a:endParaRPr lang="en-US" sz="4000" dirty="0"/>
          </a:p>
        </p:txBody>
      </p:sp>
    </p:spTree>
    <p:extLst>
      <p:ext uri="{BB962C8B-B14F-4D97-AF65-F5344CB8AC3E}">
        <p14:creationId xmlns:p14="http://schemas.microsoft.com/office/powerpoint/2010/main" val="2748419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5328703"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Who are the BULLIES?</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669199" y="2116877"/>
            <a:ext cx="9522801" cy="5016758"/>
          </a:xfrm>
          <a:prstGeom prst="rect">
            <a:avLst/>
          </a:prstGeom>
          <a:noFill/>
        </p:spPr>
        <p:txBody>
          <a:bodyPr wrap="square" rtlCol="0">
            <a:spAutoFit/>
          </a:bodyPr>
          <a:lstStyle/>
          <a:p>
            <a:pPr marL="342900" indent="-342900">
              <a:buAutoNum type="arabicPeriod"/>
            </a:pPr>
            <a:r>
              <a:rPr lang="en-US" sz="4000" dirty="0" smtClean="0"/>
              <a:t>  Team Leader</a:t>
            </a:r>
          </a:p>
          <a:p>
            <a:pPr marL="342900" indent="-342900">
              <a:buAutoNum type="arabicPeriod"/>
            </a:pPr>
            <a:endParaRPr lang="en-US" sz="4000" dirty="0"/>
          </a:p>
          <a:p>
            <a:pPr marL="342900" indent="-342900">
              <a:buAutoNum type="arabicPeriod"/>
            </a:pPr>
            <a:r>
              <a:rPr lang="en-US" sz="4000" dirty="0" smtClean="0"/>
              <a:t>  Coach</a:t>
            </a:r>
          </a:p>
          <a:p>
            <a:pPr marL="342900" indent="-342900">
              <a:buAutoNum type="arabicPeriod"/>
            </a:pPr>
            <a:endParaRPr lang="en-US" sz="4000" dirty="0"/>
          </a:p>
          <a:p>
            <a:pPr marL="342900" indent="-342900">
              <a:buAutoNum type="arabicPeriod"/>
            </a:pPr>
            <a:r>
              <a:rPr lang="en-US" sz="4000" dirty="0" smtClean="0"/>
              <a:t>  Parents</a:t>
            </a:r>
          </a:p>
          <a:p>
            <a:pPr marL="342900" indent="-342900">
              <a:buAutoNum type="arabicPeriod"/>
            </a:pPr>
            <a:endParaRPr lang="en-US" sz="4000" dirty="0"/>
          </a:p>
          <a:p>
            <a:endParaRPr lang="en-US" sz="4000" dirty="0" smtClean="0"/>
          </a:p>
          <a:p>
            <a:pPr marL="342900" indent="-342900">
              <a:buAutoNum type="arabicPeriod"/>
            </a:pPr>
            <a:endParaRPr lang="en-US" sz="4000" dirty="0" smtClean="0"/>
          </a:p>
        </p:txBody>
      </p:sp>
    </p:spTree>
    <p:extLst>
      <p:ext uri="{BB962C8B-B14F-4D97-AF65-F5344CB8AC3E}">
        <p14:creationId xmlns:p14="http://schemas.microsoft.com/office/powerpoint/2010/main" val="2278493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509329" y="1418562"/>
            <a:ext cx="6688241" cy="1015663"/>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What </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is “CYBERBULLYING”</a:t>
            </a:r>
          </a:p>
          <a:p>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306210" y="2685011"/>
            <a:ext cx="9522801" cy="2215991"/>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The </a:t>
            </a:r>
            <a:r>
              <a:rPr lang="en-US" sz="4000" dirty="0">
                <a:latin typeface="Times New Roman" panose="02020603050405020304" pitchFamily="18" charset="0"/>
                <a:cs typeface="Times New Roman" panose="02020603050405020304" pitchFamily="18" charset="0"/>
              </a:rPr>
              <a:t>use of the internet and related technologies to harm other people, in a deliberate, repeated, and harmful manner.</a:t>
            </a:r>
            <a:endPar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7132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5031121" cy="1015663"/>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“Bullying” Awareness </a:t>
            </a:r>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
            </a:r>
            <a:b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b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499938" y="1987588"/>
            <a:ext cx="9522801" cy="6924973"/>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60,000</a:t>
            </a:r>
            <a:r>
              <a:rPr lang="en-US" sz="2400" dirty="0" smtClean="0">
                <a:latin typeface="Times New Roman" panose="02020603050405020304" pitchFamily="18" charset="0"/>
                <a:cs typeface="Times New Roman" panose="02020603050405020304" pitchFamily="18" charset="0"/>
              </a:rPr>
              <a:t> - Children stay home from school day because of fear of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bullying</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1 out of 4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t>
            </a:r>
            <a:r>
              <a:rPr lang="en-US" sz="2400" dirty="0" smtClean="0">
                <a:latin typeface="Times New Roman" panose="02020603050405020304" pitchFamily="18" charset="0"/>
                <a:cs typeface="Times New Roman" panose="02020603050405020304" pitchFamily="18" charset="0"/>
              </a:rPr>
              <a:t>ullied each month in the U.S.</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1 in 10 </a:t>
            </a:r>
            <a:r>
              <a:rPr lang="en-US" sz="2400" dirty="0" smtClean="0">
                <a:latin typeface="Times New Roman" panose="02020603050405020304" pitchFamily="18" charset="0"/>
                <a:cs typeface="Times New Roman" panose="02020603050405020304" pitchFamily="18" charset="0"/>
              </a:rPr>
              <a:t>- Drops out of school due to repetitive bullying</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81% </a:t>
            </a:r>
            <a:r>
              <a:rPr lang="en-US" sz="2400" dirty="0" smtClean="0">
                <a:latin typeface="Times New Roman" panose="02020603050405020304" pitchFamily="18" charset="0"/>
                <a:cs typeface="Times New Roman" panose="02020603050405020304" pitchFamily="18" charset="0"/>
              </a:rPr>
              <a:t>- Bullying acts that aren’t reported to an adult</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56% </a:t>
            </a:r>
            <a:r>
              <a:rPr lang="en-US" sz="2400" dirty="0" smtClean="0">
                <a:latin typeface="Times New Roman" panose="02020603050405020304" pitchFamily="18" charset="0"/>
                <a:cs typeface="Times New Roman" panose="02020603050405020304" pitchFamily="18" charset="0"/>
              </a:rPr>
              <a:t>- Number of students that have witnessed bullying in their school</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42% </a:t>
            </a:r>
            <a:r>
              <a:rPr lang="en-US" sz="2400" dirty="0" smtClean="0">
                <a:latin typeface="Times New Roman" panose="02020603050405020304" pitchFamily="18" charset="0"/>
                <a:cs typeface="Times New Roman" panose="02020603050405020304" pitchFamily="18" charset="0"/>
              </a:rPr>
              <a:t>- Students admit to having bullied another student</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570094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210" y="28050"/>
            <a:ext cx="3848334" cy="1140634"/>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980" y="80573"/>
            <a:ext cx="684126" cy="749281"/>
          </a:xfrm>
          <a:prstGeom prst="rect">
            <a:avLst/>
          </a:prstGeom>
        </p:spPr>
      </p:pic>
      <p:sp>
        <p:nvSpPr>
          <p:cNvPr id="9" name="TextBox 8"/>
          <p:cNvSpPr txBox="1"/>
          <p:nvPr/>
        </p:nvSpPr>
        <p:spPr>
          <a:xfrm>
            <a:off x="6336889" y="152112"/>
            <a:ext cx="4604146" cy="707886"/>
          </a:xfrm>
          <a:prstGeom prst="rect">
            <a:avLst/>
          </a:prstGeom>
          <a:noFill/>
        </p:spPr>
        <p:txBody>
          <a:bodyPr wrap="none" rtlCol="0">
            <a:spAutoFit/>
          </a:bodyPr>
          <a:lstStyle/>
          <a:p>
            <a:r>
              <a:rPr lang="en-US" sz="4000" b="1" i="1" dirty="0">
                <a:ln>
                  <a:solidFill>
                    <a:srgbClr val="FF9900"/>
                  </a:solidFill>
                </a:ln>
                <a:solidFill>
                  <a:srgbClr val="002060"/>
                </a:solidFill>
                <a:latin typeface="Times New Roman" panose="02020603050405020304" pitchFamily="18" charset="0"/>
                <a:cs typeface="Times New Roman" panose="02020603050405020304" pitchFamily="18" charset="0"/>
              </a:rPr>
              <a:t>Bullying and Hazing</a:t>
            </a:r>
            <a:endParaRPr lang="en-US" sz="14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319071" y="1196734"/>
            <a:ext cx="6170856" cy="707886"/>
          </a:xfrm>
          <a:prstGeom prst="rect">
            <a:avLst/>
          </a:prstGeom>
          <a:noFill/>
        </p:spPr>
        <p:txBody>
          <a:bodyPr wrap="none" rtlCol="0">
            <a:spAutoFit/>
          </a:bodyPr>
          <a:lstStyle/>
          <a:p>
            <a:r>
              <a:rPr lang="en-US" sz="4000" b="1" i="1" dirty="0" smtClean="0">
                <a:ln>
                  <a:solidFill>
                    <a:srgbClr val="FF9900"/>
                  </a:solidFill>
                </a:ln>
                <a:solidFill>
                  <a:srgbClr val="002060"/>
                </a:solidFill>
                <a:latin typeface="Times New Roman" panose="02020603050405020304" pitchFamily="18" charset="0"/>
                <a:cs typeface="Times New Roman" panose="02020603050405020304" pitchFamily="18" charset="0"/>
              </a:rPr>
              <a:t>“Cyberbullying” Awareness </a:t>
            </a:r>
            <a:endParaRPr lang="en-US" sz="2000" b="1" i="1" dirty="0">
              <a:ln>
                <a:solidFill>
                  <a:srgbClr val="FF9900"/>
                </a:solidFill>
              </a:ln>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437945" y="2165318"/>
            <a:ext cx="9522801" cy="6001643"/>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75 % </a:t>
            </a:r>
            <a:r>
              <a:rPr lang="en-US" sz="2400" dirty="0" smtClean="0">
                <a:latin typeface="Times New Roman" panose="02020603050405020304" pitchFamily="18" charset="0"/>
                <a:cs typeface="Times New Roman" panose="02020603050405020304" pitchFamily="18" charset="0"/>
              </a:rPr>
              <a:t>- Teens with a cell phone</a:t>
            </a:r>
          </a:p>
          <a:p>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26 % </a:t>
            </a:r>
            <a:r>
              <a:rPr lang="en-US" sz="2400" dirty="0" smtClean="0">
                <a:latin typeface="Times New Roman" panose="02020603050405020304" pitchFamily="18" charset="0"/>
                <a:cs typeface="Times New Roman" panose="02020603050405020304" pitchFamily="18" charset="0"/>
              </a:rPr>
              <a:t>- Have been harassed by texts or by voice mail</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93 % </a:t>
            </a:r>
            <a:r>
              <a:rPr lang="en-US" sz="2400" dirty="0" smtClean="0">
                <a:latin typeface="Times New Roman" panose="02020603050405020304" pitchFamily="18" charset="0"/>
                <a:cs typeface="Times New Roman" panose="02020603050405020304" pitchFamily="18" charset="0"/>
              </a:rPr>
              <a:t>- 12 to 17 year olds that go online</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63 % </a:t>
            </a:r>
            <a:r>
              <a:rPr lang="en-US" sz="2400" dirty="0" smtClean="0">
                <a:latin typeface="Times New Roman" panose="02020603050405020304" pitchFamily="18" charset="0"/>
                <a:cs typeface="Times New Roman" panose="02020603050405020304" pitchFamily="18" charset="0"/>
              </a:rPr>
              <a:t>- Number that go online daily</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64 % </a:t>
            </a:r>
            <a:r>
              <a:rPr lang="en-US" sz="2400" dirty="0" smtClean="0">
                <a:latin typeface="Times New Roman" panose="02020603050405020304" pitchFamily="18" charset="0"/>
                <a:cs typeface="Times New Roman" panose="02020603050405020304" pitchFamily="18" charset="0"/>
              </a:rPr>
              <a:t>- Have created online content</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73% </a:t>
            </a:r>
            <a:r>
              <a:rPr lang="en-US" sz="2400" dirty="0" smtClean="0">
                <a:latin typeface="Times New Roman" panose="02020603050405020304" pitchFamily="18" charset="0"/>
                <a:cs typeface="Times New Roman" panose="02020603050405020304" pitchFamily="18" charset="0"/>
              </a:rPr>
              <a:t>- Have their own online social networking account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196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2043</TotalTime>
  <Words>1061</Words>
  <Application>Microsoft Office PowerPoint</Application>
  <PresentationFormat>Widescreen</PresentationFormat>
  <Paragraphs>215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Fisher-Sherrill, Antony M.</dc:creator>
  <cp:lastModifiedBy>Lauren Otero</cp:lastModifiedBy>
  <cp:revision>99</cp:revision>
  <dcterms:created xsi:type="dcterms:W3CDTF">2018-03-18T17:11:46Z</dcterms:created>
  <dcterms:modified xsi:type="dcterms:W3CDTF">2018-05-18T17:59:09Z</dcterms:modified>
</cp:coreProperties>
</file>