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56" r:id="rId4"/>
    <p:sldId id="266" r:id="rId5"/>
    <p:sldId id="267" r:id="rId6"/>
    <p:sldId id="270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6459bd88c1bd0148a5f005c1c1c6f4117642bee0d9ad90c4198e3cdb76e0af4::" providerId="AD" clId="Web-{4A397BBB-9000-413A-A70E-68D5BD2812C7}"/>
    <pc:docChg chg="modSld">
      <pc:chgData name="Guest User" userId="S::urn:spo:anon#f6459bd88c1bd0148a5f005c1c1c6f4117642bee0d9ad90c4198e3cdb76e0af4::" providerId="AD" clId="Web-{4A397BBB-9000-413A-A70E-68D5BD2812C7}" dt="2018-05-04T19:49:18.888" v="7"/>
      <pc:docMkLst>
        <pc:docMk/>
      </pc:docMkLst>
      <pc:sldChg chg="modSp">
        <pc:chgData name="Guest User" userId="S::urn:spo:anon#f6459bd88c1bd0148a5f005c1c1c6f4117642bee0d9ad90c4198e3cdb76e0af4::" providerId="AD" clId="Web-{4A397BBB-9000-413A-A70E-68D5BD2812C7}" dt="2018-05-04T19:49:18.888" v="6"/>
        <pc:sldMkLst>
          <pc:docMk/>
          <pc:sldMk cId="3812130101" sldId="268"/>
        </pc:sldMkLst>
        <pc:spChg chg="mod">
          <ac:chgData name="Guest User" userId="S::urn:spo:anon#f6459bd88c1bd0148a5f005c1c1c6f4117642bee0d9ad90c4198e3cdb76e0af4::" providerId="AD" clId="Web-{4A397BBB-9000-413A-A70E-68D5BD2812C7}" dt="2018-05-04T19:49:18.888" v="6"/>
          <ac:spMkLst>
            <pc:docMk/>
            <pc:sldMk cId="3812130101" sldId="268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AC3C-3D37-4653-9C97-01B118E593A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</a:t>
            </a:r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Middle </a:t>
            </a: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FIAAA – May 5</a:t>
            </a:r>
            <a:r>
              <a:rPr lang="en-US" sz="3200" b="1" i="1" baseline="30000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165231" y="2201173"/>
            <a:ext cx="9975010" cy="36625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 </a:t>
            </a:r>
            <a:r>
              <a:rPr lang="en-US" sz="2400" b="1" dirty="0">
                <a:ea typeface="+mn-lt"/>
                <a:cs typeface="+mn-lt"/>
              </a:rPr>
              <a:t>COACHING &amp; COMMUNICATION</a:t>
            </a:r>
            <a:endParaRPr lang="en-US" sz="2400" dirty="0">
              <a:cs typeface="Calibri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sz="2000" b="1" dirty="0">
                <a:ea typeface="+mn-lt"/>
                <a:cs typeface="+mn-lt"/>
              </a:rPr>
              <a:t>Our modes of communication have changed over the years?   There's less face-to-face dialogue, more e-mail, text, and social media usage.  The issues that come with that are extensive.  Encourage your coaches to be willing to have difficult conversations &amp; communicate...BUILD RELATIONSHIPS!</a:t>
            </a:r>
            <a:br>
              <a:rPr lang="en-US" sz="2000" b="1" dirty="0">
                <a:ea typeface="+mn-lt"/>
                <a:cs typeface="+mn-lt"/>
              </a:rPr>
            </a:br>
            <a:r>
              <a:rPr lang="en-US" sz="2000" b="1" dirty="0">
                <a:ea typeface="+mn-lt"/>
                <a:cs typeface="+mn-lt"/>
              </a:rPr>
              <a:t/>
            </a:r>
            <a:br>
              <a:rPr lang="en-US" sz="2000" b="1" dirty="0">
                <a:ea typeface="+mn-lt"/>
                <a:cs typeface="+mn-lt"/>
              </a:rPr>
            </a:br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C1CD114-1353-4AFA-A2EE-7C41FA1B3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030" y="4268369"/>
            <a:ext cx="2978808" cy="1973112"/>
          </a:xfrm>
          <a:prstGeom prst="rect">
            <a:avLst/>
          </a:prstGeom>
        </p:spPr>
      </p:pic>
      <p:pic>
        <p:nvPicPr>
          <p:cNvPr id="5" name="Picture 5" descr="A person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F974B622-427F-4FAC-97F0-285E16849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720" y="4259895"/>
            <a:ext cx="2470031" cy="1975683"/>
          </a:xfrm>
          <a:prstGeom prst="rect">
            <a:avLst/>
          </a:prstGeom>
        </p:spPr>
      </p:pic>
      <p:pic>
        <p:nvPicPr>
          <p:cNvPr id="7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7EA3D792-4687-48AA-8D6D-D1D931450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6452" y="4173656"/>
            <a:ext cx="2243587" cy="21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7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21236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        </a:t>
            </a:r>
            <a:r>
              <a:rPr lang="en-US" sz="2400" b="1" dirty="0">
                <a:ea typeface="+mn-lt"/>
                <a:cs typeface="+mn-lt"/>
              </a:rPr>
              <a:t>BLEACHER CREATURES</a:t>
            </a: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pic>
        <p:nvPicPr>
          <p:cNvPr id="4" name="Picture 4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68631107-6288-4873-AB60-4BF459B0B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361" y="2497735"/>
            <a:ext cx="2743200" cy="3415284"/>
          </a:xfrm>
          <a:prstGeom prst="rect">
            <a:avLst/>
          </a:prstGeom>
        </p:spPr>
      </p:pic>
      <p:pic>
        <p:nvPicPr>
          <p:cNvPr id="10" name="Picture 10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703E69C3-665D-4023-B628-B5FF05ACA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473" y="2736817"/>
            <a:ext cx="3950898" cy="2750216"/>
          </a:xfrm>
          <a:prstGeom prst="rect">
            <a:avLst/>
          </a:prstGeom>
        </p:spPr>
      </p:pic>
      <p:pic>
        <p:nvPicPr>
          <p:cNvPr id="14" name="Picture 15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E71AF1A8-40BD-4D17-9974-BBFBDFA24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870" y="2347104"/>
            <a:ext cx="3001992" cy="37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43396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        </a:t>
            </a:r>
            <a:r>
              <a:rPr lang="en-US" sz="2400" b="1" dirty="0">
                <a:ea typeface="+mn-lt"/>
                <a:cs typeface="+mn-lt"/>
              </a:rPr>
              <a:t>BUDGET CONCERNS: ARE MS SPORTS IN JEOPARDY?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>What are you doing to advocate for athletics at your school or district?  As the AD, you're in the sales business every single day.  We need to sell the value &amp; importance of what we do.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endParaRPr lang="en-US" sz="2400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40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54476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+mn-lt"/>
                <a:cs typeface="+mn-lt"/>
              </a:rPr>
              <a:t>GROWTH OF LACROSSE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endParaRPr lang="en-US" sz="2400" b="1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1. What has the impact been on your other spring sports? </a:t>
            </a:r>
          </a:p>
          <a:p>
            <a:r>
              <a:rPr lang="en-US" sz="2400" b="1" dirty="0">
                <a:ea typeface="+mn-lt"/>
                <a:cs typeface="+mn-lt"/>
              </a:rPr>
              <a:t>2. Has it impacted your girls spring sports more than the boys?</a:t>
            </a:r>
          </a:p>
          <a:p>
            <a:r>
              <a:rPr lang="en-US" sz="2400" b="1" dirty="0">
                <a:ea typeface="+mn-lt"/>
                <a:cs typeface="+mn-lt"/>
              </a:rPr>
              <a:t>3. While lacrosse is exploding, so is girls' flag football.  What impact has that / will that have on your facilities and rosters? 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endParaRPr lang="en-US" sz="2400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3" descr="A picture containing clipart, queen, text&#10;&#10;Description generated with high confidence">
            <a:extLst>
              <a:ext uri="{FF2B5EF4-FFF2-40B4-BE49-F238E27FC236}">
                <a16:creationId xmlns:a16="http://schemas.microsoft.com/office/drawing/2014/main" id="{02BB6337-9032-479C-A59E-B4A01C521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983" y="4920470"/>
            <a:ext cx="1583846" cy="15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452778" y="1755475"/>
            <a:ext cx="8594784" cy="480131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+mn-lt"/>
                <a:cs typeface="+mn-lt"/>
              </a:rPr>
              <a:t>FOOTBALL PARTICIPATION NUMBERS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A Boston University study in Sep. '17, said that "athletes that began playing tackle football before the age of 12 had more behavioral &amp; cognitive problems later in life than those who started playing after they turned 12."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/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https://www.nytimes.com/2017/09/19/sports/football/tackle-football-brain-youth.html</a:t>
            </a:r>
            <a:r>
              <a:rPr lang="en-US" b="1" dirty="0">
                <a:ea typeface="+mn-lt"/>
                <a:cs typeface="+mn-lt"/>
              </a:rPr>
              <a:t> 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 sz="2400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6858EA3-63C6-474D-9388-17FED2825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663" y="3937332"/>
            <a:ext cx="2182484" cy="26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 </a:t>
            </a:r>
            <a:r>
              <a:rPr lang="en-US" sz="4000" b="1" i="1" dirty="0" err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Bystricky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CIC, CAA</a:t>
            </a:r>
            <a:endParaRPr lang="en-US" sz="4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 Director of Athletics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Stephen's Episcopal School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Bradenton, Florida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37" y="4330973"/>
            <a:ext cx="2226082" cy="2226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3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3551" y="2699970"/>
            <a:ext cx="899700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kids play sports?  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92995" y="3427759"/>
            <a:ext cx="997287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Ask an AD or Coach to make a list of answers to this question</a:t>
            </a:r>
            <a:b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and you'll get a bunch of answers, but one answer consistently</a:t>
            </a:r>
            <a:b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shows up at the top...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it's fun!</a:t>
            </a:r>
          </a:p>
        </p:txBody>
      </p:sp>
    </p:spTree>
    <p:extLst>
      <p:ext uri="{BB962C8B-B14F-4D97-AF65-F5344CB8AC3E}">
        <p14:creationId xmlns:p14="http://schemas.microsoft.com/office/powerpoint/2010/main" val="3629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2EF87-5B0C-47FB-AFF4-AA991513FDD2}"/>
              </a:ext>
            </a:extLst>
          </p:cNvPr>
          <p:cNvSpPr txBox="1"/>
          <p:nvPr/>
        </p:nvSpPr>
        <p:spPr>
          <a:xfrm>
            <a:off x="3040617" y="2320702"/>
            <a:ext cx="7416389" cy="36009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Sport specialization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Pay-to-Play: Who's being eliminated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To Cut or Not to Cut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Coach/Parent &amp; Coach/Student Athlete Communication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Bleacher Creatures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Budget Concerns: Are MS sports in jeopardy?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Growth of Lacrosse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Football Participation Numbers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8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424023" y="2129286"/>
            <a:ext cx="9615576" cy="54476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   </a:t>
            </a:r>
            <a:r>
              <a:rPr lang="en-US" sz="2400" b="1" dirty="0">
                <a:ea typeface="+mn-lt"/>
                <a:cs typeface="+mn-lt"/>
              </a:rPr>
              <a:t>                                                                          </a:t>
            </a:r>
            <a:br>
              <a:rPr lang="en-US" sz="2400" b="1" dirty="0">
                <a:ea typeface="+mn-lt"/>
                <a:cs typeface="+mn-lt"/>
              </a:rPr>
            </a:br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pPr algn="ctr"/>
            <a:endParaRPr lang="en-US" sz="2200" b="1" dirty="0">
              <a:ea typeface="+mn-lt"/>
              <a:cs typeface="+mn-lt"/>
            </a:endParaRPr>
          </a:p>
          <a:p>
            <a:pPr algn="ctr"/>
            <a:r>
              <a:rPr lang="en-US" sz="2200" b="1" dirty="0">
                <a:ea typeface="+mn-lt"/>
                <a:cs typeface="+mn-lt"/>
              </a:rPr>
              <a:t>SPORT SPECIALIZATION</a:t>
            </a:r>
            <a:endParaRPr lang="en-US" dirty="0"/>
          </a:p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sz="2200" dirty="0">
                <a:cs typeface="Calibri"/>
              </a:rPr>
              <a:t>1) How are you promoting multi-sport athletes in your school?  Are there special awards or recognition for those student-athletes?   </a:t>
            </a:r>
            <a:r>
              <a:rPr lang="en-US" sz="2200" dirty="0">
                <a:ea typeface="+mn-lt"/>
                <a:cs typeface="+mn-lt"/>
              </a:rPr>
              <a:t>(Group share)</a:t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>
                <a:ea typeface="+mn-lt"/>
                <a:cs typeface="+mn-lt"/>
              </a:rPr>
              <a:t/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>
                <a:cs typeface="Calibri"/>
              </a:rPr>
              <a:t>2) It's an issue that's not going to go away so how are we going to make it work for us as coaches, AD's, and schools?</a:t>
            </a:r>
            <a:r>
              <a:rPr lang="en-US" sz="2200" dirty="0">
                <a:ea typeface="+mn-lt"/>
                <a:cs typeface="+mn-lt"/>
              </a:rPr>
              <a:t/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>
                <a:ea typeface="+mn-lt"/>
                <a:cs typeface="+mn-lt"/>
              </a:rPr>
              <a:t/>
            </a:r>
            <a:br>
              <a:rPr lang="en-US" sz="2200" dirty="0">
                <a:ea typeface="+mn-lt"/>
                <a:cs typeface="+mn-lt"/>
              </a:rPr>
            </a:br>
            <a:r>
              <a:rPr lang="en-US" sz="2200" dirty="0">
                <a:ea typeface="+mn-lt"/>
                <a:cs typeface="+mn-lt"/>
              </a:rPr>
              <a:t/>
            </a:r>
            <a:br>
              <a:rPr lang="en-US" sz="2200" dirty="0">
                <a:ea typeface="+mn-lt"/>
                <a:cs typeface="+mn-lt"/>
              </a:rPr>
            </a:br>
            <a:endParaRPr lang="en-US" dirty="0">
              <a:cs typeface="Calibri"/>
            </a:endParaRPr>
          </a:p>
        </p:txBody>
      </p:sp>
      <p:pic>
        <p:nvPicPr>
          <p:cNvPr id="6" name="Picture 6" descr="A person in a golf ball&#10;&#10;Description generated with high confidence">
            <a:extLst>
              <a:ext uri="{FF2B5EF4-FFF2-40B4-BE49-F238E27FC236}">
                <a16:creationId xmlns:a16="http://schemas.microsoft.com/office/drawing/2014/main" id="{AD18E666-9124-49AB-9350-EA216644D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192" y="1903777"/>
            <a:ext cx="4310332" cy="22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 dirty="0">
              <a:cs typeface="Calibri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2E417C3-7A3D-450B-807E-A0ED8CBB7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842" y="2024871"/>
            <a:ext cx="4588354" cy="2592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D8701-C5C1-40D2-A6DB-13D1CA22D260}"/>
              </a:ext>
            </a:extLst>
          </p:cNvPr>
          <p:cNvSpPr txBox="1"/>
          <p:nvPr/>
        </p:nvSpPr>
        <p:spPr>
          <a:xfrm>
            <a:off x="2495910" y="4904117"/>
            <a:ext cx="9184255" cy="17851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cs typeface="Calibri"/>
              </a:rPr>
              <a:t>We love to point to the NFL Draft as proof that multi-sport athletes are what high level coaches want, but football generally isn't played year-round like the other sports.  It prevents specialization &amp; lends itself to multi-sport participation unlike most other team sports.  So what are we doing to promote multi-sport athletes in the other team sports?</a:t>
            </a:r>
          </a:p>
        </p:txBody>
      </p:sp>
    </p:spTree>
    <p:extLst>
      <p:ext uri="{BB962C8B-B14F-4D97-AF65-F5344CB8AC3E}">
        <p14:creationId xmlns:p14="http://schemas.microsoft.com/office/powerpoint/2010/main" val="116209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/>
            </a:r>
            <a:br>
              <a:rPr lang="en-US" b="1" dirty="0">
                <a:ea typeface="+mn-lt"/>
                <a:cs typeface="+mn-lt"/>
              </a:rPr>
            </a:b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D8701-C5C1-40D2-A6DB-13D1CA22D260}"/>
              </a:ext>
            </a:extLst>
          </p:cNvPr>
          <p:cNvSpPr txBox="1"/>
          <p:nvPr/>
        </p:nvSpPr>
        <p:spPr>
          <a:xfrm>
            <a:off x="4019909" y="5091021"/>
            <a:ext cx="5877464" cy="200054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cs typeface="Calibri"/>
              </a:rPr>
              <a:t>Almost all Athletic Director's believe in the benefits of multi-sport participation.  So what is our counterargument to specialization and these types of statistics?  </a:t>
            </a:r>
            <a:br>
              <a:rPr lang="en-US" sz="2200" dirty="0">
                <a:cs typeface="Calibri"/>
              </a:rPr>
            </a:br>
            <a:r>
              <a:rPr lang="en-US" dirty="0">
                <a:solidFill>
                  <a:srgbClr val="FFFFFF"/>
                </a:solidFill>
                <a:cs typeface="Calibri"/>
              </a:rPr>
              <a:t>http://usatodayhss.com/2017/a-few-surprises-in-the-data-behind-single-sport-and-multisport-athletes</a:t>
            </a:r>
            <a:endParaRPr lang="en-US" dirty="0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93F24A-73B3-4F15-9E3B-ED1669768A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7" r="321" b="427"/>
          <a:stretch/>
        </p:blipFill>
        <p:spPr>
          <a:xfrm>
            <a:off x="2309003" y="2040463"/>
            <a:ext cx="4468492" cy="3051335"/>
          </a:xfrm>
          <a:prstGeom prst="rect">
            <a:avLst/>
          </a:prstGeom>
        </p:spPr>
      </p:pic>
      <p:pic>
        <p:nvPicPr>
          <p:cNvPr id="7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93102E70-8873-4783-BA7B-D8705C55A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379" y="1753319"/>
            <a:ext cx="4583502" cy="34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9514934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                                      </a:t>
            </a:r>
            <a:r>
              <a:rPr lang="en-US" sz="2400" b="1" dirty="0"/>
              <a:t>PAY-TO-PLAY</a:t>
            </a:r>
            <a:r>
              <a:rPr lang="en-US" sz="2400" b="1" dirty="0">
                <a:ea typeface="+mn-lt"/>
                <a:cs typeface="+mn-lt"/>
              </a:rPr>
              <a:t>: WHO'S BEING ELIMINATED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/>
            </a:r>
            <a:br>
              <a:rPr lang="en-US" sz="2400" b="1" dirty="0">
                <a:ea typeface="+mn-lt"/>
                <a:cs typeface="+mn-lt"/>
              </a:rPr>
            </a:br>
            <a:endParaRPr lang="en-US" dirty="0">
              <a:cs typeface="Calibri"/>
            </a:endParaRPr>
          </a:p>
        </p:txBody>
      </p:sp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E64707E7-E249-4E4A-88EE-AB5E6F7FF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585" y="2653032"/>
            <a:ext cx="5690557" cy="39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6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- MS</a:t>
            </a:r>
            <a:endParaRPr lang="en-US" sz="14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96734"/>
            <a:ext cx="917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Middle School Athletics</a:t>
            </a:r>
            <a:endParaRPr lang="en-US" sz="2000" b="1" i="1" dirty="0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65C7B0-34F4-4963-8A25-455B61031F79}"/>
              </a:ext>
            </a:extLst>
          </p:cNvPr>
          <p:cNvSpPr txBox="1"/>
          <p:nvPr/>
        </p:nvSpPr>
        <p:spPr>
          <a:xfrm>
            <a:off x="2380891" y="2201173"/>
            <a:ext cx="8594784" cy="42319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                                                     </a:t>
            </a:r>
            <a:r>
              <a:rPr lang="en-US" sz="2400" b="1" dirty="0"/>
              <a:t>TO</a:t>
            </a:r>
            <a:r>
              <a:rPr lang="en-US" sz="2400" b="1" dirty="0">
                <a:ea typeface="+mn-lt"/>
                <a:cs typeface="+mn-lt"/>
              </a:rPr>
              <a:t> CUT OR NOT TO CUT</a:t>
            </a:r>
            <a:endParaRPr lang="en-US" sz="2400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r>
              <a:rPr lang="en-US" sz="1900" b="1" dirty="0">
                <a:ea typeface="+mn-lt"/>
                <a:cs typeface="+mn-lt"/>
              </a:rPr>
              <a:t>How often do you review your cut policy as a Department?</a:t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/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>Have you weighted the pros &amp; cons of each?  If you have the </a:t>
            </a:r>
            <a:endParaRPr lang="en-US">
              <a:ea typeface="+mn-lt"/>
              <a:cs typeface="+mn-lt"/>
            </a:endParaRPr>
          </a:p>
          <a:p>
            <a:r>
              <a:rPr lang="en-US" sz="1900" b="1" dirty="0">
                <a:ea typeface="+mn-lt"/>
                <a:cs typeface="+mn-lt"/>
              </a:rPr>
              <a:t>funding, and the facilities, or volunteers then a "No-Cut" policy at the middle </a:t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>school level is a great way to jump start your programs.</a:t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/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cs typeface="Calibri"/>
              </a:rPr>
              <a:t>Try thinking outside the box.  Be flexible.  Do all of your teams need practice 5 days per week at this level?  Country club sports vs. Team sports.  Can you partner with AAU programs to help develop your players?</a:t>
            </a:r>
            <a:r>
              <a:rPr lang="en-US" sz="1900" b="1" dirty="0">
                <a:ea typeface="+mn-lt"/>
                <a:cs typeface="+mn-lt"/>
              </a:rPr>
              <a:t/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/>
            </a:r>
            <a:br>
              <a:rPr lang="en-US" sz="1900" b="1" dirty="0">
                <a:ea typeface="+mn-lt"/>
                <a:cs typeface="+mn-lt"/>
              </a:rPr>
            </a:br>
            <a:r>
              <a:rPr lang="en-US" sz="1900" b="1" dirty="0">
                <a:ea typeface="+mn-lt"/>
                <a:cs typeface="+mn-lt"/>
              </a:rPr>
              <a:t/>
            </a:r>
            <a:br>
              <a:rPr lang="en-US" sz="1900" b="1" dirty="0">
                <a:ea typeface="+mn-lt"/>
                <a:cs typeface="+mn-lt"/>
              </a:rPr>
            </a:br>
            <a:endParaRPr lang="en-US">
              <a:cs typeface="Calibri"/>
            </a:endParaRPr>
          </a:p>
        </p:txBody>
      </p:sp>
      <p:pic>
        <p:nvPicPr>
          <p:cNvPr id="3" name="Picture 3" descr="A person with her mouth open&#10;&#10;Description generated with high confidence">
            <a:extLst>
              <a:ext uri="{FF2B5EF4-FFF2-40B4-BE49-F238E27FC236}">
                <a16:creationId xmlns:a16="http://schemas.microsoft.com/office/drawing/2014/main" id="{099F46DD-38C3-45CF-9B0D-2B5B70211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0878" y="190580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5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229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Fisher-Sherrill, Antony M.</dc:creator>
  <cp:lastModifiedBy>Lauren Otero</cp:lastModifiedBy>
  <cp:revision>194</cp:revision>
  <dcterms:created xsi:type="dcterms:W3CDTF">2018-03-18T17:11:46Z</dcterms:created>
  <dcterms:modified xsi:type="dcterms:W3CDTF">2018-05-14T19:24:00Z</dcterms:modified>
</cp:coreProperties>
</file>