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6" r:id="rId4"/>
    <p:sldId id="268" r:id="rId5"/>
    <p:sldId id="270" r:id="rId6"/>
    <p:sldId id="277" r:id="rId7"/>
    <p:sldId id="269" r:id="rId8"/>
    <p:sldId id="272" r:id="rId9"/>
    <p:sldId id="271" r:id="rId10"/>
    <p:sldId id="280" r:id="rId11"/>
    <p:sldId id="276" r:id="rId12"/>
    <p:sldId id="266" r:id="rId13"/>
    <p:sldId id="273" r:id="rId14"/>
    <p:sldId id="275" r:id="rId15"/>
    <p:sldId id="274" r:id="rId16"/>
    <p:sldId id="267" r:id="rId17"/>
    <p:sldId id="278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13"/>
  </p:normalViewPr>
  <p:slideViewPr>
    <p:cSldViewPr snapToGrid="0">
      <p:cViewPr varScale="1">
        <p:scale>
          <a:sx n="65" d="100"/>
          <a:sy n="65" d="100"/>
        </p:scale>
        <p:origin x="7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AC3C-3D37-4653-9C97-01B118E593AA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A56E-AA08-44A4-A9A6-FDD0FBFB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326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AC3C-3D37-4653-9C97-01B118E593AA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A56E-AA08-44A4-A9A6-FDD0FBFB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8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AC3C-3D37-4653-9C97-01B118E593AA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A56E-AA08-44A4-A9A6-FDD0FBFB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5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AC3C-3D37-4653-9C97-01B118E593AA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A56E-AA08-44A4-A9A6-FDD0FBFB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AC3C-3D37-4653-9C97-01B118E593AA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A56E-AA08-44A4-A9A6-FDD0FBFB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3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AC3C-3D37-4653-9C97-01B118E593AA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A56E-AA08-44A4-A9A6-FDD0FBFB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73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AC3C-3D37-4653-9C97-01B118E593AA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A56E-AA08-44A4-A9A6-FDD0FBFB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5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AC3C-3D37-4653-9C97-01B118E593AA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A56E-AA08-44A4-A9A6-FDD0FBFB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12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AC3C-3D37-4653-9C97-01B118E593AA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A56E-AA08-44A4-A9A6-FDD0FBFB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3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AC3C-3D37-4653-9C97-01B118E593AA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A56E-AA08-44A4-A9A6-FDD0FBFB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70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AC3C-3D37-4653-9C97-01B118E593AA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A56E-AA08-44A4-A9A6-FDD0FBFB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09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4AC3C-3D37-4653-9C97-01B118E593AA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CA56E-AA08-44A4-A9A6-FDD0FBFBE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1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MMtUq4i5WqM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BIJAi0CqPr4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06210" y="1196734"/>
            <a:ext cx="95485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Personnel Procedures from A to Z</a:t>
            </a:r>
            <a:endParaRPr lang="en-US" sz="2000" b="1" i="1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i="1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i="1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i="1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i="1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i="1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i="1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i="1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FIAAA – May 5</a:t>
            </a:r>
            <a:r>
              <a:rPr lang="en-US" sz="3200" b="1" i="1" baseline="3000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 b="1" i="1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36889" y="152112"/>
            <a:ext cx="48461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Personnel Procedures</a:t>
            </a:r>
            <a:endParaRPr lang="en-US" sz="1400" b="1" i="1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88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6889" y="152112"/>
            <a:ext cx="48461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Personnel Procedures</a:t>
            </a:r>
            <a:endParaRPr lang="en-US" sz="1400" b="1" i="1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06210" y="1171334"/>
            <a:ext cx="9412360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000" b="1" i="1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5400" b="1" i="1">
                <a:solidFill>
                  <a:srgbClr val="002060"/>
                </a:solidFill>
                <a:latin typeface="Times New Roman"/>
                <a:cs typeface="Times New Roman"/>
              </a:rPr>
              <a:t>Orienting &amp; Assisting </a:t>
            </a:r>
            <a:endParaRPr lang="en-US" sz="540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C55692-F7E1-4223-B194-0BD066CD2761}"/>
              </a:ext>
            </a:extLst>
          </p:cNvPr>
          <p:cNvSpPr txBox="1"/>
          <p:nvPr/>
        </p:nvSpPr>
        <p:spPr>
          <a:xfrm>
            <a:off x="2311400" y="2032000"/>
            <a:ext cx="9296400" cy="550920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i="1" u="sng">
                <a:solidFill>
                  <a:srgbClr val="002060"/>
                </a:solidFill>
                <a:latin typeface="Times New Roman"/>
                <a:cs typeface="Arial"/>
              </a:rPr>
              <a:t>Communication</a:t>
            </a:r>
            <a:r>
              <a:rPr lang="en-US" sz="3600" b="1" i="1" u="sng">
                <a:solidFill>
                  <a:srgbClr val="002060"/>
                </a:solidFill>
                <a:latin typeface="Times New Roman"/>
                <a:cs typeface="Times New Roman"/>
              </a:rPr>
              <a:t> – Social Media Policy</a:t>
            </a:r>
            <a:endParaRPr lang="en-US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rgbClr val="002060"/>
                </a:solidFill>
                <a:latin typeface="Times New Roman"/>
                <a:cs typeface="Times New Roman"/>
              </a:rPr>
              <a:t>Good news/What's happening at your school/site</a:t>
            </a:r>
            <a:endParaRPr lang="en-US" sz="280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rgbClr val="002060"/>
                </a:solidFill>
                <a:latin typeface="Times New Roman"/>
                <a:cs typeface="Times New Roman"/>
              </a:rPr>
              <a:t>Picture of the Day/Other school-related pictures</a:t>
            </a:r>
            <a:endParaRPr lang="en-US" sz="280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rgbClr val="002060"/>
                </a:solidFill>
                <a:latin typeface="Times New Roman"/>
                <a:cs typeface="Times New Roman"/>
              </a:rPr>
              <a:t>Short/Long form videos/People of Pasco</a:t>
            </a:r>
            <a:endParaRPr lang="en-US" sz="280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rgbClr val="002060"/>
                </a:solidFill>
                <a:latin typeface="Times New Roman"/>
                <a:cs typeface="Times New Roman"/>
              </a:rPr>
              <a:t>Weather emergencies/bus info</a:t>
            </a:r>
            <a:endParaRPr lang="en-US" sz="280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rgbClr val="002060"/>
                </a:solidFill>
                <a:latin typeface="Times New Roman"/>
                <a:cs typeface="Times New Roman"/>
              </a:rPr>
              <a:t>Game cancellations/reschedule dates</a:t>
            </a:r>
            <a:endParaRPr lang="en-US" sz="280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rgbClr val="002060"/>
                </a:solidFill>
                <a:latin typeface="Times New Roman"/>
                <a:cs typeface="Times New Roman"/>
              </a:rPr>
              <a:t>Other emergencies</a:t>
            </a:r>
            <a:endParaRPr lang="en-US" sz="280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rgbClr val="002060"/>
                </a:solidFill>
                <a:latin typeface="Times New Roman"/>
                <a:cs typeface="Times New Roman"/>
              </a:rPr>
              <a:t>Event reminders</a:t>
            </a:r>
            <a:endParaRPr lang="en-US" sz="280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rgbClr val="002060"/>
                </a:solidFill>
                <a:latin typeface="Times New Roman"/>
                <a:cs typeface="Times New Roman"/>
              </a:rPr>
              <a:t>Congratulations on big accomplishments</a:t>
            </a:r>
            <a:endParaRPr lang="en-US" sz="280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800" err="1">
                <a:solidFill>
                  <a:srgbClr val="002060"/>
                </a:solidFill>
                <a:latin typeface="Times New Roman"/>
                <a:cs typeface="Times New Roman"/>
              </a:rPr>
              <a:t>ConnectED</a:t>
            </a:r>
            <a:r>
              <a:rPr lang="en-US" sz="2800">
                <a:solidFill>
                  <a:srgbClr val="002060"/>
                </a:solidFill>
                <a:latin typeface="Times New Roman"/>
                <a:cs typeface="Times New Roman"/>
              </a:rPr>
              <a:t> scripts</a:t>
            </a:r>
            <a:endParaRPr lang="en-US" sz="2800">
              <a:cs typeface="Calibri"/>
            </a:endParaRPr>
          </a:p>
          <a:p>
            <a:endParaRPr lang="en-US" sz="320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endParaRPr lang="en-US" sz="32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3" descr="A picture containing grass&#10;&#10;Description generated with very high confidence">
            <a:extLst>
              <a:ext uri="{FF2B5EF4-FFF2-40B4-BE49-F238E27FC236}">
                <a16:creationId xmlns:a16="http://schemas.microsoft.com/office/drawing/2014/main" id="{7E3EE4F4-4AA3-4F72-9840-F044E6F7C6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1596" y="3847244"/>
            <a:ext cx="2565400" cy="18940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5971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6889" y="152112"/>
            <a:ext cx="48461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Personnel Procedures</a:t>
            </a:r>
            <a:endParaRPr lang="en-US" sz="1400" b="1" i="1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06210" y="1171334"/>
            <a:ext cx="9550833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000" b="1" i="1">
                <a:solidFill>
                  <a:srgbClr val="002060"/>
                </a:solidFill>
                <a:latin typeface="Times New Roman"/>
                <a:cs typeface="Times New Roman"/>
              </a:rPr>
              <a:t>Helping your coach understand parents...</a:t>
            </a:r>
            <a:endParaRPr lang="en-US" sz="4000" b="1" i="1" err="1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3">
            <a:hlinkClick r:id="" action="ppaction://media"/>
            <a:extLst>
              <a:ext uri="{FF2B5EF4-FFF2-40B4-BE49-F238E27FC236}">
                <a16:creationId xmlns:a16="http://schemas.microsoft.com/office/drawing/2014/main" id="{AA022926-CF94-4192-87D5-BD962CE6037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746500" y="1901825"/>
            <a:ext cx="6604000" cy="461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8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6889" y="152112"/>
            <a:ext cx="48461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Personnel Procedures</a:t>
            </a:r>
            <a:endParaRPr lang="en-US" sz="1400" b="1" i="1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06210" y="1171334"/>
            <a:ext cx="9295580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5400" b="1" i="1">
                <a:solidFill>
                  <a:srgbClr val="002060"/>
                </a:solidFill>
                <a:latin typeface="Times New Roman"/>
                <a:cs typeface="Times New Roman"/>
              </a:rPr>
              <a:t>Orienting &amp; Assisting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C55692-F7E1-4223-B194-0BD066CD2761}"/>
              </a:ext>
            </a:extLst>
          </p:cNvPr>
          <p:cNvSpPr txBox="1"/>
          <p:nvPr/>
        </p:nvSpPr>
        <p:spPr>
          <a:xfrm>
            <a:off x="2527300" y="2349500"/>
            <a:ext cx="9550400" cy="390876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i="1" u="sng">
                <a:solidFill>
                  <a:srgbClr val="002060"/>
                </a:solidFill>
                <a:latin typeface="Times New Roman"/>
                <a:cs typeface="Arial"/>
              </a:rPr>
              <a:t>Setting </a:t>
            </a:r>
            <a:r>
              <a:rPr lang="en-US" sz="3600" b="1" i="1" u="sng">
                <a:solidFill>
                  <a:srgbClr val="002060"/>
                </a:solidFill>
                <a:latin typeface="Times New Roman"/>
                <a:cs typeface="Times New Roman"/>
              </a:rPr>
              <a:t>expectations with your coach</a:t>
            </a:r>
          </a:p>
          <a:p>
            <a:pPr marL="514350" indent="-514350">
              <a:buAutoNum type="arabicPeriod"/>
            </a:pPr>
            <a:r>
              <a:rPr lang="en-US" sz="3600">
                <a:solidFill>
                  <a:srgbClr val="002060"/>
                </a:solidFill>
                <a:latin typeface="Times New Roman"/>
                <a:cs typeface="Times New Roman"/>
              </a:rPr>
              <a:t>Parent Meetings</a:t>
            </a:r>
          </a:p>
          <a:p>
            <a:pPr marL="514350" indent="-514350">
              <a:buAutoNum type="arabicPeriod"/>
            </a:pPr>
            <a:r>
              <a:rPr lang="en-US" sz="3600">
                <a:solidFill>
                  <a:srgbClr val="002060"/>
                </a:solidFill>
                <a:latin typeface="Times New Roman"/>
                <a:cs typeface="Times New Roman"/>
              </a:rPr>
              <a:t>Fundraising</a:t>
            </a:r>
          </a:p>
          <a:p>
            <a:pPr marL="514350" indent="-514350">
              <a:buAutoNum type="arabicPeriod"/>
            </a:pPr>
            <a:r>
              <a:rPr lang="en-US" sz="3600">
                <a:solidFill>
                  <a:srgbClr val="002060"/>
                </a:solidFill>
                <a:latin typeface="Times New Roman"/>
                <a:cs typeface="Times New Roman"/>
              </a:rPr>
              <a:t>Off Season (rules, workouts, academics)</a:t>
            </a:r>
          </a:p>
          <a:p>
            <a:pPr marL="514350" indent="-514350">
              <a:buAutoNum type="arabicPeriod"/>
            </a:pPr>
            <a:r>
              <a:rPr lang="en-US" sz="3600">
                <a:solidFill>
                  <a:srgbClr val="002060"/>
                </a:solidFill>
                <a:latin typeface="Times New Roman"/>
                <a:cs typeface="Times New Roman"/>
              </a:rPr>
              <a:t>In Season (rules, practice plan, facility upkeep)</a:t>
            </a:r>
          </a:p>
          <a:p>
            <a:pPr marL="514350" indent="-514350">
              <a:buAutoNum type="arabicPeriod"/>
            </a:pPr>
            <a:r>
              <a:rPr lang="en-US" sz="3600">
                <a:solidFill>
                  <a:srgbClr val="002060"/>
                </a:solidFill>
                <a:latin typeface="Times New Roman"/>
                <a:cs typeface="Times New Roman"/>
              </a:rPr>
              <a:t>Post Season (facility, inventory, banquet) </a:t>
            </a:r>
          </a:p>
          <a:p>
            <a:pPr marL="514350" indent="-514350">
              <a:buAutoNum type="arabicPeriod"/>
            </a:pPr>
            <a:endParaRPr lang="en-US" sz="32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4810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6889" y="152112"/>
            <a:ext cx="48461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Personnel Procedures</a:t>
            </a:r>
            <a:endParaRPr lang="en-US" sz="1400" b="1" i="1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06210" y="1171334"/>
            <a:ext cx="9744230" cy="948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5400" b="1" i="1">
                <a:solidFill>
                  <a:srgbClr val="002060"/>
                </a:solidFill>
                <a:latin typeface="Times New Roman"/>
                <a:cs typeface="Times New Roman"/>
              </a:rPr>
              <a:t>Orienting &amp; Assisting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C55692-F7E1-4223-B194-0BD066CD2761}"/>
              </a:ext>
            </a:extLst>
          </p:cNvPr>
          <p:cNvSpPr txBox="1"/>
          <p:nvPr/>
        </p:nvSpPr>
        <p:spPr>
          <a:xfrm>
            <a:off x="2527300" y="2425700"/>
            <a:ext cx="9296400" cy="440120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i="1" u="sng">
                <a:solidFill>
                  <a:srgbClr val="002060"/>
                </a:solidFill>
                <a:latin typeface="Times New Roman"/>
                <a:cs typeface="Arial"/>
              </a:rPr>
              <a:t>Organization</a:t>
            </a:r>
            <a:r>
              <a:rPr lang="en-US" sz="3600" b="1" i="1" u="sng">
                <a:solidFill>
                  <a:srgbClr val="002060"/>
                </a:solidFill>
                <a:latin typeface="Times New Roman"/>
                <a:cs typeface="Times New Roman"/>
              </a:rPr>
              <a:t> is the key!</a:t>
            </a:r>
          </a:p>
          <a:p>
            <a:pPr marL="514350" indent="-514350">
              <a:buAutoNum type="arabicPeriod"/>
            </a:pPr>
            <a:r>
              <a:rPr lang="en-US" sz="3600">
                <a:solidFill>
                  <a:srgbClr val="002060"/>
                </a:solidFill>
                <a:latin typeface="Times New Roman"/>
                <a:cs typeface="Times New Roman"/>
              </a:rPr>
              <a:t>Staff roles and responsibilities</a:t>
            </a:r>
          </a:p>
          <a:p>
            <a:pPr marL="514350" indent="-514350">
              <a:buAutoNum type="arabicPeriod"/>
            </a:pPr>
            <a:r>
              <a:rPr lang="en-US" sz="3600">
                <a:solidFill>
                  <a:srgbClr val="002060"/>
                </a:solidFill>
                <a:latin typeface="Times New Roman"/>
                <a:cs typeface="Times New Roman"/>
              </a:rPr>
              <a:t>Practice Plans</a:t>
            </a:r>
          </a:p>
          <a:p>
            <a:pPr marL="514350" indent="-514350">
              <a:buAutoNum type="arabicPeriod"/>
            </a:pPr>
            <a:r>
              <a:rPr lang="en-US" sz="3600">
                <a:solidFill>
                  <a:srgbClr val="002060"/>
                </a:solidFill>
                <a:latin typeface="Times New Roman"/>
                <a:cs typeface="Times New Roman"/>
              </a:rPr>
              <a:t>Communication (via app, or social media)</a:t>
            </a:r>
          </a:p>
          <a:p>
            <a:pPr marL="514350" indent="-514350">
              <a:buAutoNum type="arabicPeriod"/>
            </a:pPr>
            <a:r>
              <a:rPr lang="en-US" sz="3600">
                <a:solidFill>
                  <a:srgbClr val="002060"/>
                </a:solidFill>
                <a:latin typeface="Times New Roman"/>
                <a:cs typeface="Times New Roman"/>
              </a:rPr>
              <a:t>Spending</a:t>
            </a:r>
          </a:p>
          <a:p>
            <a:pPr marL="514350" indent="-514350">
              <a:buAutoNum type="arabicPeriod"/>
            </a:pPr>
            <a:r>
              <a:rPr lang="en-US" sz="3600">
                <a:solidFill>
                  <a:srgbClr val="002060"/>
                </a:solidFill>
                <a:latin typeface="Times New Roman"/>
                <a:cs typeface="Times New Roman"/>
              </a:rPr>
              <a:t>Equipment, Uniforms, and locker room</a:t>
            </a:r>
          </a:p>
          <a:p>
            <a:pPr marL="514350" indent="-514350">
              <a:buAutoNum type="arabicPeriod"/>
            </a:pPr>
            <a:endParaRPr lang="en-US" sz="320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endParaRPr lang="en-US" sz="32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6770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6889" y="152112"/>
            <a:ext cx="48461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Personnel Procedures</a:t>
            </a:r>
            <a:endParaRPr lang="en-US" sz="1400" b="1" i="1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06210" y="1171334"/>
            <a:ext cx="9087748" cy="7332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000" b="1" i="1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b="1" i="1">
                <a:solidFill>
                  <a:srgbClr val="002060"/>
                </a:solidFill>
                <a:latin typeface="Times New Roman"/>
                <a:cs typeface="Times New Roman"/>
              </a:rPr>
              <a:t>Encouraging your new coach...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C55692-F7E1-4223-B194-0BD066CD2761}"/>
              </a:ext>
            </a:extLst>
          </p:cNvPr>
          <p:cNvSpPr txBox="1"/>
          <p:nvPr/>
        </p:nvSpPr>
        <p:spPr>
          <a:xfrm>
            <a:off x="2578100" y="2222500"/>
            <a:ext cx="9296400" cy="452431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14350" indent="-514350">
              <a:buFont typeface="Arial"/>
              <a:buChar char="•"/>
            </a:pPr>
            <a:r>
              <a:rPr lang="en-US" sz="3200">
                <a:solidFill>
                  <a:srgbClr val="002060"/>
                </a:solidFill>
                <a:latin typeface="Times New Roman"/>
                <a:cs typeface="Times New Roman"/>
              </a:rPr>
              <a:t>Supportive environment.</a:t>
            </a:r>
            <a:endParaRPr lang="en-US">
              <a:cs typeface="Calibri"/>
            </a:endParaRPr>
          </a:p>
          <a:p>
            <a:pPr marL="514350" indent="-514350">
              <a:buFont typeface="Arial"/>
              <a:buChar char="•"/>
            </a:pPr>
            <a:r>
              <a:rPr lang="en-US" sz="3200">
                <a:solidFill>
                  <a:srgbClr val="002060"/>
                </a:solidFill>
                <a:latin typeface="Times New Roman"/>
                <a:cs typeface="Times New Roman"/>
              </a:rPr>
              <a:t>Drop in during practice.</a:t>
            </a:r>
          </a:p>
          <a:p>
            <a:pPr marL="514350" indent="-514350">
              <a:buFont typeface="Arial"/>
              <a:buChar char="•"/>
            </a:pPr>
            <a:r>
              <a:rPr lang="en-US" sz="3200">
                <a:solidFill>
                  <a:srgbClr val="002060"/>
                </a:solidFill>
                <a:latin typeface="Times New Roman"/>
                <a:cs typeface="Times New Roman"/>
              </a:rPr>
              <a:t>Get to know your coach and their family.</a:t>
            </a:r>
          </a:p>
          <a:p>
            <a:pPr marL="514350" indent="-514350">
              <a:buFont typeface="Arial"/>
              <a:buChar char="•"/>
            </a:pPr>
            <a:r>
              <a:rPr lang="en-US" sz="3200">
                <a:solidFill>
                  <a:srgbClr val="002060"/>
                </a:solidFill>
                <a:latin typeface="Times New Roman"/>
                <a:cs typeface="Times New Roman"/>
              </a:rPr>
              <a:t>Be positive. </a:t>
            </a:r>
          </a:p>
          <a:p>
            <a:pPr marL="514350" indent="-514350">
              <a:buFont typeface="Arial"/>
              <a:buChar char="•"/>
            </a:pPr>
            <a:r>
              <a:rPr lang="en-US" sz="3200">
                <a:solidFill>
                  <a:srgbClr val="002060"/>
                </a:solidFill>
                <a:latin typeface="Times New Roman"/>
                <a:cs typeface="Times New Roman"/>
              </a:rPr>
              <a:t>Use your "teachable" moments.</a:t>
            </a:r>
          </a:p>
          <a:p>
            <a:pPr marL="514350" indent="-514350">
              <a:buFont typeface="Arial"/>
              <a:buChar char="•"/>
            </a:pPr>
            <a:endParaRPr lang="en-US" sz="320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endParaRPr lang="en-US" sz="320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endParaRPr lang="en-US" sz="320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endParaRPr lang="en-US" sz="32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1838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6889" y="152112"/>
            <a:ext cx="48461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Personnel Procedures</a:t>
            </a:r>
            <a:endParaRPr lang="en-US" sz="1400" b="1" i="1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06210" y="1171334"/>
            <a:ext cx="7873052" cy="7332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000" b="1" i="1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Evaluating your coaches...</a:t>
            </a:r>
            <a:endParaRPr lang="en-US" sz="4000" b="1" i="1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AC3F1A-F708-4AFC-8A2C-9802D35B8EAB}"/>
              </a:ext>
            </a:extLst>
          </p:cNvPr>
          <p:cNvSpPr txBox="1"/>
          <p:nvPr/>
        </p:nvSpPr>
        <p:spPr>
          <a:xfrm>
            <a:off x="2552700" y="1930400"/>
            <a:ext cx="9296400" cy="600164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14350" indent="-514350"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Times New Roman"/>
                <a:cs typeface="Times New Roman"/>
              </a:rPr>
              <a:t>Schedule time to visit practices during the season.</a:t>
            </a:r>
          </a:p>
          <a:p>
            <a:pPr marL="1428750" lvl="2" indent="-514350">
              <a:buAutoNum type="alphaUcPeriod"/>
            </a:pPr>
            <a:r>
              <a:rPr lang="en-US" sz="2400">
                <a:solidFill>
                  <a:srgbClr val="002060"/>
                </a:solidFill>
                <a:latin typeface="Times New Roman"/>
                <a:cs typeface="Times New Roman"/>
              </a:rPr>
              <a:t>Take notes on what you see and hear.</a:t>
            </a:r>
          </a:p>
          <a:p>
            <a:pPr marL="514350" indent="-514350"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Times New Roman"/>
                <a:cs typeface="Times New Roman"/>
              </a:rPr>
              <a:t>Have they meet your expectations?</a:t>
            </a:r>
            <a:endParaRPr lang="en-US" sz="2400">
              <a:cs typeface="Calibri"/>
            </a:endParaRPr>
          </a:p>
          <a:p>
            <a:pPr marL="1428750" lvl="2" indent="-514350">
              <a:buAutoNum type="alphaUcPeriod"/>
            </a:pPr>
            <a:r>
              <a:rPr lang="en-US" sz="2400">
                <a:solidFill>
                  <a:srgbClr val="002060"/>
                </a:solidFill>
                <a:latin typeface="Times New Roman"/>
                <a:cs typeface="Times New Roman"/>
              </a:rPr>
              <a:t>Administratively (paperwork &amp; procedures)</a:t>
            </a:r>
          </a:p>
          <a:p>
            <a:pPr marL="1428750" lvl="2" indent="-514350">
              <a:buFontTx/>
              <a:buAutoNum type="alphaUcPeriod"/>
            </a:pPr>
            <a:r>
              <a:rPr lang="en-US" sz="2400">
                <a:solidFill>
                  <a:srgbClr val="002060"/>
                </a:solidFill>
                <a:latin typeface="Times New Roman"/>
                <a:cs typeface="Times New Roman"/>
              </a:rPr>
              <a:t>Coaching Fundamentals</a:t>
            </a:r>
          </a:p>
          <a:p>
            <a:pPr marL="514350" indent="-514350"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Times New Roman"/>
                <a:cs typeface="Times New Roman"/>
              </a:rPr>
              <a:t>Did they meet your Admins expectations?</a:t>
            </a:r>
          </a:p>
          <a:p>
            <a:pPr marL="514350" indent="-514350"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Times New Roman"/>
                <a:cs typeface="Times New Roman"/>
              </a:rPr>
              <a:t>Did they set and achieve attainable goals?</a:t>
            </a:r>
          </a:p>
          <a:p>
            <a:pPr marL="514350" indent="-514350"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Times New Roman"/>
                <a:cs typeface="Times New Roman"/>
              </a:rPr>
              <a:t>Did you have any issues with them this year?</a:t>
            </a:r>
          </a:p>
          <a:p>
            <a:pPr lvl="3" indent="-514350">
              <a:buAutoNum type="alphaUcPeriod"/>
            </a:pPr>
            <a:r>
              <a:rPr lang="en-US" sz="2400">
                <a:solidFill>
                  <a:srgbClr val="002060"/>
                </a:solidFill>
                <a:latin typeface="Times New Roman"/>
                <a:cs typeface="Times New Roman"/>
              </a:rPr>
              <a:t>Corrective Action Plan</a:t>
            </a:r>
          </a:p>
          <a:p>
            <a:pPr lvl="1" indent="-514350"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Times New Roman"/>
                <a:cs typeface="Times New Roman"/>
              </a:rPr>
              <a:t>End of the season meeting with each Head Coach</a:t>
            </a:r>
          </a:p>
          <a:p>
            <a:pPr lvl="1" indent="-514350"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Times New Roman"/>
                <a:cs typeface="Times New Roman"/>
              </a:rPr>
              <a:t>Communicate, Communicate, Communicate</a:t>
            </a:r>
          </a:p>
          <a:p>
            <a:pPr lvl="3" indent="-514350">
              <a:buAutoNum type="alphaUcPeriod"/>
            </a:pPr>
            <a:r>
              <a:rPr lang="en-US" sz="2400">
                <a:solidFill>
                  <a:srgbClr val="002060"/>
                </a:solidFill>
                <a:latin typeface="Times New Roman"/>
                <a:cs typeface="Times New Roman"/>
              </a:rPr>
              <a:t>Likes, dislikes, do betters</a:t>
            </a:r>
          </a:p>
          <a:p>
            <a:endParaRPr lang="en-US" sz="320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endParaRPr lang="en-US" sz="320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endParaRPr lang="en-US" sz="32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A2594F1-678D-4B6F-ADE2-16C5AA1CB7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3499" y="2683230"/>
            <a:ext cx="2743200" cy="238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11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6889" y="152112"/>
            <a:ext cx="48461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Personnel Procedures</a:t>
            </a:r>
            <a:endParaRPr lang="en-US" sz="1400" b="1" i="1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06210" y="1171334"/>
            <a:ext cx="7348551" cy="7332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000" b="1" i="1">
                <a:solidFill>
                  <a:srgbClr val="002060"/>
                </a:solidFill>
                <a:latin typeface="Times New Roman"/>
                <a:cs typeface="Times New Roman"/>
              </a:rPr>
              <a:t>Moving along...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F5A2BF-B8A9-4403-A956-1117365CAF48}"/>
              </a:ext>
            </a:extLst>
          </p:cNvPr>
          <p:cNvSpPr txBox="1"/>
          <p:nvPr/>
        </p:nvSpPr>
        <p:spPr>
          <a:xfrm>
            <a:off x="2578100" y="2222500"/>
            <a:ext cx="9296400" cy="501675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14350" indent="-514350">
              <a:buFont typeface="Arial"/>
              <a:buChar char="•"/>
            </a:pPr>
            <a:r>
              <a:rPr lang="en-US" sz="3200">
                <a:solidFill>
                  <a:srgbClr val="002060"/>
                </a:solidFill>
                <a:latin typeface="Times New Roman"/>
                <a:cs typeface="Times New Roman"/>
              </a:rPr>
              <a:t>Exit meeting with Administration. </a:t>
            </a:r>
          </a:p>
          <a:p>
            <a:pPr marL="514350" indent="-514350">
              <a:buFont typeface="Arial"/>
              <a:buChar char="•"/>
            </a:pPr>
            <a:r>
              <a:rPr lang="en-US" sz="3200">
                <a:solidFill>
                  <a:srgbClr val="002060"/>
                </a:solidFill>
                <a:latin typeface="Times New Roman"/>
                <a:cs typeface="Times New Roman"/>
              </a:rPr>
              <a:t>Supported documentation. </a:t>
            </a:r>
            <a:endParaRPr lang="en-US">
              <a:cs typeface="Calibri"/>
            </a:endParaRPr>
          </a:p>
          <a:p>
            <a:pPr marL="514350" indent="-514350">
              <a:buFont typeface="Arial"/>
              <a:buChar char="•"/>
            </a:pPr>
            <a:r>
              <a:rPr lang="en-US" sz="3200">
                <a:solidFill>
                  <a:srgbClr val="002060"/>
                </a:solidFill>
                <a:latin typeface="Times New Roman"/>
                <a:cs typeface="Times New Roman"/>
              </a:rPr>
              <a:t>Collect school items. </a:t>
            </a:r>
            <a:endParaRPr lang="en-US"/>
          </a:p>
          <a:p>
            <a:pPr marL="514350" indent="-514350">
              <a:buFont typeface="Arial"/>
              <a:buChar char="•"/>
            </a:pPr>
            <a:r>
              <a:rPr lang="en-US" sz="3200">
                <a:solidFill>
                  <a:srgbClr val="002060"/>
                </a:solidFill>
                <a:latin typeface="Times New Roman"/>
                <a:cs typeface="Times New Roman"/>
              </a:rPr>
              <a:t>Terminate access to school based accounts. </a:t>
            </a:r>
          </a:p>
          <a:p>
            <a:pPr marL="514350" indent="-514350">
              <a:buFont typeface="Arial"/>
              <a:buChar char="•"/>
            </a:pPr>
            <a:r>
              <a:rPr lang="en-US" sz="3200">
                <a:solidFill>
                  <a:srgbClr val="002060"/>
                </a:solidFill>
                <a:latin typeface="Times New Roman"/>
                <a:cs typeface="Times New Roman"/>
              </a:rPr>
              <a:t>Team meeting.</a:t>
            </a:r>
          </a:p>
          <a:p>
            <a:pPr marL="514350" indent="-514350">
              <a:buFont typeface="Arial"/>
              <a:buChar char="•"/>
            </a:pPr>
            <a:r>
              <a:rPr lang="en-US" sz="3200">
                <a:solidFill>
                  <a:srgbClr val="002060"/>
                </a:solidFill>
                <a:latin typeface="Times New Roman"/>
                <a:cs typeface="Times New Roman"/>
              </a:rPr>
              <a:t>Professionalism is the key. </a:t>
            </a:r>
          </a:p>
          <a:p>
            <a:endParaRPr lang="en-US" sz="320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endParaRPr lang="en-US" sz="320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endParaRPr lang="en-US" sz="320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endParaRPr lang="en-US" sz="32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6019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6889" y="152112"/>
            <a:ext cx="48461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Personnel Procedures</a:t>
            </a:r>
            <a:endParaRPr lang="en-US" sz="1400" b="1" i="1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15910" y="2962034"/>
            <a:ext cx="8364551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5400" b="1" i="1">
                <a:solidFill>
                  <a:srgbClr val="002060"/>
                </a:solidFill>
                <a:latin typeface="Times New Roman"/>
                <a:cs typeface="Times New Roman"/>
              </a:rPr>
              <a:t>Questions &amp; Comments</a:t>
            </a:r>
            <a:endParaRPr lang="en-US" sz="5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2372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6889" y="152112"/>
            <a:ext cx="48461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Personnel Procedures</a:t>
            </a:r>
            <a:endParaRPr lang="en-US" sz="1400" b="1" i="1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23710" y="2187334"/>
            <a:ext cx="8364551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5400" b="1" i="1">
                <a:solidFill>
                  <a:srgbClr val="002060"/>
                </a:solidFill>
                <a:latin typeface="Times New Roman"/>
                <a:cs typeface="Times New Roman"/>
              </a:rPr>
              <a:t>Thank You! </a:t>
            </a:r>
            <a:endParaRPr lang="en-US"/>
          </a:p>
          <a:p>
            <a:pPr algn="ctr"/>
            <a:endParaRPr lang="en-US" sz="5400" b="1" i="1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2800" b="1" i="1">
                <a:solidFill>
                  <a:srgbClr val="002060"/>
                </a:solidFill>
                <a:latin typeface="Times New Roman"/>
                <a:cs typeface="Times New Roman"/>
              </a:rPr>
              <a:t>Matt Wicks</a:t>
            </a:r>
          </a:p>
          <a:p>
            <a:pPr algn="ctr"/>
            <a:r>
              <a:rPr lang="en-US" sz="2800" b="1" i="1">
                <a:solidFill>
                  <a:srgbClr val="002060"/>
                </a:solidFill>
                <a:latin typeface="Times New Roman"/>
                <a:cs typeface="Times New Roman"/>
              </a:rPr>
              <a:t>813-794-2755</a:t>
            </a:r>
          </a:p>
          <a:p>
            <a:pPr algn="ctr"/>
            <a:r>
              <a:rPr lang="en-US" sz="2800" b="1" i="1">
                <a:solidFill>
                  <a:srgbClr val="002060"/>
                </a:solidFill>
                <a:latin typeface="Times New Roman"/>
                <a:cs typeface="Times New Roman"/>
              </a:rPr>
              <a:t>mwicks@pasco.k12.fl.us</a:t>
            </a:r>
          </a:p>
        </p:txBody>
      </p:sp>
    </p:spTree>
    <p:extLst>
      <p:ext uri="{BB962C8B-B14F-4D97-AF65-F5344CB8AC3E}">
        <p14:creationId xmlns:p14="http://schemas.microsoft.com/office/powerpoint/2010/main" val="3147424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06210" y="1196734"/>
            <a:ext cx="9548536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000" b="1" i="1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Matthew Wicks, M.Ed. </a:t>
            </a:r>
            <a:endParaRPr lang="en-US" sz="2000" b="1" i="1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 of Athletics</a:t>
            </a:r>
            <a:r>
              <a:rPr lang="en-US" sz="40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Pasco County Schools</a:t>
            </a:r>
            <a:r>
              <a:rPr lang="en-US" sz="40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 O Lakes, Florida</a:t>
            </a:r>
            <a:endParaRPr lang="en-US" sz="20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36889" y="152112"/>
            <a:ext cx="48461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Personnel Procedures</a:t>
            </a:r>
            <a:endParaRPr lang="en-US" sz="1400" b="1" i="1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369" y="4018538"/>
            <a:ext cx="2032217" cy="20686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10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6889" y="152112"/>
            <a:ext cx="48461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Personnel Procedures</a:t>
            </a:r>
            <a:endParaRPr lang="en-US" sz="1400" b="1" i="1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04610" y="1260234"/>
            <a:ext cx="101747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Personnel Procedures from A to Z: </a:t>
            </a:r>
            <a:br>
              <a:rPr lang="en-US" sz="4000" b="1" i="1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Interviewing, Orienting, Assisting, Evaluating, </a:t>
            </a:r>
          </a:p>
          <a:p>
            <a:r>
              <a:rPr lang="en-US" sz="4000" b="1" i="1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Encouraging and Moving Along</a:t>
            </a:r>
            <a:endParaRPr lang="en-US" sz="2000" b="1" i="1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A28B97D-51D6-437D-AD97-F49A6BA24F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2288" y="3434032"/>
            <a:ext cx="4348192" cy="2898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908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17359" y="2388795"/>
            <a:ext cx="9267510" cy="36009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28600"/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 what type of coach you want to hire</a:t>
            </a:r>
            <a:r>
              <a:rPr lang="en-US" sz="360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endParaRPr lang="en-US" sz="3600">
              <a:cs typeface="Calibri"/>
            </a:endParaRPr>
          </a:p>
          <a:p>
            <a:pPr marL="1483360" indent="-514350">
              <a:buAutoNum type="alphaUcPeriod"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In-house candidate</a:t>
            </a:r>
            <a:endParaRPr lang="en-US" sz="3200">
              <a:cs typeface="Calibri"/>
            </a:endParaRPr>
          </a:p>
          <a:p>
            <a:pPr marL="1483360" indent="-514350">
              <a:buAutoNum type="alphaUcPeriod"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Outside candidate </a:t>
            </a:r>
            <a:endParaRPr lang="en-US" sz="3200">
              <a:cs typeface="Calibri"/>
            </a:endParaRPr>
          </a:p>
          <a:p>
            <a:pPr marL="1483360" indent="-514350">
              <a:buAutoNum type="alphaUcPeriod"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“Rebuilding” style candidate</a:t>
            </a:r>
            <a:endParaRPr lang="en-US" sz="3200">
              <a:cs typeface="Calibri"/>
            </a:endParaRPr>
          </a:p>
          <a:p>
            <a:pPr marL="1483360" indent="-514350">
              <a:buAutoNum type="alphaUcPeriod"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“Reloading” style candidate</a:t>
            </a:r>
            <a:endParaRPr lang="en-US" sz="3200">
              <a:cs typeface="Calibri"/>
            </a:endParaRPr>
          </a:p>
          <a:p>
            <a:pPr marL="1483360" indent="-514350">
              <a:buAutoNum type="alphaUcPeriod"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just need to fill this position asap” style candidate</a:t>
            </a:r>
            <a:endParaRPr lang="en-US" sz="3200"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36889" y="152112"/>
            <a:ext cx="48461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Personnel Procedures</a:t>
            </a:r>
            <a:endParaRPr lang="en-US" sz="1400" b="1" i="1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06210" y="1196734"/>
            <a:ext cx="9508399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5400" b="1" i="1">
                <a:solidFill>
                  <a:srgbClr val="002060"/>
                </a:solidFill>
                <a:latin typeface="Times New Roman"/>
                <a:cs typeface="Times New Roman"/>
              </a:rPr>
              <a:t>Interviewing</a:t>
            </a:r>
            <a:endParaRPr lang="en-US" sz="540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1515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17359" y="2249095"/>
            <a:ext cx="9267510" cy="36009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28600"/>
            <a:r>
              <a:rPr lang="en-US" sz="3200" b="1" i="1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Things to</a:t>
            </a:r>
            <a:r>
              <a:rPr lang="en-US" sz="3200" b="1" i="1" u="sng">
                <a:solidFill>
                  <a:srgbClr val="002060"/>
                </a:solidFill>
                <a:latin typeface="Times New Roman"/>
                <a:cs typeface="Times New Roman"/>
              </a:rPr>
              <a:t> think about when conducting interviews</a:t>
            </a:r>
            <a:endParaRPr lang="en-US" sz="3200" b="1" i="1" u="sng">
              <a:cs typeface="Calibri"/>
            </a:endParaRPr>
          </a:p>
          <a:p>
            <a:pPr marL="1483360" indent="-514350">
              <a:buAutoNum type="alphaUcPeriod"/>
            </a:pP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en-US" sz="2800">
                <a:solidFill>
                  <a:srgbClr val="002060"/>
                </a:solidFill>
                <a:latin typeface="Times New Roman"/>
                <a:cs typeface="Times New Roman"/>
              </a:rPr>
              <a:t> is in the room?</a:t>
            </a:r>
            <a:endParaRPr lang="en-US" sz="2800">
              <a:cs typeface="Calibri"/>
            </a:endParaRPr>
          </a:p>
          <a:p>
            <a:pPr marL="1483360" indent="-514350">
              <a:buAutoNum type="alphaUcPeriod"/>
            </a:pP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type of questions are you going to ask?</a:t>
            </a:r>
            <a:endParaRPr lang="en-US" sz="2800">
              <a:solidFill>
                <a:srgbClr val="000000"/>
              </a:solidFill>
              <a:latin typeface="Calibri"/>
              <a:cs typeface="Calibri"/>
            </a:endParaRPr>
          </a:p>
          <a:p>
            <a:pPr marL="2340610" lvl="2" indent="-457200">
              <a:buFont typeface="Arial"/>
              <a:buChar char="•"/>
            </a:pP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Hiring Rubric</a:t>
            </a:r>
            <a:endParaRPr lang="en-US" sz="2800">
              <a:solidFill>
                <a:srgbClr val="000000"/>
              </a:solidFill>
              <a:latin typeface="Calibri"/>
              <a:cs typeface="Calibri"/>
            </a:endParaRPr>
          </a:p>
          <a:p>
            <a:pPr marL="2340610" lvl="2" indent="-457200">
              <a:buFont typeface="Arial"/>
              <a:buChar char="•"/>
            </a:pP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is asking what questions?</a:t>
            </a:r>
            <a:endParaRPr lang="en-US" sz="2800">
              <a:solidFill>
                <a:srgbClr val="000000"/>
              </a:solidFill>
              <a:latin typeface="Calibri"/>
              <a:cs typeface="Calibri"/>
            </a:endParaRPr>
          </a:p>
          <a:p>
            <a:pPr marL="1483360" indent="-514350">
              <a:buAutoNum type="alphaUcPeriod"/>
            </a:pP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</a:t>
            </a:r>
            <a:r>
              <a:rPr lang="en-US" sz="2800">
                <a:solidFill>
                  <a:srgbClr val="002060"/>
                </a:solidFill>
                <a:latin typeface="Times New Roman"/>
                <a:cs typeface="Times New Roman"/>
              </a:rPr>
              <a:t> the interview on pace</a:t>
            </a:r>
          </a:p>
          <a:p>
            <a:pPr marL="1483360" indent="-514350">
              <a:buAutoNum type="alphaUcPeriod"/>
            </a:pP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Phone Interviews (when?)</a:t>
            </a:r>
          </a:p>
          <a:p>
            <a:pPr marL="1483360" indent="-514350">
              <a:buAutoNum type="alphaUcPeriod"/>
            </a:pPr>
            <a:r>
              <a:rPr lang="en-US" sz="2800">
                <a:solidFill>
                  <a:srgbClr val="002060"/>
                </a:solidFill>
                <a:latin typeface="Times New Roman"/>
                <a:cs typeface="Times New Roman"/>
              </a:rPr>
              <a:t>Second Interviews – Top 3</a:t>
            </a:r>
            <a:endParaRPr lang="en-US" sz="2800"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36889" y="152112"/>
            <a:ext cx="48461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Personnel Procedures</a:t>
            </a:r>
            <a:endParaRPr lang="en-US" sz="1400" b="1" i="1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06210" y="1196734"/>
            <a:ext cx="9508399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5400" b="1" i="1">
                <a:solidFill>
                  <a:srgbClr val="002060"/>
                </a:solidFill>
                <a:latin typeface="Times New Roman"/>
                <a:cs typeface="Times New Roman"/>
              </a:rPr>
              <a:t>Interviewing</a:t>
            </a:r>
          </a:p>
        </p:txBody>
      </p:sp>
    </p:spTree>
    <p:extLst>
      <p:ext uri="{BB962C8B-B14F-4D97-AF65-F5344CB8AC3E}">
        <p14:creationId xmlns:p14="http://schemas.microsoft.com/office/powerpoint/2010/main" val="2814275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48B32-6D90-9047-9F5F-1FD254DB6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6889" y="152112"/>
            <a:ext cx="48461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Personnel Procedures</a:t>
            </a:r>
            <a:endParaRPr lang="en-US" sz="1400" b="1" i="1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06210" y="1171334"/>
            <a:ext cx="7768499" cy="7332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000" b="1" i="1">
                <a:solidFill>
                  <a:srgbClr val="002060"/>
                </a:solidFill>
                <a:latin typeface="Times New Roman"/>
                <a:cs typeface="Times New Roman"/>
              </a:rPr>
              <a:t>Interviewing – Hiring Rubrics</a:t>
            </a:r>
          </a:p>
        </p:txBody>
      </p:sp>
      <p:pic>
        <p:nvPicPr>
          <p:cNvPr id="3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53D4B2D-2530-45EE-A22F-97F1CD7D3E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2963" y="1794975"/>
            <a:ext cx="6642100" cy="474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191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6889" y="152112"/>
            <a:ext cx="48461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Personnel Procedures</a:t>
            </a:r>
            <a:endParaRPr lang="en-US" sz="1400" b="1" i="1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06210" y="1171334"/>
            <a:ext cx="6931622" cy="7332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000" b="1" i="1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b="1" i="1">
                <a:solidFill>
                  <a:srgbClr val="002060"/>
                </a:solidFill>
                <a:latin typeface="Times New Roman"/>
                <a:cs typeface="Times New Roman"/>
              </a:rPr>
              <a:t>Hiring the right coach...</a:t>
            </a:r>
          </a:p>
        </p:txBody>
      </p:sp>
      <p:pic>
        <p:nvPicPr>
          <p:cNvPr id="2" name="Picture 2">
            <a:hlinkClick r:id="" action="ppaction://media"/>
            <a:extLst>
              <a:ext uri="{FF2B5EF4-FFF2-40B4-BE49-F238E27FC236}">
                <a16:creationId xmlns:a16="http://schemas.microsoft.com/office/drawing/2014/main" id="{58A5FF64-0F42-461B-97F0-E381ECB4D26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025900" y="1927225"/>
            <a:ext cx="640080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57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6889" y="152112"/>
            <a:ext cx="48461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Personnel Procedures</a:t>
            </a:r>
            <a:endParaRPr lang="en-US" sz="1400" b="1" i="1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06210" y="1171334"/>
            <a:ext cx="8318920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000" b="1" i="1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5400" b="1" i="1">
                <a:solidFill>
                  <a:srgbClr val="002060"/>
                </a:solidFill>
                <a:latin typeface="Times New Roman"/>
                <a:cs typeface="Times New Roman"/>
              </a:rPr>
              <a:t>Orienting &amp; Assisting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C55692-F7E1-4223-B194-0BD066CD2761}"/>
              </a:ext>
            </a:extLst>
          </p:cNvPr>
          <p:cNvSpPr txBox="1"/>
          <p:nvPr/>
        </p:nvSpPr>
        <p:spPr>
          <a:xfrm>
            <a:off x="2438400" y="2324100"/>
            <a:ext cx="9690100" cy="286232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i="1" u="sng">
                <a:solidFill>
                  <a:srgbClr val="002060"/>
                </a:solidFill>
                <a:latin typeface="Times New Roman"/>
                <a:cs typeface="Arial"/>
              </a:rPr>
              <a:t>Setting a new coach</a:t>
            </a:r>
            <a:r>
              <a:rPr lang="en-US" sz="3600" b="1" i="1" u="sng">
                <a:solidFill>
                  <a:srgbClr val="002060"/>
                </a:solidFill>
                <a:latin typeface="Times New Roman"/>
                <a:cs typeface="Times New Roman"/>
              </a:rPr>
              <a:t> up for success</a:t>
            </a:r>
            <a:endParaRPr lang="en-US" sz="3600" b="1" i="1" u="sng"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3600">
                <a:solidFill>
                  <a:srgbClr val="002060"/>
                </a:solidFill>
                <a:latin typeface="Times New Roman"/>
                <a:cs typeface="Arial"/>
              </a:rPr>
              <a:t>Establish</a:t>
            </a:r>
            <a:r>
              <a:rPr lang="en-US" sz="3600">
                <a:solidFill>
                  <a:srgbClr val="002060"/>
                </a:solidFill>
                <a:latin typeface="Times New Roman"/>
                <a:cs typeface="Times New Roman"/>
              </a:rPr>
              <a:t> a line of communication</a:t>
            </a:r>
          </a:p>
          <a:p>
            <a:pPr marL="514350" indent="-514350">
              <a:buAutoNum type="arabicPeriod"/>
            </a:pPr>
            <a:r>
              <a:rPr lang="en-US" sz="3600">
                <a:solidFill>
                  <a:srgbClr val="002060"/>
                </a:solidFill>
                <a:latin typeface="Times New Roman"/>
                <a:cs typeface="Times New Roman"/>
              </a:rPr>
              <a:t>Setting expectations (Off-season, In-season)</a:t>
            </a:r>
          </a:p>
          <a:p>
            <a:pPr marL="514350" indent="-514350">
              <a:buAutoNum type="arabicPeriod"/>
            </a:pPr>
            <a:r>
              <a:rPr lang="en-US" sz="3600">
                <a:solidFill>
                  <a:srgbClr val="002060"/>
                </a:solidFill>
                <a:latin typeface="Times New Roman"/>
                <a:cs typeface="Times New Roman"/>
              </a:rPr>
              <a:t>Organization (Practice, Fundraising, Travel, etc.)</a:t>
            </a:r>
          </a:p>
          <a:p>
            <a:pPr marL="514350" indent="-514350">
              <a:buAutoNum type="arabicPeriod"/>
            </a:pPr>
            <a:r>
              <a:rPr lang="en-US" sz="3600">
                <a:solidFill>
                  <a:srgbClr val="002060"/>
                </a:solidFill>
                <a:latin typeface="Times New Roman"/>
                <a:cs typeface="Times New Roman"/>
              </a:rPr>
              <a:t>School &amp; County Procedures (Handbook)</a:t>
            </a:r>
          </a:p>
        </p:txBody>
      </p:sp>
    </p:spTree>
    <p:extLst>
      <p:ext uri="{BB962C8B-B14F-4D97-AF65-F5344CB8AC3E}">
        <p14:creationId xmlns:p14="http://schemas.microsoft.com/office/powerpoint/2010/main" val="4186750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10" y="28050"/>
            <a:ext cx="3848334" cy="11406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" y="80573"/>
            <a:ext cx="684126" cy="7492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6889" y="152112"/>
            <a:ext cx="48461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Personnel Procedures</a:t>
            </a:r>
            <a:endParaRPr lang="en-US" sz="1400" b="1" i="1">
              <a:ln>
                <a:solidFill>
                  <a:srgbClr val="FF99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06210" y="1171334"/>
            <a:ext cx="9412360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000" b="1" i="1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5400" b="1" i="1">
                <a:solidFill>
                  <a:srgbClr val="002060"/>
                </a:solidFill>
                <a:latin typeface="Times New Roman"/>
                <a:cs typeface="Times New Roman"/>
              </a:rPr>
              <a:t>Orienting &amp; Assisting </a:t>
            </a:r>
            <a:endParaRPr lang="en-US" sz="540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C55692-F7E1-4223-B194-0BD066CD2761}"/>
              </a:ext>
            </a:extLst>
          </p:cNvPr>
          <p:cNvSpPr txBox="1"/>
          <p:nvPr/>
        </p:nvSpPr>
        <p:spPr>
          <a:xfrm>
            <a:off x="2501900" y="2362200"/>
            <a:ext cx="9296400" cy="440120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i="1" u="sng">
                <a:solidFill>
                  <a:srgbClr val="002060"/>
                </a:solidFill>
                <a:latin typeface="Times New Roman"/>
                <a:cs typeface="Arial"/>
              </a:rPr>
              <a:t>Communication</a:t>
            </a:r>
            <a:endParaRPr lang="en-US" sz="3600" b="1" i="1" u="sng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r>
              <a:rPr lang="en-US" sz="3600">
                <a:solidFill>
                  <a:srgbClr val="002060"/>
                </a:solidFill>
                <a:latin typeface="Times New Roman"/>
                <a:cs typeface="Times New Roman"/>
              </a:rPr>
              <a:t>Have an open door policy.</a:t>
            </a:r>
            <a:endParaRPr lang="en-US" sz="3600"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3600">
                <a:solidFill>
                  <a:srgbClr val="002060"/>
                </a:solidFill>
                <a:latin typeface="Times New Roman"/>
                <a:cs typeface="Times New Roman"/>
              </a:rPr>
              <a:t>Questions are fine, answers are better!</a:t>
            </a:r>
          </a:p>
          <a:p>
            <a:pPr marL="514350" indent="-514350">
              <a:buAutoNum type="arabicPeriod"/>
            </a:pPr>
            <a:r>
              <a:rPr lang="en-US" sz="3600">
                <a:solidFill>
                  <a:srgbClr val="002060"/>
                </a:solidFill>
                <a:latin typeface="Times New Roman"/>
                <a:cs typeface="Times New Roman"/>
              </a:rPr>
              <a:t>Establish the chain of command.</a:t>
            </a:r>
          </a:p>
          <a:p>
            <a:pPr marL="514350" indent="-514350">
              <a:buAutoNum type="arabicPeriod"/>
            </a:pPr>
            <a:r>
              <a:rPr lang="en-US" sz="3600">
                <a:solidFill>
                  <a:srgbClr val="002060"/>
                </a:solidFill>
                <a:latin typeface="Times New Roman"/>
                <a:cs typeface="Times New Roman"/>
              </a:rPr>
              <a:t>Social media policy...</a:t>
            </a:r>
          </a:p>
          <a:p>
            <a:pPr marL="514350" indent="-514350">
              <a:buAutoNum type="arabicPeriod"/>
            </a:pPr>
            <a:r>
              <a:rPr lang="en-US" sz="3600">
                <a:solidFill>
                  <a:srgbClr val="002060"/>
                </a:solidFill>
                <a:latin typeface="Times New Roman"/>
                <a:cs typeface="Times New Roman"/>
              </a:rPr>
              <a:t>Parents (address concerns, take ownership)...</a:t>
            </a:r>
          </a:p>
          <a:p>
            <a:endParaRPr lang="en-US" sz="320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endParaRPr lang="en-US" sz="32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2226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399</Words>
  <Application>Microsoft Office PowerPoint</Application>
  <PresentationFormat>Widescreen</PresentationFormat>
  <Paragraphs>124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Otero</dc:creator>
  <cp:lastModifiedBy>Lauren Otero</cp:lastModifiedBy>
  <cp:revision>4</cp:revision>
  <dcterms:modified xsi:type="dcterms:W3CDTF">2018-05-09T17:53:00Z</dcterms:modified>
</cp:coreProperties>
</file>