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5" d="100"/>
          <a:sy n="65" d="100"/>
        </p:scale>
        <p:origin x="9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4BB582-9081-4859-8A51-4EF98298E4D8}"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77471A80-0F55-4097-B85F-2BCC3195C0FD}">
      <dgm:prSet phldrT="[Text]"/>
      <dgm:spPr/>
      <dgm:t>
        <a:bodyPr/>
        <a:lstStyle/>
        <a:p>
          <a:r>
            <a:rPr lang="en-US" dirty="0"/>
            <a:t>Florida Retirement </a:t>
          </a:r>
          <a:r>
            <a:rPr lang="en-US" b="0" dirty="0"/>
            <a:t>System</a:t>
          </a:r>
        </a:p>
      </dgm:t>
    </dgm:pt>
    <dgm:pt modelId="{1A9D7F9B-FF06-406F-B37A-B8DB22D59939}" type="parTrans" cxnId="{27A20D6D-8484-4335-8B69-7061172AC830}">
      <dgm:prSet/>
      <dgm:spPr/>
      <dgm:t>
        <a:bodyPr/>
        <a:lstStyle/>
        <a:p>
          <a:endParaRPr lang="en-US"/>
        </a:p>
      </dgm:t>
    </dgm:pt>
    <dgm:pt modelId="{7521A3FE-D151-40B4-97B9-99EDAB1133FE}" type="sibTrans" cxnId="{27A20D6D-8484-4335-8B69-7061172AC830}">
      <dgm:prSet/>
      <dgm:spPr/>
      <dgm:t>
        <a:bodyPr/>
        <a:lstStyle/>
        <a:p>
          <a:endParaRPr lang="en-US"/>
        </a:p>
      </dgm:t>
    </dgm:pt>
    <dgm:pt modelId="{C162F170-8D2F-4448-8DB7-D3587846BBE3}">
      <dgm:prSet phldrT="[Text]"/>
      <dgm:spPr/>
      <dgm:t>
        <a:bodyPr/>
        <a:lstStyle/>
        <a:p>
          <a:r>
            <a:rPr lang="en-US" dirty="0"/>
            <a:t>Reading Publications</a:t>
          </a:r>
        </a:p>
      </dgm:t>
    </dgm:pt>
    <dgm:pt modelId="{743DCD95-0CCC-44F3-8E6B-33B379FBF363}" type="parTrans" cxnId="{C9B82E7B-2BF0-4BBB-B48D-F340C7DFE416}">
      <dgm:prSet/>
      <dgm:spPr/>
      <dgm:t>
        <a:bodyPr/>
        <a:lstStyle/>
        <a:p>
          <a:endParaRPr lang="en-US"/>
        </a:p>
      </dgm:t>
    </dgm:pt>
    <dgm:pt modelId="{16D243B2-D6B5-4B39-8AC9-2ADEF7C822EE}" type="sibTrans" cxnId="{C9B82E7B-2BF0-4BBB-B48D-F340C7DFE416}">
      <dgm:prSet/>
      <dgm:spPr/>
      <dgm:t>
        <a:bodyPr/>
        <a:lstStyle/>
        <a:p>
          <a:endParaRPr lang="en-US"/>
        </a:p>
      </dgm:t>
    </dgm:pt>
    <dgm:pt modelId="{06686677-C29C-460F-A3BC-AA0AF40491E5}">
      <dgm:prSet phldrT="[Text]"/>
      <dgm:spPr/>
      <dgm:t>
        <a:bodyPr/>
        <a:lstStyle/>
        <a:p>
          <a:r>
            <a:rPr lang="en-US" dirty="0"/>
            <a:t>Planning for Retirement</a:t>
          </a:r>
        </a:p>
      </dgm:t>
    </dgm:pt>
    <dgm:pt modelId="{7BA2C951-20B7-4381-BE58-10DBB3790176}" type="parTrans" cxnId="{98A24D44-0D06-42F3-961A-1D2B4DD8F411}">
      <dgm:prSet/>
      <dgm:spPr/>
      <dgm:t>
        <a:bodyPr/>
        <a:lstStyle/>
        <a:p>
          <a:endParaRPr lang="en-US"/>
        </a:p>
      </dgm:t>
    </dgm:pt>
    <dgm:pt modelId="{8054D336-C0FE-4367-88EA-A99403A82CBE}" type="sibTrans" cxnId="{98A24D44-0D06-42F3-961A-1D2B4DD8F411}">
      <dgm:prSet/>
      <dgm:spPr/>
      <dgm:t>
        <a:bodyPr/>
        <a:lstStyle/>
        <a:p>
          <a:endParaRPr lang="en-US"/>
        </a:p>
      </dgm:t>
    </dgm:pt>
    <dgm:pt modelId="{BB2D4CFA-CB44-4747-9C82-A046F9F849D9}">
      <dgm:prSet phldrT="[Text]"/>
      <dgm:spPr/>
      <dgm:t>
        <a:bodyPr/>
        <a:lstStyle/>
        <a:p>
          <a:r>
            <a:rPr lang="en-US" dirty="0"/>
            <a:t>FRS Pension Plan Summary</a:t>
          </a:r>
        </a:p>
      </dgm:t>
    </dgm:pt>
    <dgm:pt modelId="{48970818-060F-414C-952C-B38E7FFD2245}" type="parTrans" cxnId="{89872B76-4842-43BD-82E8-23EB7C5348E9}">
      <dgm:prSet/>
      <dgm:spPr/>
      <dgm:t>
        <a:bodyPr/>
        <a:lstStyle/>
        <a:p>
          <a:endParaRPr lang="en-US"/>
        </a:p>
      </dgm:t>
    </dgm:pt>
    <dgm:pt modelId="{8B569809-D11E-41E0-AB1A-D692645DCCCB}" type="sibTrans" cxnId="{89872B76-4842-43BD-82E8-23EB7C5348E9}">
      <dgm:prSet/>
      <dgm:spPr/>
      <dgm:t>
        <a:bodyPr/>
        <a:lstStyle/>
        <a:p>
          <a:endParaRPr lang="en-US"/>
        </a:p>
      </dgm:t>
    </dgm:pt>
    <dgm:pt modelId="{00F20408-B695-4446-A799-6D5CA3ABF80D}">
      <dgm:prSet phldrT="[Text]"/>
      <dgm:spPr/>
      <dgm:t>
        <a:bodyPr/>
        <a:lstStyle/>
        <a:p>
          <a:r>
            <a:rPr lang="en-US" dirty="0"/>
            <a:t>Technology Tools</a:t>
          </a:r>
        </a:p>
      </dgm:t>
    </dgm:pt>
    <dgm:pt modelId="{1FA1E766-2F83-4681-99D1-D4317B1EC439}" type="parTrans" cxnId="{B79C890E-C1DA-4EEA-8E23-BF2D9CFAFA87}">
      <dgm:prSet/>
      <dgm:spPr/>
      <dgm:t>
        <a:bodyPr/>
        <a:lstStyle/>
        <a:p>
          <a:endParaRPr lang="en-US"/>
        </a:p>
      </dgm:t>
    </dgm:pt>
    <dgm:pt modelId="{3A3260D1-A6CD-42E3-9953-54224C840277}" type="sibTrans" cxnId="{B79C890E-C1DA-4EEA-8E23-BF2D9CFAFA87}">
      <dgm:prSet/>
      <dgm:spPr/>
      <dgm:t>
        <a:bodyPr/>
        <a:lstStyle/>
        <a:p>
          <a:endParaRPr lang="en-US"/>
        </a:p>
      </dgm:t>
    </dgm:pt>
    <dgm:pt modelId="{CCCE9E63-73F0-4B5A-9DCB-5DC66E7E65C5}">
      <dgm:prSet phldrT="[Text]"/>
      <dgm:spPr/>
      <dgm:t>
        <a:bodyPr/>
        <a:lstStyle/>
        <a:p>
          <a:r>
            <a:rPr lang="en-US" dirty="0"/>
            <a:t>Computer, Laptop or Tablet</a:t>
          </a:r>
        </a:p>
      </dgm:t>
    </dgm:pt>
    <dgm:pt modelId="{61B65596-D02F-42CE-A9F3-F6F1526FBEDE}" type="parTrans" cxnId="{0A642068-77B7-4128-870F-24103CCB2A47}">
      <dgm:prSet/>
      <dgm:spPr/>
      <dgm:t>
        <a:bodyPr/>
        <a:lstStyle/>
        <a:p>
          <a:endParaRPr lang="en-US"/>
        </a:p>
      </dgm:t>
    </dgm:pt>
    <dgm:pt modelId="{84CF6C0D-7D2F-484D-97B5-22BD41C9B665}" type="sibTrans" cxnId="{0A642068-77B7-4128-870F-24103CCB2A47}">
      <dgm:prSet/>
      <dgm:spPr/>
      <dgm:t>
        <a:bodyPr/>
        <a:lstStyle/>
        <a:p>
          <a:endParaRPr lang="en-US"/>
        </a:p>
      </dgm:t>
    </dgm:pt>
    <dgm:pt modelId="{B9C3AC29-E340-4B8A-BB46-CE9EB6E51170}">
      <dgm:prSet phldrT="[Text]"/>
      <dgm:spPr/>
      <dgm:t>
        <a:bodyPr/>
        <a:lstStyle/>
        <a:p>
          <a:r>
            <a:rPr lang="en-US" dirty="0"/>
            <a:t>Printer</a:t>
          </a:r>
        </a:p>
      </dgm:t>
    </dgm:pt>
    <dgm:pt modelId="{8B544D4A-6B67-43EA-94ED-F0481EAC949F}" type="parTrans" cxnId="{55EC7BD0-48FF-4322-AA03-6CFDC3E8BD0A}">
      <dgm:prSet/>
      <dgm:spPr/>
      <dgm:t>
        <a:bodyPr/>
        <a:lstStyle/>
        <a:p>
          <a:endParaRPr lang="en-US"/>
        </a:p>
      </dgm:t>
    </dgm:pt>
    <dgm:pt modelId="{CF0451FE-29DE-4422-A3B7-4D673F441B00}" type="sibTrans" cxnId="{55EC7BD0-48FF-4322-AA03-6CFDC3E8BD0A}">
      <dgm:prSet/>
      <dgm:spPr/>
      <dgm:t>
        <a:bodyPr/>
        <a:lstStyle/>
        <a:p>
          <a:endParaRPr lang="en-US"/>
        </a:p>
      </dgm:t>
    </dgm:pt>
    <dgm:pt modelId="{732165E9-8CBF-4841-A15F-F4F5E827969E}">
      <dgm:prSet phldrT="[Text]"/>
      <dgm:spPr/>
      <dgm:t>
        <a:bodyPr/>
        <a:lstStyle/>
        <a:p>
          <a:r>
            <a:rPr lang="en-US" dirty="0"/>
            <a:t>www.myfrs.com</a:t>
          </a:r>
        </a:p>
      </dgm:t>
    </dgm:pt>
    <dgm:pt modelId="{AC12F80F-F2F7-4279-A6D2-BCFFFB8CFE55}" type="sibTrans" cxnId="{3CA327CE-4117-49E4-A64C-31A407C2977B}">
      <dgm:prSet/>
      <dgm:spPr/>
      <dgm:t>
        <a:bodyPr/>
        <a:lstStyle/>
        <a:p>
          <a:endParaRPr lang="en-US"/>
        </a:p>
      </dgm:t>
    </dgm:pt>
    <dgm:pt modelId="{F3488E11-666A-4BB1-945A-781D4DD151B8}" type="parTrans" cxnId="{3CA327CE-4117-49E4-A64C-31A407C2977B}">
      <dgm:prSet/>
      <dgm:spPr/>
      <dgm:t>
        <a:bodyPr/>
        <a:lstStyle/>
        <a:p>
          <a:endParaRPr lang="en-US"/>
        </a:p>
      </dgm:t>
    </dgm:pt>
    <dgm:pt modelId="{DB9053FA-7221-47E8-9EE9-EA715D4C6CC9}">
      <dgm:prSet phldrT="[Text]"/>
      <dgm:spPr/>
      <dgm:t>
        <a:bodyPr/>
        <a:lstStyle/>
        <a:p>
          <a:r>
            <a:rPr lang="en-US" dirty="0"/>
            <a:t>Pension Plan Member Handbook</a:t>
          </a:r>
        </a:p>
      </dgm:t>
    </dgm:pt>
    <dgm:pt modelId="{F6827900-875D-4E62-A2A8-818D987CFF82}" type="parTrans" cxnId="{7BA2AAC9-E68C-418A-BAC7-15F7E95CB8EA}">
      <dgm:prSet/>
      <dgm:spPr/>
      <dgm:t>
        <a:bodyPr/>
        <a:lstStyle/>
        <a:p>
          <a:endParaRPr lang="en-US"/>
        </a:p>
      </dgm:t>
    </dgm:pt>
    <dgm:pt modelId="{795BB1BB-835E-4D27-AD60-AEB111066D9E}" type="sibTrans" cxnId="{7BA2AAC9-E68C-418A-BAC7-15F7E95CB8EA}">
      <dgm:prSet/>
      <dgm:spPr/>
      <dgm:t>
        <a:bodyPr/>
        <a:lstStyle/>
        <a:p>
          <a:endParaRPr lang="en-US"/>
        </a:p>
      </dgm:t>
    </dgm:pt>
    <dgm:pt modelId="{BF002AD1-8753-414E-AAF7-3EA2A8B41EF7}">
      <dgm:prSet phldrT="[Text]"/>
      <dgm:spPr/>
      <dgm:t>
        <a:bodyPr/>
        <a:lstStyle/>
        <a:p>
          <a:r>
            <a:rPr lang="en-US" dirty="0"/>
            <a:t>Investment Plan or DROP Guide</a:t>
          </a:r>
        </a:p>
      </dgm:t>
    </dgm:pt>
    <dgm:pt modelId="{008F050B-4120-44C2-9E9D-D5E64E3A930C}" type="parTrans" cxnId="{51B33D23-FC3C-4EBE-B488-6A1BC40DFFA8}">
      <dgm:prSet/>
      <dgm:spPr/>
      <dgm:t>
        <a:bodyPr/>
        <a:lstStyle/>
        <a:p>
          <a:endParaRPr lang="en-US"/>
        </a:p>
      </dgm:t>
    </dgm:pt>
    <dgm:pt modelId="{17B8F2D4-5361-4556-BA01-C2948DB2B04F}" type="sibTrans" cxnId="{51B33D23-FC3C-4EBE-B488-6A1BC40DFFA8}">
      <dgm:prSet/>
      <dgm:spPr/>
      <dgm:t>
        <a:bodyPr/>
        <a:lstStyle/>
        <a:p>
          <a:endParaRPr lang="en-US"/>
        </a:p>
      </dgm:t>
    </dgm:pt>
    <dgm:pt modelId="{AC22D219-EA5E-4F53-9343-8990528E0EE8}">
      <dgm:prSet phldrT="[Text]"/>
      <dgm:spPr/>
      <dgm:t>
        <a:bodyPr/>
        <a:lstStyle/>
        <a:p>
          <a:r>
            <a:rPr lang="en-US" dirty="0"/>
            <a:t>Online Bank Accounts</a:t>
          </a:r>
        </a:p>
      </dgm:t>
    </dgm:pt>
    <dgm:pt modelId="{43EB842B-B7EF-41DA-88EA-8D8A6AC4217C}" type="parTrans" cxnId="{0848A638-5009-4502-85E7-77215B433CAF}">
      <dgm:prSet/>
      <dgm:spPr/>
      <dgm:t>
        <a:bodyPr/>
        <a:lstStyle/>
        <a:p>
          <a:endParaRPr lang="en-US"/>
        </a:p>
      </dgm:t>
    </dgm:pt>
    <dgm:pt modelId="{A76A5DD4-769A-402E-AA10-DDB97E22622E}" type="sibTrans" cxnId="{0848A638-5009-4502-85E7-77215B433CAF}">
      <dgm:prSet/>
      <dgm:spPr/>
      <dgm:t>
        <a:bodyPr/>
        <a:lstStyle/>
        <a:p>
          <a:endParaRPr lang="en-US"/>
        </a:p>
      </dgm:t>
    </dgm:pt>
    <dgm:pt modelId="{CC8DE393-5880-4B1B-A64E-A6000782BF67}" type="pres">
      <dgm:prSet presAssocID="{A14BB582-9081-4859-8A51-4EF98298E4D8}" presName="Name0" presStyleCnt="0">
        <dgm:presLayoutVars>
          <dgm:dir/>
          <dgm:animLvl val="lvl"/>
          <dgm:resizeHandles val="exact"/>
        </dgm:presLayoutVars>
      </dgm:prSet>
      <dgm:spPr/>
      <dgm:t>
        <a:bodyPr/>
        <a:lstStyle/>
        <a:p>
          <a:endParaRPr lang="en-US"/>
        </a:p>
      </dgm:t>
    </dgm:pt>
    <dgm:pt modelId="{0BD559A8-B22C-4707-938E-F10FE4B8B5D0}" type="pres">
      <dgm:prSet presAssocID="{77471A80-0F55-4097-B85F-2BCC3195C0FD}" presName="linNode" presStyleCnt="0"/>
      <dgm:spPr/>
    </dgm:pt>
    <dgm:pt modelId="{D91CD325-31D4-4C92-9E88-14E0B2391C8D}" type="pres">
      <dgm:prSet presAssocID="{77471A80-0F55-4097-B85F-2BCC3195C0FD}" presName="parentText" presStyleLbl="node1" presStyleIdx="0" presStyleCnt="3">
        <dgm:presLayoutVars>
          <dgm:chMax val="1"/>
          <dgm:bulletEnabled val="1"/>
        </dgm:presLayoutVars>
      </dgm:prSet>
      <dgm:spPr/>
      <dgm:t>
        <a:bodyPr/>
        <a:lstStyle/>
        <a:p>
          <a:endParaRPr lang="en-US"/>
        </a:p>
      </dgm:t>
    </dgm:pt>
    <dgm:pt modelId="{3D099668-F655-424B-A537-F64893C2EB22}" type="pres">
      <dgm:prSet presAssocID="{77471A80-0F55-4097-B85F-2BCC3195C0FD}" presName="descendantText" presStyleLbl="alignAccFollowNode1" presStyleIdx="0" presStyleCnt="3">
        <dgm:presLayoutVars>
          <dgm:bulletEnabled val="1"/>
        </dgm:presLayoutVars>
      </dgm:prSet>
      <dgm:spPr/>
      <dgm:t>
        <a:bodyPr/>
        <a:lstStyle/>
        <a:p>
          <a:endParaRPr lang="en-US"/>
        </a:p>
      </dgm:t>
    </dgm:pt>
    <dgm:pt modelId="{7AE22E65-A69C-4177-B051-954BBEF51AF2}" type="pres">
      <dgm:prSet presAssocID="{7521A3FE-D151-40B4-97B9-99EDAB1133FE}" presName="sp" presStyleCnt="0"/>
      <dgm:spPr/>
    </dgm:pt>
    <dgm:pt modelId="{73A7DD0E-7F94-4522-B8FD-977B2BFB9793}" type="pres">
      <dgm:prSet presAssocID="{C162F170-8D2F-4448-8DB7-D3587846BBE3}" presName="linNode" presStyleCnt="0"/>
      <dgm:spPr/>
    </dgm:pt>
    <dgm:pt modelId="{FC22C26B-6941-4A51-B8C1-0D95CEBFE768}" type="pres">
      <dgm:prSet presAssocID="{C162F170-8D2F-4448-8DB7-D3587846BBE3}" presName="parentText" presStyleLbl="node1" presStyleIdx="1" presStyleCnt="3">
        <dgm:presLayoutVars>
          <dgm:chMax val="1"/>
          <dgm:bulletEnabled val="1"/>
        </dgm:presLayoutVars>
      </dgm:prSet>
      <dgm:spPr/>
      <dgm:t>
        <a:bodyPr/>
        <a:lstStyle/>
        <a:p>
          <a:endParaRPr lang="en-US"/>
        </a:p>
      </dgm:t>
    </dgm:pt>
    <dgm:pt modelId="{A2899CB4-D862-43CA-A60B-53ACC77F0F25}" type="pres">
      <dgm:prSet presAssocID="{C162F170-8D2F-4448-8DB7-D3587846BBE3}" presName="descendantText" presStyleLbl="alignAccFollowNode1" presStyleIdx="1" presStyleCnt="3" custScaleY="136082">
        <dgm:presLayoutVars>
          <dgm:bulletEnabled val="1"/>
        </dgm:presLayoutVars>
      </dgm:prSet>
      <dgm:spPr/>
      <dgm:t>
        <a:bodyPr/>
        <a:lstStyle/>
        <a:p>
          <a:endParaRPr lang="en-US"/>
        </a:p>
      </dgm:t>
    </dgm:pt>
    <dgm:pt modelId="{61BB79B1-9211-472A-B02E-C5AFA96962E9}" type="pres">
      <dgm:prSet presAssocID="{16D243B2-D6B5-4B39-8AC9-2ADEF7C822EE}" presName="sp" presStyleCnt="0"/>
      <dgm:spPr/>
    </dgm:pt>
    <dgm:pt modelId="{0AEA7D29-1E2B-4B5F-AD3A-30337754A191}" type="pres">
      <dgm:prSet presAssocID="{00F20408-B695-4446-A799-6D5CA3ABF80D}" presName="linNode" presStyleCnt="0"/>
      <dgm:spPr/>
    </dgm:pt>
    <dgm:pt modelId="{D93CF506-20CA-4AA9-A9F9-681ACF2EA92C}" type="pres">
      <dgm:prSet presAssocID="{00F20408-B695-4446-A799-6D5CA3ABF80D}" presName="parentText" presStyleLbl="node1" presStyleIdx="2" presStyleCnt="3">
        <dgm:presLayoutVars>
          <dgm:chMax val="1"/>
          <dgm:bulletEnabled val="1"/>
        </dgm:presLayoutVars>
      </dgm:prSet>
      <dgm:spPr/>
      <dgm:t>
        <a:bodyPr/>
        <a:lstStyle/>
        <a:p>
          <a:endParaRPr lang="en-US"/>
        </a:p>
      </dgm:t>
    </dgm:pt>
    <dgm:pt modelId="{C83023BE-91DC-444C-907F-2689C0D13A96}" type="pres">
      <dgm:prSet presAssocID="{00F20408-B695-4446-A799-6D5CA3ABF80D}" presName="descendantText" presStyleLbl="alignAccFollowNode1" presStyleIdx="2" presStyleCnt="3">
        <dgm:presLayoutVars>
          <dgm:bulletEnabled val="1"/>
        </dgm:presLayoutVars>
      </dgm:prSet>
      <dgm:spPr/>
      <dgm:t>
        <a:bodyPr/>
        <a:lstStyle/>
        <a:p>
          <a:endParaRPr lang="en-US"/>
        </a:p>
      </dgm:t>
    </dgm:pt>
  </dgm:ptLst>
  <dgm:cxnLst>
    <dgm:cxn modelId="{63049704-8EFF-4D63-84CC-B7EFB228E136}" type="presOf" srcId="{CCCE9E63-73F0-4B5A-9DCB-5DC66E7E65C5}" destId="{C83023BE-91DC-444C-907F-2689C0D13A96}" srcOrd="0" destOrd="0" presId="urn:microsoft.com/office/officeart/2005/8/layout/vList5"/>
    <dgm:cxn modelId="{478FCA43-CE91-4392-B0D2-2701EEBD1C69}" type="presOf" srcId="{C162F170-8D2F-4448-8DB7-D3587846BBE3}" destId="{FC22C26B-6941-4A51-B8C1-0D95CEBFE768}" srcOrd="0" destOrd="0" presId="urn:microsoft.com/office/officeart/2005/8/layout/vList5"/>
    <dgm:cxn modelId="{55EC7BD0-48FF-4322-AA03-6CFDC3E8BD0A}" srcId="{00F20408-B695-4446-A799-6D5CA3ABF80D}" destId="{B9C3AC29-E340-4B8A-BB46-CE9EB6E51170}" srcOrd="1" destOrd="0" parTransId="{8B544D4A-6B67-43EA-94ED-F0481EAC949F}" sibTransId="{CF0451FE-29DE-4422-A3B7-4D673F441B00}"/>
    <dgm:cxn modelId="{CDEEE52A-BC36-4ECD-8369-AB02BB775FF0}" type="presOf" srcId="{77471A80-0F55-4097-B85F-2BCC3195C0FD}" destId="{D91CD325-31D4-4C92-9E88-14E0B2391C8D}" srcOrd="0" destOrd="0" presId="urn:microsoft.com/office/officeart/2005/8/layout/vList5"/>
    <dgm:cxn modelId="{0A642068-77B7-4128-870F-24103CCB2A47}" srcId="{00F20408-B695-4446-A799-6D5CA3ABF80D}" destId="{CCCE9E63-73F0-4B5A-9DCB-5DC66E7E65C5}" srcOrd="0" destOrd="0" parTransId="{61B65596-D02F-42CE-A9F3-F6F1526FBEDE}" sibTransId="{84CF6C0D-7D2F-484D-97B5-22BD41C9B665}"/>
    <dgm:cxn modelId="{0EB09EAA-4035-4C2F-BE2B-3D2A843D349D}" type="presOf" srcId="{BF002AD1-8753-414E-AAF7-3EA2A8B41EF7}" destId="{A2899CB4-D862-43CA-A60B-53ACC77F0F25}" srcOrd="0" destOrd="3" presId="urn:microsoft.com/office/officeart/2005/8/layout/vList5"/>
    <dgm:cxn modelId="{2209F767-52C6-4283-BCC9-B2ADB78C7FEE}" type="presOf" srcId="{BB2D4CFA-CB44-4747-9C82-A046F9F849D9}" destId="{A2899CB4-D862-43CA-A60B-53ACC77F0F25}" srcOrd="0" destOrd="1" presId="urn:microsoft.com/office/officeart/2005/8/layout/vList5"/>
    <dgm:cxn modelId="{B79C890E-C1DA-4EEA-8E23-BF2D9CFAFA87}" srcId="{A14BB582-9081-4859-8A51-4EF98298E4D8}" destId="{00F20408-B695-4446-A799-6D5CA3ABF80D}" srcOrd="2" destOrd="0" parTransId="{1FA1E766-2F83-4681-99D1-D4317B1EC439}" sibTransId="{3A3260D1-A6CD-42E3-9953-54224C840277}"/>
    <dgm:cxn modelId="{C9B82E7B-2BF0-4BBB-B48D-F340C7DFE416}" srcId="{A14BB582-9081-4859-8A51-4EF98298E4D8}" destId="{C162F170-8D2F-4448-8DB7-D3587846BBE3}" srcOrd="1" destOrd="0" parTransId="{743DCD95-0CCC-44F3-8E6B-33B379FBF363}" sibTransId="{16D243B2-D6B5-4B39-8AC9-2ADEF7C822EE}"/>
    <dgm:cxn modelId="{DB6C5B67-7BAE-4BA9-96D5-9A1578DB6395}" type="presOf" srcId="{06686677-C29C-460F-A3BC-AA0AF40491E5}" destId="{A2899CB4-D862-43CA-A60B-53ACC77F0F25}" srcOrd="0" destOrd="0" presId="urn:microsoft.com/office/officeart/2005/8/layout/vList5"/>
    <dgm:cxn modelId="{0E192210-4015-4C67-9C20-B5EC21B87206}" type="presOf" srcId="{DB9053FA-7221-47E8-9EE9-EA715D4C6CC9}" destId="{A2899CB4-D862-43CA-A60B-53ACC77F0F25}" srcOrd="0" destOrd="2" presId="urn:microsoft.com/office/officeart/2005/8/layout/vList5"/>
    <dgm:cxn modelId="{51B33D23-FC3C-4EBE-B488-6A1BC40DFFA8}" srcId="{C162F170-8D2F-4448-8DB7-D3587846BBE3}" destId="{BF002AD1-8753-414E-AAF7-3EA2A8B41EF7}" srcOrd="3" destOrd="0" parTransId="{008F050B-4120-44C2-9E9D-D5E64E3A930C}" sibTransId="{17B8F2D4-5361-4556-BA01-C2948DB2B04F}"/>
    <dgm:cxn modelId="{22408D45-F875-4495-B579-30B3674D66F8}" type="presOf" srcId="{A14BB582-9081-4859-8A51-4EF98298E4D8}" destId="{CC8DE393-5880-4B1B-A64E-A6000782BF67}" srcOrd="0" destOrd="0" presId="urn:microsoft.com/office/officeart/2005/8/layout/vList5"/>
    <dgm:cxn modelId="{2B504BF6-941B-4052-9326-744FD7F91945}" type="presOf" srcId="{B9C3AC29-E340-4B8A-BB46-CE9EB6E51170}" destId="{C83023BE-91DC-444C-907F-2689C0D13A96}" srcOrd="0" destOrd="1" presId="urn:microsoft.com/office/officeart/2005/8/layout/vList5"/>
    <dgm:cxn modelId="{18A8D514-4B92-4F98-9BCE-F5166425818B}" type="presOf" srcId="{AC22D219-EA5E-4F53-9343-8990528E0EE8}" destId="{C83023BE-91DC-444C-907F-2689C0D13A96}" srcOrd="0" destOrd="2" presId="urn:microsoft.com/office/officeart/2005/8/layout/vList5"/>
    <dgm:cxn modelId="{1E54F19F-9353-4AF3-A3AB-F942016836CA}" type="presOf" srcId="{732165E9-8CBF-4841-A15F-F4F5E827969E}" destId="{3D099668-F655-424B-A537-F64893C2EB22}" srcOrd="0" destOrd="0" presId="urn:microsoft.com/office/officeart/2005/8/layout/vList5"/>
    <dgm:cxn modelId="{27A20D6D-8484-4335-8B69-7061172AC830}" srcId="{A14BB582-9081-4859-8A51-4EF98298E4D8}" destId="{77471A80-0F55-4097-B85F-2BCC3195C0FD}" srcOrd="0" destOrd="0" parTransId="{1A9D7F9B-FF06-406F-B37A-B8DB22D59939}" sibTransId="{7521A3FE-D151-40B4-97B9-99EDAB1133FE}"/>
    <dgm:cxn modelId="{98A24D44-0D06-42F3-961A-1D2B4DD8F411}" srcId="{C162F170-8D2F-4448-8DB7-D3587846BBE3}" destId="{06686677-C29C-460F-A3BC-AA0AF40491E5}" srcOrd="0" destOrd="0" parTransId="{7BA2C951-20B7-4381-BE58-10DBB3790176}" sibTransId="{8054D336-C0FE-4367-88EA-A99403A82CBE}"/>
    <dgm:cxn modelId="{0848A638-5009-4502-85E7-77215B433CAF}" srcId="{00F20408-B695-4446-A799-6D5CA3ABF80D}" destId="{AC22D219-EA5E-4F53-9343-8990528E0EE8}" srcOrd="2" destOrd="0" parTransId="{43EB842B-B7EF-41DA-88EA-8D8A6AC4217C}" sibTransId="{A76A5DD4-769A-402E-AA10-DDB97E22622E}"/>
    <dgm:cxn modelId="{89872B76-4842-43BD-82E8-23EB7C5348E9}" srcId="{C162F170-8D2F-4448-8DB7-D3587846BBE3}" destId="{BB2D4CFA-CB44-4747-9C82-A046F9F849D9}" srcOrd="1" destOrd="0" parTransId="{48970818-060F-414C-952C-B38E7FFD2245}" sibTransId="{8B569809-D11E-41E0-AB1A-D692645DCCCB}"/>
    <dgm:cxn modelId="{FCCDA1B4-19EC-4E7D-94D5-FD921A1E21FF}" type="presOf" srcId="{00F20408-B695-4446-A799-6D5CA3ABF80D}" destId="{D93CF506-20CA-4AA9-A9F9-681ACF2EA92C}" srcOrd="0" destOrd="0" presId="urn:microsoft.com/office/officeart/2005/8/layout/vList5"/>
    <dgm:cxn modelId="{7BA2AAC9-E68C-418A-BAC7-15F7E95CB8EA}" srcId="{C162F170-8D2F-4448-8DB7-D3587846BBE3}" destId="{DB9053FA-7221-47E8-9EE9-EA715D4C6CC9}" srcOrd="2" destOrd="0" parTransId="{F6827900-875D-4E62-A2A8-818D987CFF82}" sibTransId="{795BB1BB-835E-4D27-AD60-AEB111066D9E}"/>
    <dgm:cxn modelId="{3CA327CE-4117-49E4-A64C-31A407C2977B}" srcId="{77471A80-0F55-4097-B85F-2BCC3195C0FD}" destId="{732165E9-8CBF-4841-A15F-F4F5E827969E}" srcOrd="0" destOrd="0" parTransId="{F3488E11-666A-4BB1-945A-781D4DD151B8}" sibTransId="{AC12F80F-F2F7-4279-A6D2-BCFFFB8CFE55}"/>
    <dgm:cxn modelId="{5B43C532-A3E8-4F8C-A692-F6DDA15102B7}" type="presParOf" srcId="{CC8DE393-5880-4B1B-A64E-A6000782BF67}" destId="{0BD559A8-B22C-4707-938E-F10FE4B8B5D0}" srcOrd="0" destOrd="0" presId="urn:microsoft.com/office/officeart/2005/8/layout/vList5"/>
    <dgm:cxn modelId="{206F086C-5D6A-455D-B18A-D9EB8B4267B5}" type="presParOf" srcId="{0BD559A8-B22C-4707-938E-F10FE4B8B5D0}" destId="{D91CD325-31D4-4C92-9E88-14E0B2391C8D}" srcOrd="0" destOrd="0" presId="urn:microsoft.com/office/officeart/2005/8/layout/vList5"/>
    <dgm:cxn modelId="{8A45D4E0-F2C7-4377-8946-7B3BDA399100}" type="presParOf" srcId="{0BD559A8-B22C-4707-938E-F10FE4B8B5D0}" destId="{3D099668-F655-424B-A537-F64893C2EB22}" srcOrd="1" destOrd="0" presId="urn:microsoft.com/office/officeart/2005/8/layout/vList5"/>
    <dgm:cxn modelId="{618FCACF-4817-4DA3-B784-B3060E2A47ED}" type="presParOf" srcId="{CC8DE393-5880-4B1B-A64E-A6000782BF67}" destId="{7AE22E65-A69C-4177-B051-954BBEF51AF2}" srcOrd="1" destOrd="0" presId="urn:microsoft.com/office/officeart/2005/8/layout/vList5"/>
    <dgm:cxn modelId="{3746BE18-BC07-4FAD-B769-12E92205F78C}" type="presParOf" srcId="{CC8DE393-5880-4B1B-A64E-A6000782BF67}" destId="{73A7DD0E-7F94-4522-B8FD-977B2BFB9793}" srcOrd="2" destOrd="0" presId="urn:microsoft.com/office/officeart/2005/8/layout/vList5"/>
    <dgm:cxn modelId="{224FCDAE-568A-456F-BE1E-12B0D0F3B432}" type="presParOf" srcId="{73A7DD0E-7F94-4522-B8FD-977B2BFB9793}" destId="{FC22C26B-6941-4A51-B8C1-0D95CEBFE768}" srcOrd="0" destOrd="0" presId="urn:microsoft.com/office/officeart/2005/8/layout/vList5"/>
    <dgm:cxn modelId="{4075991E-BD00-4BFA-8E90-959DF816D5D8}" type="presParOf" srcId="{73A7DD0E-7F94-4522-B8FD-977B2BFB9793}" destId="{A2899CB4-D862-43CA-A60B-53ACC77F0F25}" srcOrd="1" destOrd="0" presId="urn:microsoft.com/office/officeart/2005/8/layout/vList5"/>
    <dgm:cxn modelId="{A726018D-AE89-4366-8629-287D4016DBCB}" type="presParOf" srcId="{CC8DE393-5880-4B1B-A64E-A6000782BF67}" destId="{61BB79B1-9211-472A-B02E-C5AFA96962E9}" srcOrd="3" destOrd="0" presId="urn:microsoft.com/office/officeart/2005/8/layout/vList5"/>
    <dgm:cxn modelId="{39119527-B962-4089-90A7-437789CE8829}" type="presParOf" srcId="{CC8DE393-5880-4B1B-A64E-A6000782BF67}" destId="{0AEA7D29-1E2B-4B5F-AD3A-30337754A191}" srcOrd="4" destOrd="0" presId="urn:microsoft.com/office/officeart/2005/8/layout/vList5"/>
    <dgm:cxn modelId="{829E3E26-FC07-44DF-82F3-55F54CBDB282}" type="presParOf" srcId="{0AEA7D29-1E2B-4B5F-AD3A-30337754A191}" destId="{D93CF506-20CA-4AA9-A9F9-681ACF2EA92C}" srcOrd="0" destOrd="0" presId="urn:microsoft.com/office/officeart/2005/8/layout/vList5"/>
    <dgm:cxn modelId="{2FAF10AE-9D73-4701-BF93-32CAECF1CB52}" type="presParOf" srcId="{0AEA7D29-1E2B-4B5F-AD3A-30337754A191}" destId="{C83023BE-91DC-444C-907F-2689C0D13A9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99668-F655-424B-A537-F64893C2EB22}">
      <dsp:nvSpPr>
        <dsp:cNvPr id="0" name=""/>
        <dsp:cNvSpPr/>
      </dsp:nvSpPr>
      <dsp:spPr>
        <a:xfrm rot="5400000">
          <a:off x="5753356" y="-2249456"/>
          <a:ext cx="1172672" cy="5966769"/>
        </a:xfrm>
        <a:prstGeom prst="round2Same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www.myfrs.com</a:t>
          </a:r>
        </a:p>
      </dsp:txBody>
      <dsp:txXfrm rot="-5400000">
        <a:off x="3356308" y="204837"/>
        <a:ext cx="5909524" cy="1058182"/>
      </dsp:txXfrm>
    </dsp:sp>
    <dsp:sp modelId="{D91CD325-31D4-4C92-9E88-14E0B2391C8D}">
      <dsp:nvSpPr>
        <dsp:cNvPr id="0" name=""/>
        <dsp:cNvSpPr/>
      </dsp:nvSpPr>
      <dsp:spPr>
        <a:xfrm>
          <a:off x="0" y="1007"/>
          <a:ext cx="3356307" cy="146584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Florida Retirement </a:t>
          </a:r>
          <a:r>
            <a:rPr lang="en-US" sz="2800" b="0" kern="1200" dirty="0"/>
            <a:t>System</a:t>
          </a:r>
        </a:p>
      </dsp:txBody>
      <dsp:txXfrm>
        <a:off x="71556" y="72563"/>
        <a:ext cx="3213195" cy="1322728"/>
      </dsp:txXfrm>
    </dsp:sp>
    <dsp:sp modelId="{A2899CB4-D862-43CA-A60B-53ACC77F0F25}">
      <dsp:nvSpPr>
        <dsp:cNvPr id="0" name=""/>
        <dsp:cNvSpPr/>
      </dsp:nvSpPr>
      <dsp:spPr>
        <a:xfrm rot="5400000">
          <a:off x="5535603" y="-642432"/>
          <a:ext cx="1595796" cy="5960942"/>
        </a:xfrm>
        <a:prstGeom prst="round2SameRect">
          <a:avLst/>
        </a:prstGeom>
        <a:solidFill>
          <a:schemeClr val="accent3">
            <a:tint val="40000"/>
            <a:alpha val="90000"/>
            <a:hueOff val="6181392"/>
            <a:satOff val="3030"/>
            <a:lumOff val="716"/>
            <a:alphaOff val="0"/>
          </a:schemeClr>
        </a:solidFill>
        <a:ln w="19050" cap="rnd" cmpd="sng" algn="ctr">
          <a:solidFill>
            <a:schemeClr val="accent3">
              <a:tint val="40000"/>
              <a:alpha val="90000"/>
              <a:hueOff val="6181392"/>
              <a:satOff val="3030"/>
              <a:lumOff val="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Planning for Retirement</a:t>
          </a:r>
        </a:p>
        <a:p>
          <a:pPr marL="228600" lvl="1" indent="-228600" algn="l" defTabSz="889000">
            <a:lnSpc>
              <a:spcPct val="90000"/>
            </a:lnSpc>
            <a:spcBef>
              <a:spcPct val="0"/>
            </a:spcBef>
            <a:spcAft>
              <a:spcPct val="15000"/>
            </a:spcAft>
            <a:buChar char="••"/>
          </a:pPr>
          <a:r>
            <a:rPr lang="en-US" sz="2000" kern="1200" dirty="0"/>
            <a:t>FRS Pension Plan Summary</a:t>
          </a:r>
        </a:p>
        <a:p>
          <a:pPr marL="228600" lvl="1" indent="-228600" algn="l" defTabSz="889000">
            <a:lnSpc>
              <a:spcPct val="90000"/>
            </a:lnSpc>
            <a:spcBef>
              <a:spcPct val="0"/>
            </a:spcBef>
            <a:spcAft>
              <a:spcPct val="15000"/>
            </a:spcAft>
            <a:buChar char="••"/>
          </a:pPr>
          <a:r>
            <a:rPr lang="en-US" sz="2000" kern="1200" dirty="0"/>
            <a:t>Pension Plan Member Handbook</a:t>
          </a:r>
        </a:p>
        <a:p>
          <a:pPr marL="228600" lvl="1" indent="-228600" algn="l" defTabSz="889000">
            <a:lnSpc>
              <a:spcPct val="90000"/>
            </a:lnSpc>
            <a:spcBef>
              <a:spcPct val="0"/>
            </a:spcBef>
            <a:spcAft>
              <a:spcPct val="15000"/>
            </a:spcAft>
            <a:buChar char="••"/>
          </a:pPr>
          <a:r>
            <a:rPr lang="en-US" sz="2000" kern="1200" dirty="0"/>
            <a:t>Investment Plan or DROP Guide</a:t>
          </a:r>
        </a:p>
      </dsp:txBody>
      <dsp:txXfrm rot="-5400000">
        <a:off x="3353030" y="1618041"/>
        <a:ext cx="5883042" cy="1439996"/>
      </dsp:txXfrm>
    </dsp:sp>
    <dsp:sp modelId="{FC22C26B-6941-4A51-B8C1-0D95CEBFE768}">
      <dsp:nvSpPr>
        <dsp:cNvPr id="0" name=""/>
        <dsp:cNvSpPr/>
      </dsp:nvSpPr>
      <dsp:spPr>
        <a:xfrm>
          <a:off x="0" y="1605118"/>
          <a:ext cx="3353030" cy="1465840"/>
        </a:xfrm>
        <a:prstGeom prst="roundRect">
          <a:avLst/>
        </a:prstGeom>
        <a:solidFill>
          <a:schemeClr val="accent3">
            <a:hueOff val="5624522"/>
            <a:satOff val="1095"/>
            <a:lumOff val="5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Reading Publications</a:t>
          </a:r>
        </a:p>
      </dsp:txBody>
      <dsp:txXfrm>
        <a:off x="71556" y="1676674"/>
        <a:ext cx="3209918" cy="1322728"/>
      </dsp:txXfrm>
    </dsp:sp>
    <dsp:sp modelId="{C83023BE-91DC-444C-907F-2689C0D13A96}">
      <dsp:nvSpPr>
        <dsp:cNvPr id="0" name=""/>
        <dsp:cNvSpPr/>
      </dsp:nvSpPr>
      <dsp:spPr>
        <a:xfrm rot="5400000">
          <a:off x="5753356" y="958765"/>
          <a:ext cx="1172672" cy="5966769"/>
        </a:xfrm>
        <a:prstGeom prst="round2SameRect">
          <a:avLst/>
        </a:prstGeom>
        <a:solidFill>
          <a:schemeClr val="accent3">
            <a:tint val="40000"/>
            <a:alpha val="90000"/>
            <a:hueOff val="12362784"/>
            <a:satOff val="6060"/>
            <a:lumOff val="1431"/>
            <a:alphaOff val="0"/>
          </a:schemeClr>
        </a:solidFill>
        <a:ln w="19050" cap="rnd" cmpd="sng" algn="ctr">
          <a:solidFill>
            <a:schemeClr val="accent3">
              <a:tint val="40000"/>
              <a:alpha val="90000"/>
              <a:hueOff val="12362784"/>
              <a:satOff val="6060"/>
              <a:lumOff val="14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Computer, Laptop or Tablet</a:t>
          </a:r>
        </a:p>
        <a:p>
          <a:pPr marL="228600" lvl="1" indent="-228600" algn="l" defTabSz="889000">
            <a:lnSpc>
              <a:spcPct val="90000"/>
            </a:lnSpc>
            <a:spcBef>
              <a:spcPct val="0"/>
            </a:spcBef>
            <a:spcAft>
              <a:spcPct val="15000"/>
            </a:spcAft>
            <a:buChar char="••"/>
          </a:pPr>
          <a:r>
            <a:rPr lang="en-US" sz="2000" kern="1200" dirty="0"/>
            <a:t>Printer</a:t>
          </a:r>
        </a:p>
        <a:p>
          <a:pPr marL="228600" lvl="1" indent="-228600" algn="l" defTabSz="889000">
            <a:lnSpc>
              <a:spcPct val="90000"/>
            </a:lnSpc>
            <a:spcBef>
              <a:spcPct val="0"/>
            </a:spcBef>
            <a:spcAft>
              <a:spcPct val="15000"/>
            </a:spcAft>
            <a:buChar char="••"/>
          </a:pPr>
          <a:r>
            <a:rPr lang="en-US" sz="2000" kern="1200" dirty="0"/>
            <a:t>Online Bank Accounts</a:t>
          </a:r>
        </a:p>
      </dsp:txBody>
      <dsp:txXfrm rot="-5400000">
        <a:off x="3356308" y="3413059"/>
        <a:ext cx="5909524" cy="1058182"/>
      </dsp:txXfrm>
    </dsp:sp>
    <dsp:sp modelId="{D93CF506-20CA-4AA9-A9F9-681ACF2EA92C}">
      <dsp:nvSpPr>
        <dsp:cNvPr id="0" name=""/>
        <dsp:cNvSpPr/>
      </dsp:nvSpPr>
      <dsp:spPr>
        <a:xfrm>
          <a:off x="0" y="3209229"/>
          <a:ext cx="3356307" cy="1465840"/>
        </a:xfrm>
        <a:prstGeom prst="roundRect">
          <a:avLst/>
        </a:prstGeom>
        <a:solidFill>
          <a:schemeClr val="accent3">
            <a:hueOff val="11249043"/>
            <a:satOff val="2189"/>
            <a:lumOff val="1176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Technology Tools</a:t>
          </a:r>
        </a:p>
      </dsp:txBody>
      <dsp:txXfrm>
        <a:off x="71556" y="3280785"/>
        <a:ext cx="3213195" cy="132272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5/10/2018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sa.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1DD1C-C9F3-43F8-AE34-9452340D875D}"/>
              </a:ext>
            </a:extLst>
          </p:cNvPr>
          <p:cNvSpPr>
            <a:spLocks noGrp="1"/>
          </p:cNvSpPr>
          <p:nvPr>
            <p:ph type="ctrTitle"/>
          </p:nvPr>
        </p:nvSpPr>
        <p:spPr/>
        <p:txBody>
          <a:bodyPr/>
          <a:lstStyle/>
          <a:p>
            <a:r>
              <a:rPr lang="en-US" b="1" dirty="0"/>
              <a:t>Game of Life</a:t>
            </a:r>
            <a:r>
              <a:rPr lang="en-US" dirty="0"/>
              <a:t>	</a:t>
            </a:r>
          </a:p>
        </p:txBody>
      </p:sp>
      <p:sp>
        <p:nvSpPr>
          <p:cNvPr id="3" name="Subtitle 2">
            <a:extLst>
              <a:ext uri="{FF2B5EF4-FFF2-40B4-BE49-F238E27FC236}">
                <a16:creationId xmlns:a16="http://schemas.microsoft.com/office/drawing/2014/main" id="{1ECC05EB-9A6D-4909-BAF9-3FDF4E98891B}"/>
              </a:ext>
            </a:extLst>
          </p:cNvPr>
          <p:cNvSpPr>
            <a:spLocks noGrp="1"/>
          </p:cNvSpPr>
          <p:nvPr>
            <p:ph type="subTitle" idx="1"/>
          </p:nvPr>
        </p:nvSpPr>
        <p:spPr/>
        <p:txBody>
          <a:bodyPr>
            <a:normAutofit/>
          </a:bodyPr>
          <a:lstStyle/>
          <a:p>
            <a:r>
              <a:rPr lang="en-US" sz="2400" b="1" dirty="0"/>
              <a:t>RETIREMENT | SECOND HALF 3</a:t>
            </a:r>
            <a:r>
              <a:rPr lang="en-US" sz="2400" b="1" baseline="30000" dirty="0"/>
              <a:t>rd</a:t>
            </a:r>
            <a:r>
              <a:rPr lang="en-US" sz="2400" b="1" dirty="0"/>
              <a:t> quarter</a:t>
            </a:r>
          </a:p>
        </p:txBody>
      </p:sp>
    </p:spTree>
    <p:extLst>
      <p:ext uri="{BB962C8B-B14F-4D97-AF65-F5344CB8AC3E}">
        <p14:creationId xmlns:p14="http://schemas.microsoft.com/office/powerpoint/2010/main" val="3535297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D1161-7CAA-444D-89CA-74BB3DF944CE}"/>
              </a:ext>
            </a:extLst>
          </p:cNvPr>
          <p:cNvSpPr>
            <a:spLocks noGrp="1"/>
          </p:cNvSpPr>
          <p:nvPr>
            <p:ph type="title"/>
          </p:nvPr>
        </p:nvSpPr>
        <p:spPr/>
        <p:txBody>
          <a:bodyPr/>
          <a:lstStyle/>
          <a:p>
            <a:r>
              <a:rPr lang="en-US" dirty="0"/>
              <a:t>Retirement Plan Choices</a:t>
            </a:r>
          </a:p>
        </p:txBody>
      </p:sp>
      <p:sp>
        <p:nvSpPr>
          <p:cNvPr id="3" name="Content Placeholder 2">
            <a:extLst>
              <a:ext uri="{FF2B5EF4-FFF2-40B4-BE49-F238E27FC236}">
                <a16:creationId xmlns:a16="http://schemas.microsoft.com/office/drawing/2014/main" id="{28D3ED6E-3AAB-42B8-B1A9-73316BAA29F8}"/>
              </a:ext>
            </a:extLst>
          </p:cNvPr>
          <p:cNvSpPr>
            <a:spLocks noGrp="1"/>
          </p:cNvSpPr>
          <p:nvPr>
            <p:ph idx="1"/>
          </p:nvPr>
        </p:nvSpPr>
        <p:spPr/>
        <p:txBody>
          <a:bodyPr/>
          <a:lstStyle/>
          <a:p>
            <a:pPr marL="0" indent="0">
              <a:buNone/>
            </a:pPr>
            <a:r>
              <a:rPr lang="en-US" dirty="0"/>
              <a:t>All are required to choose one of the 4 plans</a:t>
            </a:r>
          </a:p>
          <a:p>
            <a:pPr marL="800100" lvl="1" indent="-342900">
              <a:buFont typeface="+mj-lt"/>
              <a:buAutoNum type="arabicPeriod"/>
            </a:pPr>
            <a:r>
              <a:rPr lang="en-US" dirty="0"/>
              <a:t>Continuing monthly benefit to retiring member for member lifetime.</a:t>
            </a:r>
          </a:p>
          <a:p>
            <a:pPr marL="800100" lvl="1" indent="-342900">
              <a:buFont typeface="+mj-lt"/>
              <a:buAutoNum type="arabicPeriod"/>
            </a:pPr>
            <a:r>
              <a:rPr lang="en-US" dirty="0"/>
              <a:t>Reduced monthly benefit to retiring member for members lifetime with 10 years certain (i.e., if member dies within 120 months (10 years) of retiring the member’s surviving beneficiary would receive the benefit for the remaining months). This includes the 5 years of DROP.</a:t>
            </a:r>
          </a:p>
          <a:p>
            <a:pPr marL="800100" lvl="1" indent="-342900">
              <a:buFont typeface="+mj-lt"/>
              <a:buAutoNum type="arabicPeriod"/>
            </a:pPr>
            <a:r>
              <a:rPr lang="en-US"/>
              <a:t>Reduced </a:t>
            </a:r>
            <a:r>
              <a:rPr lang="en-US" dirty="0"/>
              <a:t>monthly and continued lifetime benefit in same amount to member’s surviving joint annuitant (exceptions).</a:t>
            </a:r>
          </a:p>
          <a:p>
            <a:pPr marL="800100" lvl="1" indent="-342900">
              <a:buFont typeface="+mj-lt"/>
              <a:buAutoNum type="arabicPeriod"/>
            </a:pPr>
            <a:r>
              <a:rPr lang="en-US"/>
              <a:t>Reduced </a:t>
            </a:r>
            <a:r>
              <a:rPr lang="en-US" dirty="0"/>
              <a:t>lifetime benefit to member and joint annuitant and upon death of either the amount is reduced to 2/3 of existing benefit.</a:t>
            </a:r>
          </a:p>
        </p:txBody>
      </p:sp>
    </p:spTree>
    <p:extLst>
      <p:ext uri="{BB962C8B-B14F-4D97-AF65-F5344CB8AC3E}">
        <p14:creationId xmlns:p14="http://schemas.microsoft.com/office/powerpoint/2010/main" val="2602017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8BD0-A144-4C18-9B30-E6792387C572}"/>
              </a:ext>
            </a:extLst>
          </p:cNvPr>
          <p:cNvSpPr>
            <a:spLocks noGrp="1"/>
          </p:cNvSpPr>
          <p:nvPr>
            <p:ph type="title"/>
          </p:nvPr>
        </p:nvSpPr>
        <p:spPr/>
        <p:txBody>
          <a:bodyPr/>
          <a:lstStyle/>
          <a:p>
            <a:r>
              <a:rPr lang="en-US" dirty="0"/>
              <a:t>Benefit Calculations</a:t>
            </a:r>
          </a:p>
        </p:txBody>
      </p:sp>
      <p:sp>
        <p:nvSpPr>
          <p:cNvPr id="3" name="Content Placeholder 2">
            <a:extLst>
              <a:ext uri="{FF2B5EF4-FFF2-40B4-BE49-F238E27FC236}">
                <a16:creationId xmlns:a16="http://schemas.microsoft.com/office/drawing/2014/main" id="{1E61AB16-4612-4631-8EF3-C731D35655DF}"/>
              </a:ext>
            </a:extLst>
          </p:cNvPr>
          <p:cNvSpPr>
            <a:spLocks noGrp="1"/>
          </p:cNvSpPr>
          <p:nvPr>
            <p:ph idx="1"/>
          </p:nvPr>
        </p:nvSpPr>
        <p:spPr/>
        <p:txBody>
          <a:bodyPr/>
          <a:lstStyle/>
          <a:p>
            <a:r>
              <a:rPr lang="en-US" dirty="0"/>
              <a:t>Request an estimate at FRS </a:t>
            </a:r>
          </a:p>
          <a:p>
            <a:r>
              <a:rPr lang="en-US" dirty="0"/>
              <a:t>Prior to 7/1/2011</a:t>
            </a:r>
          </a:p>
          <a:p>
            <a:pPr lvl="1"/>
            <a:r>
              <a:rPr lang="en-US" dirty="0"/>
              <a:t>Average of the 5 highest fiscal years of salary earned during covered employment.</a:t>
            </a:r>
          </a:p>
          <a:p>
            <a:pPr lvl="1"/>
            <a:r>
              <a:rPr lang="en-US" dirty="0"/>
              <a:t>Sick leave not included / Vacation up to 500 hours.</a:t>
            </a:r>
          </a:p>
        </p:txBody>
      </p:sp>
    </p:spTree>
    <p:extLst>
      <p:ext uri="{BB962C8B-B14F-4D97-AF65-F5344CB8AC3E}">
        <p14:creationId xmlns:p14="http://schemas.microsoft.com/office/powerpoint/2010/main" val="65297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B09F-44B5-4B61-856E-A388BC43632E}"/>
              </a:ext>
            </a:extLst>
          </p:cNvPr>
          <p:cNvSpPr>
            <a:spLocks noGrp="1"/>
          </p:cNvSpPr>
          <p:nvPr>
            <p:ph type="title"/>
          </p:nvPr>
        </p:nvSpPr>
        <p:spPr/>
        <p:txBody>
          <a:bodyPr/>
          <a:lstStyle/>
          <a:p>
            <a:r>
              <a:rPr lang="en-US" dirty="0"/>
              <a:t>Cost of Living Adjustment (COLA)</a:t>
            </a:r>
          </a:p>
        </p:txBody>
      </p:sp>
      <p:sp>
        <p:nvSpPr>
          <p:cNvPr id="3" name="Content Placeholder 2">
            <a:extLst>
              <a:ext uri="{FF2B5EF4-FFF2-40B4-BE49-F238E27FC236}">
                <a16:creationId xmlns:a16="http://schemas.microsoft.com/office/drawing/2014/main" id="{C3542846-D84D-4569-8BDA-824A042A62DF}"/>
              </a:ext>
            </a:extLst>
          </p:cNvPr>
          <p:cNvSpPr>
            <a:spLocks noGrp="1"/>
          </p:cNvSpPr>
          <p:nvPr>
            <p:ph idx="1"/>
          </p:nvPr>
        </p:nvSpPr>
        <p:spPr/>
        <p:txBody>
          <a:bodyPr/>
          <a:lstStyle/>
          <a:p>
            <a:r>
              <a:rPr lang="en-US" dirty="0"/>
              <a:t>July Benefit </a:t>
            </a:r>
          </a:p>
          <a:p>
            <a:r>
              <a:rPr lang="en-US" dirty="0"/>
              <a:t>Prior to 7/1/2011 = 3% annually </a:t>
            </a:r>
          </a:p>
          <a:p>
            <a:r>
              <a:rPr lang="en-US" dirty="0"/>
              <a:t>After 7/1/2011 = 0% annually </a:t>
            </a:r>
          </a:p>
          <a:p>
            <a:r>
              <a:rPr lang="en-US" dirty="0"/>
              <a:t>Both = computation</a:t>
            </a:r>
          </a:p>
          <a:p>
            <a:pPr lvl="1"/>
            <a:r>
              <a:rPr lang="en-US" dirty="0"/>
              <a:t>Years prior to 7/1/2011 / Total years of service</a:t>
            </a:r>
          </a:p>
          <a:p>
            <a:pPr lvl="2"/>
            <a:r>
              <a:rPr lang="en-US" sz="1800" dirty="0"/>
              <a:t>Hire date (Aug 1989) = 23 years of service prior to 7/1/2011</a:t>
            </a:r>
            <a:br>
              <a:rPr lang="en-US" sz="1800" dirty="0"/>
            </a:br>
            <a:r>
              <a:rPr lang="en-US" sz="1800" dirty="0"/>
              <a:t>                                         </a:t>
            </a:r>
            <a:r>
              <a:rPr lang="en-US" sz="1800" u="sng" dirty="0"/>
              <a:t>  7 years after 7/1/2011           </a:t>
            </a:r>
            <a:br>
              <a:rPr lang="en-US" sz="1800" u="sng" dirty="0"/>
            </a:br>
            <a:r>
              <a:rPr lang="en-US" sz="1800" dirty="0"/>
              <a:t>                                         30 years total</a:t>
            </a:r>
          </a:p>
          <a:p>
            <a:pPr lvl="2"/>
            <a:r>
              <a:rPr lang="en-US" sz="1800" dirty="0"/>
              <a:t>23/30 = .7666 x 3.0% = 2.29 % COLA</a:t>
            </a:r>
          </a:p>
        </p:txBody>
      </p:sp>
    </p:spTree>
    <p:extLst>
      <p:ext uri="{BB962C8B-B14F-4D97-AF65-F5344CB8AC3E}">
        <p14:creationId xmlns:p14="http://schemas.microsoft.com/office/powerpoint/2010/main" val="1414835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AE36-E487-47DD-A0B6-C33A3B4664A0}"/>
              </a:ext>
            </a:extLst>
          </p:cNvPr>
          <p:cNvSpPr>
            <a:spLocks noGrp="1"/>
          </p:cNvSpPr>
          <p:nvPr>
            <p:ph type="title"/>
          </p:nvPr>
        </p:nvSpPr>
        <p:spPr/>
        <p:txBody>
          <a:bodyPr/>
          <a:lstStyle/>
          <a:p>
            <a:r>
              <a:rPr lang="en-US" dirty="0"/>
              <a:t>Insurance After Retirement</a:t>
            </a:r>
          </a:p>
        </p:txBody>
      </p:sp>
      <p:sp>
        <p:nvSpPr>
          <p:cNvPr id="3" name="Content Placeholder 2">
            <a:extLst>
              <a:ext uri="{FF2B5EF4-FFF2-40B4-BE49-F238E27FC236}">
                <a16:creationId xmlns:a16="http://schemas.microsoft.com/office/drawing/2014/main" id="{0691195E-DE9D-4E76-8517-79B5AD039D06}"/>
              </a:ext>
            </a:extLst>
          </p:cNvPr>
          <p:cNvSpPr>
            <a:spLocks noGrp="1"/>
          </p:cNvSpPr>
          <p:nvPr>
            <p:ph idx="1"/>
          </p:nvPr>
        </p:nvSpPr>
        <p:spPr>
          <a:xfrm>
            <a:off x="1103312" y="1471962"/>
            <a:ext cx="8946541" cy="4776438"/>
          </a:xfrm>
        </p:spPr>
        <p:txBody>
          <a:bodyPr/>
          <a:lstStyle/>
          <a:p>
            <a:r>
              <a:rPr lang="en-US" dirty="0"/>
              <a:t>112.0801 Florida Statutes requires FRS employer to offer you or your eligible dependents the option of continued participation in any employer-sponsored group insurance plans, in which you were participating at your retirement or at DROP termination date</a:t>
            </a:r>
          </a:p>
          <a:p>
            <a:r>
              <a:rPr lang="en-US" dirty="0"/>
              <a:t>Premium cost for health and hospital insurance coverage may not exceed the total employee and employer premium cost applicable to active employees</a:t>
            </a:r>
          </a:p>
          <a:p>
            <a:r>
              <a:rPr lang="en-US" dirty="0"/>
              <a:t>What does that mean?</a:t>
            </a:r>
          </a:p>
          <a:p>
            <a:pPr lvl="1"/>
            <a:r>
              <a:rPr lang="en-US" dirty="0"/>
              <a:t>You pay full cost, not subsidized cost</a:t>
            </a:r>
          </a:p>
          <a:p>
            <a:pPr lvl="1"/>
            <a:r>
              <a:rPr lang="en-US" dirty="0"/>
              <a:t>You lose eligibility to participate if you choose not to continue</a:t>
            </a:r>
          </a:p>
          <a:p>
            <a:pPr marL="400050"/>
            <a:r>
              <a:rPr lang="en-US" dirty="0"/>
              <a:t>Medicare – apply 3 months prior to 65</a:t>
            </a:r>
            <a:r>
              <a:rPr lang="en-US" baseline="30000" dirty="0"/>
              <a:t>th</a:t>
            </a:r>
            <a:r>
              <a:rPr lang="en-US" dirty="0"/>
              <a:t> birthday. If not, late penalty for life.</a:t>
            </a:r>
          </a:p>
        </p:txBody>
      </p:sp>
    </p:spTree>
    <p:extLst>
      <p:ext uri="{BB962C8B-B14F-4D97-AF65-F5344CB8AC3E}">
        <p14:creationId xmlns:p14="http://schemas.microsoft.com/office/powerpoint/2010/main" val="1207213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21D27-FB2F-413B-B597-AA19C8DDA880}"/>
              </a:ext>
            </a:extLst>
          </p:cNvPr>
          <p:cNvSpPr>
            <a:spLocks noGrp="1"/>
          </p:cNvSpPr>
          <p:nvPr>
            <p:ph type="title"/>
          </p:nvPr>
        </p:nvSpPr>
        <p:spPr/>
        <p:txBody>
          <a:bodyPr/>
          <a:lstStyle/>
          <a:p>
            <a:r>
              <a:rPr lang="en-US" dirty="0"/>
              <a:t>Health Insurance Subsidy</a:t>
            </a:r>
          </a:p>
        </p:txBody>
      </p:sp>
      <p:sp>
        <p:nvSpPr>
          <p:cNvPr id="3" name="Content Placeholder 2">
            <a:extLst>
              <a:ext uri="{FF2B5EF4-FFF2-40B4-BE49-F238E27FC236}">
                <a16:creationId xmlns:a16="http://schemas.microsoft.com/office/drawing/2014/main" id="{EBF95D15-1AC9-4B6D-B4C9-3DD34CEC0A12}"/>
              </a:ext>
            </a:extLst>
          </p:cNvPr>
          <p:cNvSpPr>
            <a:spLocks noGrp="1"/>
          </p:cNvSpPr>
          <p:nvPr>
            <p:ph idx="1"/>
          </p:nvPr>
        </p:nvSpPr>
        <p:spPr>
          <a:xfrm>
            <a:off x="1103312" y="1315844"/>
            <a:ext cx="8946541" cy="4932555"/>
          </a:xfrm>
        </p:spPr>
        <p:txBody>
          <a:bodyPr>
            <a:normAutofit lnSpcReduction="10000"/>
          </a:bodyPr>
          <a:lstStyle/>
          <a:p>
            <a:r>
              <a:rPr lang="en-US" dirty="0"/>
              <a:t>Must be approved annually by Legislature. </a:t>
            </a:r>
          </a:p>
          <a:p>
            <a:r>
              <a:rPr lang="en-US" dirty="0"/>
              <a:t>NOT guaranteed.</a:t>
            </a:r>
          </a:p>
          <a:p>
            <a:r>
              <a:rPr lang="en-US" dirty="0"/>
              <a:t>$5 for every year of service up to 30 years  = $150 monthly</a:t>
            </a:r>
          </a:p>
          <a:p>
            <a:r>
              <a:rPr lang="en-US" dirty="0"/>
              <a:t>Minimum is $30 monthly</a:t>
            </a:r>
          </a:p>
          <a:p>
            <a:r>
              <a:rPr lang="en-US" dirty="0"/>
              <a:t>Must have proof of insurance to collect.</a:t>
            </a:r>
          </a:p>
          <a:p>
            <a:r>
              <a:rPr lang="en-US" dirty="0"/>
              <a:t>Must apply for benefit.</a:t>
            </a:r>
          </a:p>
          <a:p>
            <a:r>
              <a:rPr lang="en-US" dirty="0"/>
              <a:t>Taxes must be paid on monies received.</a:t>
            </a:r>
          </a:p>
          <a:p>
            <a:r>
              <a:rPr lang="en-US" dirty="0"/>
              <a:t>Example</a:t>
            </a:r>
          </a:p>
          <a:p>
            <a:pPr marL="914400" lvl="2" indent="0">
              <a:buNone/>
            </a:pPr>
            <a:r>
              <a:rPr lang="en-US" sz="1800" dirty="0"/>
              <a:t>Health      $ 718.00</a:t>
            </a:r>
            <a:br>
              <a:rPr lang="en-US" sz="1800" dirty="0"/>
            </a:br>
            <a:r>
              <a:rPr lang="en-US" sz="1800" dirty="0"/>
              <a:t>Dental      $   18.15</a:t>
            </a:r>
            <a:br>
              <a:rPr lang="en-US" sz="1800" dirty="0"/>
            </a:br>
            <a:r>
              <a:rPr lang="en-US" sz="1800" u="sng" dirty="0"/>
              <a:t>Vision        $     5.30</a:t>
            </a:r>
            <a:br>
              <a:rPr lang="en-US" sz="1800" u="sng" dirty="0"/>
            </a:br>
            <a:r>
              <a:rPr lang="en-US" sz="1800" dirty="0"/>
              <a:t>                  $ 731.45 per month</a:t>
            </a:r>
            <a:br>
              <a:rPr lang="en-US" sz="1800" dirty="0"/>
            </a:br>
            <a:r>
              <a:rPr lang="en-US" sz="1800" dirty="0"/>
              <a:t>               </a:t>
            </a:r>
            <a:r>
              <a:rPr lang="en-US" sz="1800" u="sng" dirty="0"/>
              <a:t> - $150.00 </a:t>
            </a:r>
            <a:r>
              <a:rPr lang="en-US" sz="1800" dirty="0"/>
              <a:t> HIS</a:t>
            </a:r>
            <a:br>
              <a:rPr lang="en-US" sz="1800" dirty="0"/>
            </a:br>
            <a:r>
              <a:rPr lang="en-US" sz="1800" dirty="0"/>
              <a:t>                  $ 581.45 total cost per month</a:t>
            </a:r>
          </a:p>
          <a:p>
            <a:pPr lvl="2"/>
            <a:endParaRPr lang="en-US" dirty="0"/>
          </a:p>
        </p:txBody>
      </p:sp>
    </p:spTree>
    <p:extLst>
      <p:ext uri="{BB962C8B-B14F-4D97-AF65-F5344CB8AC3E}">
        <p14:creationId xmlns:p14="http://schemas.microsoft.com/office/powerpoint/2010/main" val="1708226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C8C7-0331-4CE7-AC6D-5AA5C7F57AA7}"/>
              </a:ext>
            </a:extLst>
          </p:cNvPr>
          <p:cNvSpPr>
            <a:spLocks noGrp="1"/>
          </p:cNvSpPr>
          <p:nvPr>
            <p:ph type="title"/>
          </p:nvPr>
        </p:nvSpPr>
        <p:spPr/>
        <p:txBody>
          <a:bodyPr/>
          <a:lstStyle/>
          <a:p>
            <a:r>
              <a:rPr lang="en-US" dirty="0"/>
              <a:t>Re-employment</a:t>
            </a:r>
          </a:p>
        </p:txBody>
      </p:sp>
      <p:sp>
        <p:nvSpPr>
          <p:cNvPr id="3" name="Content Placeholder 2">
            <a:extLst>
              <a:ext uri="{FF2B5EF4-FFF2-40B4-BE49-F238E27FC236}">
                <a16:creationId xmlns:a16="http://schemas.microsoft.com/office/drawing/2014/main" id="{C55F70FD-3EFD-4C7D-920A-CBD6601A6D41}"/>
              </a:ext>
            </a:extLst>
          </p:cNvPr>
          <p:cNvSpPr>
            <a:spLocks noGrp="1"/>
          </p:cNvSpPr>
          <p:nvPr>
            <p:ph idx="1"/>
          </p:nvPr>
        </p:nvSpPr>
        <p:spPr/>
        <p:txBody>
          <a:bodyPr/>
          <a:lstStyle/>
          <a:p>
            <a:r>
              <a:rPr lang="en-US" dirty="0"/>
              <a:t>12 months retired = free &amp; clear to work for an FRS employer</a:t>
            </a:r>
          </a:p>
          <a:p>
            <a:r>
              <a:rPr lang="en-US" dirty="0"/>
              <a:t>If not an FRS employer, you can go to work for them immediately.</a:t>
            </a:r>
          </a:p>
          <a:p>
            <a:r>
              <a:rPr lang="en-US" dirty="0"/>
              <a:t>Contracted Services </a:t>
            </a:r>
          </a:p>
          <a:p>
            <a:pPr lvl="1"/>
            <a:r>
              <a:rPr lang="en-US" dirty="0"/>
              <a:t>“Independent Contractor”</a:t>
            </a:r>
          </a:p>
          <a:p>
            <a:pPr lvl="1"/>
            <a:r>
              <a:rPr lang="en-US" dirty="0"/>
              <a:t>Services provided to public, private and other entities</a:t>
            </a:r>
          </a:p>
          <a:p>
            <a:pPr lvl="1"/>
            <a:r>
              <a:rPr lang="en-US" dirty="0"/>
              <a:t>Officiating</a:t>
            </a:r>
          </a:p>
          <a:p>
            <a:r>
              <a:rPr lang="en-US" dirty="0"/>
              <a:t>Do not jeopardize your retirement!</a:t>
            </a:r>
          </a:p>
        </p:txBody>
      </p:sp>
    </p:spTree>
    <p:extLst>
      <p:ext uri="{BB962C8B-B14F-4D97-AF65-F5344CB8AC3E}">
        <p14:creationId xmlns:p14="http://schemas.microsoft.com/office/powerpoint/2010/main" val="496005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FD064-8A39-48F5-A406-981934AA63BB}"/>
              </a:ext>
            </a:extLst>
          </p:cNvPr>
          <p:cNvSpPr>
            <a:spLocks noGrp="1"/>
          </p:cNvSpPr>
          <p:nvPr>
            <p:ph type="title"/>
          </p:nvPr>
        </p:nvSpPr>
        <p:spPr/>
        <p:txBody>
          <a:bodyPr/>
          <a:lstStyle/>
          <a:p>
            <a:r>
              <a:rPr lang="en-US" dirty="0"/>
              <a:t>Social Security</a:t>
            </a:r>
          </a:p>
        </p:txBody>
      </p:sp>
      <p:sp>
        <p:nvSpPr>
          <p:cNvPr id="3" name="Content Placeholder 2">
            <a:extLst>
              <a:ext uri="{FF2B5EF4-FFF2-40B4-BE49-F238E27FC236}">
                <a16:creationId xmlns:a16="http://schemas.microsoft.com/office/drawing/2014/main" id="{6E51FFBE-8493-4FBF-A1F6-746B9288A2AB}"/>
              </a:ext>
            </a:extLst>
          </p:cNvPr>
          <p:cNvSpPr>
            <a:spLocks noGrp="1"/>
          </p:cNvSpPr>
          <p:nvPr>
            <p:ph idx="1"/>
          </p:nvPr>
        </p:nvSpPr>
        <p:spPr/>
        <p:txBody>
          <a:bodyPr/>
          <a:lstStyle/>
          <a:p>
            <a:r>
              <a:rPr lang="en-US" dirty="0"/>
              <a:t>Know your full age to retire</a:t>
            </a:r>
          </a:p>
          <a:p>
            <a:r>
              <a:rPr lang="en-US" dirty="0"/>
              <a:t>Reduction in benefits prior to full age</a:t>
            </a:r>
          </a:p>
          <a:p>
            <a:r>
              <a:rPr lang="en-US" dirty="0"/>
              <a:t>Create your account at </a:t>
            </a:r>
            <a:r>
              <a:rPr lang="en-US" dirty="0">
                <a:hlinkClick r:id="rId2"/>
              </a:rPr>
              <a:t>www.ssa.gov</a:t>
            </a:r>
            <a:endParaRPr lang="en-US" dirty="0"/>
          </a:p>
          <a:p>
            <a:r>
              <a:rPr lang="en-US" dirty="0"/>
              <a:t>Check your annual statement online.</a:t>
            </a:r>
          </a:p>
          <a:p>
            <a:r>
              <a:rPr lang="en-US" dirty="0"/>
              <a:t>You will need your Social Security card when you retire.</a:t>
            </a:r>
          </a:p>
        </p:txBody>
      </p:sp>
    </p:spTree>
    <p:extLst>
      <p:ext uri="{BB962C8B-B14F-4D97-AF65-F5344CB8AC3E}">
        <p14:creationId xmlns:p14="http://schemas.microsoft.com/office/powerpoint/2010/main" val="327280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69E7B-50D9-497D-B7CD-7D586933DF28}"/>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45C767A5-79B0-4803-A3CC-623F3C91B485}"/>
              </a:ext>
            </a:extLst>
          </p:cNvPr>
          <p:cNvSpPr>
            <a:spLocks noGrp="1"/>
          </p:cNvSpPr>
          <p:nvPr>
            <p:ph idx="1"/>
          </p:nvPr>
        </p:nvSpPr>
        <p:spPr/>
        <p:txBody>
          <a:bodyPr/>
          <a:lstStyle/>
          <a:p>
            <a:r>
              <a:rPr lang="en-US" dirty="0"/>
              <a:t>Years 29 &amp; 30</a:t>
            </a:r>
          </a:p>
          <a:p>
            <a:pPr lvl="1"/>
            <a:r>
              <a:rPr lang="en-US" dirty="0"/>
              <a:t>Set up a meeting with Retirement Office</a:t>
            </a:r>
          </a:p>
          <a:p>
            <a:pPr lvl="1"/>
            <a:r>
              <a:rPr lang="en-US" dirty="0"/>
              <a:t>Get a meeting with a viable financial planner</a:t>
            </a:r>
          </a:p>
          <a:p>
            <a:pPr lvl="1"/>
            <a:r>
              <a:rPr lang="en-US" dirty="0"/>
              <a:t>Budget – Have the hard talk!</a:t>
            </a:r>
          </a:p>
          <a:p>
            <a:pPr lvl="1"/>
            <a:r>
              <a:rPr lang="en-US" dirty="0"/>
              <a:t>You will not spend less in retirement!</a:t>
            </a:r>
          </a:p>
          <a:p>
            <a:pPr lvl="1"/>
            <a:r>
              <a:rPr lang="en-US" dirty="0"/>
              <a:t>You will spend differently.</a:t>
            </a:r>
          </a:p>
          <a:p>
            <a:pPr lvl="1"/>
            <a:r>
              <a:rPr lang="en-US" dirty="0"/>
              <a:t>GOOD LUCK!</a:t>
            </a:r>
          </a:p>
        </p:txBody>
      </p:sp>
    </p:spTree>
    <p:extLst>
      <p:ext uri="{BB962C8B-B14F-4D97-AF65-F5344CB8AC3E}">
        <p14:creationId xmlns:p14="http://schemas.microsoft.com/office/powerpoint/2010/main" val="4015892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0363-3AE8-4EDC-A5B4-0004E1224419}"/>
              </a:ext>
            </a:extLst>
          </p:cNvPr>
          <p:cNvSpPr>
            <a:spLocks noGrp="1"/>
          </p:cNvSpPr>
          <p:nvPr>
            <p:ph type="title"/>
          </p:nvPr>
        </p:nvSpPr>
        <p:spPr/>
        <p:txBody>
          <a:bodyPr/>
          <a:lstStyle/>
          <a:p>
            <a:r>
              <a:rPr lang="en-US" dirty="0"/>
              <a:t>12 Documents to Organize Now</a:t>
            </a:r>
          </a:p>
        </p:txBody>
      </p:sp>
      <p:sp>
        <p:nvSpPr>
          <p:cNvPr id="3" name="Content Placeholder 2">
            <a:extLst>
              <a:ext uri="{FF2B5EF4-FFF2-40B4-BE49-F238E27FC236}">
                <a16:creationId xmlns:a16="http://schemas.microsoft.com/office/drawing/2014/main" id="{ECC225C9-BF10-48E6-9B38-16DA09FC9551}"/>
              </a:ext>
            </a:extLst>
          </p:cNvPr>
          <p:cNvSpPr>
            <a:spLocks noGrp="1"/>
          </p:cNvSpPr>
          <p:nvPr>
            <p:ph idx="1"/>
          </p:nvPr>
        </p:nvSpPr>
        <p:spPr>
          <a:xfrm>
            <a:off x="1103311" y="1629171"/>
            <a:ext cx="9679917" cy="4626663"/>
          </a:xfrm>
        </p:spPr>
        <p:txBody>
          <a:bodyPr>
            <a:normAutofit fontScale="77500" lnSpcReduction="20000"/>
          </a:bodyPr>
          <a:lstStyle/>
          <a:p>
            <a:pPr marL="457200" indent="-457200">
              <a:buFont typeface="+mj-lt"/>
              <a:buAutoNum type="arabicPeriod"/>
            </a:pPr>
            <a:r>
              <a:rPr lang="en-US" sz="2600" dirty="0"/>
              <a:t>Will (avoid family arguments)</a:t>
            </a:r>
          </a:p>
          <a:p>
            <a:pPr marL="457200" indent="-457200">
              <a:buFont typeface="+mj-lt"/>
              <a:buAutoNum type="arabicPeriod"/>
            </a:pPr>
            <a:r>
              <a:rPr lang="en-US" sz="2600" dirty="0"/>
              <a:t>Living Revocable Trust (probate avoidance)</a:t>
            </a:r>
          </a:p>
          <a:p>
            <a:pPr marL="457200" indent="-457200">
              <a:buFont typeface="+mj-lt"/>
              <a:buAutoNum type="arabicPeriod"/>
            </a:pPr>
            <a:r>
              <a:rPr lang="en-US" sz="2600" dirty="0"/>
              <a:t>Living Will (end of life wishes)</a:t>
            </a:r>
          </a:p>
          <a:p>
            <a:pPr marL="457200" indent="-457200">
              <a:buFont typeface="+mj-lt"/>
              <a:buAutoNum type="arabicPeriod"/>
            </a:pPr>
            <a:r>
              <a:rPr lang="en-US" sz="2600" dirty="0"/>
              <a:t>Healthcare Power of Attorney (who makes your final medical decisions)</a:t>
            </a:r>
          </a:p>
          <a:p>
            <a:pPr marL="457200" indent="-457200">
              <a:buFont typeface="+mj-lt"/>
              <a:buAutoNum type="arabicPeriod"/>
            </a:pPr>
            <a:r>
              <a:rPr lang="en-US" sz="2600" dirty="0"/>
              <a:t>Financial Power of Attorney</a:t>
            </a:r>
          </a:p>
          <a:p>
            <a:pPr marL="457200" indent="-457200">
              <a:buFont typeface="+mj-lt"/>
              <a:buAutoNum type="arabicPeriod"/>
            </a:pPr>
            <a:r>
              <a:rPr lang="en-US" sz="2600" dirty="0"/>
              <a:t>Designate Beneficiary Accounts (beneficiaries need to now)</a:t>
            </a:r>
          </a:p>
          <a:p>
            <a:pPr marL="457200" indent="-457200">
              <a:buFont typeface="+mj-lt"/>
              <a:buAutoNum type="arabicPeriod"/>
            </a:pPr>
            <a:r>
              <a:rPr lang="en-US" sz="2600" dirty="0"/>
              <a:t>Copy of marriage licenses/ divorce decrees</a:t>
            </a:r>
          </a:p>
          <a:p>
            <a:pPr marL="457200" indent="-457200">
              <a:buFont typeface="+mj-lt"/>
              <a:buAutoNum type="arabicPeriod"/>
            </a:pPr>
            <a:r>
              <a:rPr lang="en-US" sz="2600" dirty="0"/>
              <a:t>Copy of latest federal tax returns</a:t>
            </a:r>
          </a:p>
          <a:p>
            <a:pPr marL="457200" indent="-457200">
              <a:buFont typeface="+mj-lt"/>
              <a:buAutoNum type="arabicPeriod"/>
            </a:pPr>
            <a:r>
              <a:rPr lang="en-US" sz="2600" dirty="0"/>
              <a:t>Financial accounts – where is your $ and stuff (usernames/passwords)</a:t>
            </a:r>
          </a:p>
          <a:p>
            <a:pPr marL="457200" indent="-457200">
              <a:buFont typeface="+mj-lt"/>
              <a:buAutoNum type="arabicPeriod"/>
            </a:pPr>
            <a:r>
              <a:rPr lang="en-US" sz="2600" dirty="0"/>
              <a:t>Letter of Instruction/Intent (tell executor what to do)</a:t>
            </a:r>
          </a:p>
          <a:p>
            <a:pPr marL="457200" indent="-457200">
              <a:buFont typeface="+mj-lt"/>
              <a:buAutoNum type="arabicPeriod"/>
            </a:pPr>
            <a:r>
              <a:rPr lang="en-US" sz="2600" dirty="0"/>
              <a:t>Funeral Plan</a:t>
            </a:r>
          </a:p>
          <a:p>
            <a:pPr marL="457200" indent="-457200">
              <a:buFont typeface="+mj-lt"/>
              <a:buAutoNum type="arabicPeriod"/>
            </a:pPr>
            <a:r>
              <a:rPr lang="en-US" sz="2600" dirty="0"/>
              <a:t>Business Succession Plan</a:t>
            </a:r>
            <a:endParaRPr lang="en-US" dirty="0"/>
          </a:p>
        </p:txBody>
      </p:sp>
    </p:spTree>
    <p:extLst>
      <p:ext uri="{BB962C8B-B14F-4D97-AF65-F5344CB8AC3E}">
        <p14:creationId xmlns:p14="http://schemas.microsoft.com/office/powerpoint/2010/main" val="4132353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2D2277-AE99-4462-B928-68F2F8690D66}"/>
              </a:ext>
            </a:extLst>
          </p:cNvPr>
          <p:cNvSpPr/>
          <p:nvPr/>
        </p:nvSpPr>
        <p:spPr>
          <a:xfrm>
            <a:off x="3643320" y="2899317"/>
            <a:ext cx="5177294" cy="1107996"/>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cap="none" spc="0" dirty="0">
                <a:ln/>
                <a:solidFill>
                  <a:schemeClr val="accent3"/>
                </a:solidFill>
                <a:effectLst/>
              </a:rPr>
              <a:t>Questions?</a:t>
            </a:r>
          </a:p>
        </p:txBody>
      </p:sp>
    </p:spTree>
    <p:extLst>
      <p:ext uri="{BB962C8B-B14F-4D97-AF65-F5344CB8AC3E}">
        <p14:creationId xmlns:p14="http://schemas.microsoft.com/office/powerpoint/2010/main" val="420129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42778-32FC-4720-9FE2-4A14D9F84FE7}"/>
              </a:ext>
            </a:extLst>
          </p:cNvPr>
          <p:cNvSpPr>
            <a:spLocks noGrp="1"/>
          </p:cNvSpPr>
          <p:nvPr>
            <p:ph type="title"/>
          </p:nvPr>
        </p:nvSpPr>
        <p:spPr/>
        <p:txBody>
          <a:bodyPr/>
          <a:lstStyle/>
          <a:p>
            <a:r>
              <a:rPr lang="en-US" dirty="0"/>
              <a:t>How to Navigate the 3</a:t>
            </a:r>
            <a:r>
              <a:rPr lang="en-US" baseline="30000" dirty="0"/>
              <a:t>rd</a:t>
            </a:r>
            <a:r>
              <a:rPr lang="en-US" dirty="0"/>
              <a:t> Quarter</a:t>
            </a:r>
          </a:p>
        </p:txBody>
      </p:sp>
      <p:sp>
        <p:nvSpPr>
          <p:cNvPr id="6" name="Content Placeholder 4">
            <a:extLst>
              <a:ext uri="{FF2B5EF4-FFF2-40B4-BE49-F238E27FC236}">
                <a16:creationId xmlns:a16="http://schemas.microsoft.com/office/drawing/2014/main" id="{8C67D40E-BFD5-4D9F-9CB5-84927E437320}"/>
              </a:ext>
            </a:extLst>
          </p:cNvPr>
          <p:cNvSpPr txBox="1">
            <a:spLocks/>
          </p:cNvSpPr>
          <p:nvPr/>
        </p:nvSpPr>
        <p:spPr>
          <a:xfrm>
            <a:off x="1081668" y="2052918"/>
            <a:ext cx="9229494"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r>
              <a:rPr lang="en-US" sz="2400" dirty="0"/>
              <a:t>1</a:t>
            </a:r>
            <a:r>
              <a:rPr lang="en-US" sz="2400" baseline="30000" dirty="0"/>
              <a:t>st</a:t>
            </a:r>
            <a:r>
              <a:rPr lang="en-US" sz="2400" dirty="0"/>
              <a:t> Quarter – Education</a:t>
            </a:r>
          </a:p>
          <a:p>
            <a:r>
              <a:rPr lang="en-US" sz="2400" dirty="0"/>
              <a:t>2</a:t>
            </a:r>
            <a:r>
              <a:rPr lang="en-US" sz="2400" baseline="30000" dirty="0"/>
              <a:t>nd</a:t>
            </a:r>
            <a:r>
              <a:rPr lang="en-US" sz="2400" dirty="0"/>
              <a:t> Quarter – Work</a:t>
            </a:r>
          </a:p>
          <a:p>
            <a:r>
              <a:rPr lang="en-US" sz="2400" dirty="0"/>
              <a:t>3</a:t>
            </a:r>
            <a:r>
              <a:rPr lang="en-US" sz="2400" baseline="30000" dirty="0"/>
              <a:t>rd</a:t>
            </a:r>
            <a:r>
              <a:rPr lang="en-US" sz="2400" dirty="0"/>
              <a:t> Quarter – Retirement</a:t>
            </a:r>
          </a:p>
          <a:p>
            <a:r>
              <a:rPr lang="en-US" sz="2400" dirty="0"/>
              <a:t>4</a:t>
            </a:r>
            <a:r>
              <a:rPr lang="en-US" sz="2400" baseline="30000" dirty="0"/>
              <a:t>th</a:t>
            </a:r>
            <a:r>
              <a:rPr lang="en-US" sz="2400" dirty="0"/>
              <a:t> Quarter – Rest</a:t>
            </a:r>
          </a:p>
          <a:p>
            <a:r>
              <a:rPr lang="en-US" sz="2400" dirty="0"/>
              <a:t>Investments, FRS, Social Security, Medicare</a:t>
            </a:r>
          </a:p>
          <a:p>
            <a:r>
              <a:rPr lang="en-US" sz="2400" b="1" dirty="0">
                <a:solidFill>
                  <a:srgbClr val="FF0000"/>
                </a:solidFill>
              </a:rPr>
              <a:t>July 1, 2011 – IMPORTANT DATE</a:t>
            </a:r>
          </a:p>
        </p:txBody>
      </p:sp>
    </p:spTree>
    <p:extLst>
      <p:ext uri="{BB962C8B-B14F-4D97-AF65-F5344CB8AC3E}">
        <p14:creationId xmlns:p14="http://schemas.microsoft.com/office/powerpoint/2010/main" val="381136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9FBF-6F62-4043-887B-742255302A65}"/>
              </a:ext>
            </a:extLst>
          </p:cNvPr>
          <p:cNvSpPr>
            <a:spLocks noGrp="1"/>
          </p:cNvSpPr>
          <p:nvPr>
            <p:ph type="title"/>
          </p:nvPr>
        </p:nvSpPr>
        <p:spPr/>
        <p:txBody>
          <a:bodyPr/>
          <a:lstStyle/>
          <a:p>
            <a:r>
              <a:rPr lang="en-US" dirty="0"/>
              <a:t>Game Pieces</a:t>
            </a:r>
          </a:p>
        </p:txBody>
      </p:sp>
      <p:graphicFrame>
        <p:nvGraphicFramePr>
          <p:cNvPr id="4" name="Content Placeholder 3">
            <a:extLst>
              <a:ext uri="{FF2B5EF4-FFF2-40B4-BE49-F238E27FC236}">
                <a16:creationId xmlns:a16="http://schemas.microsoft.com/office/drawing/2014/main" id="{9D62CF4C-6B5E-4961-B142-E174DCFB5BE8}"/>
              </a:ext>
            </a:extLst>
          </p:cNvPr>
          <p:cNvGraphicFramePr>
            <a:graphicFrameLocks noGrp="1"/>
          </p:cNvGraphicFramePr>
          <p:nvPr>
            <p:ph idx="1"/>
            <p:extLst>
              <p:ext uri="{D42A27DB-BD31-4B8C-83A1-F6EECF244321}">
                <p14:modId xmlns:p14="http://schemas.microsoft.com/office/powerpoint/2010/main" val="753648238"/>
              </p:ext>
            </p:extLst>
          </p:nvPr>
        </p:nvGraphicFramePr>
        <p:xfrm>
          <a:off x="1103685" y="1628891"/>
          <a:ext cx="9623787" cy="4470825"/>
        </p:xfrm>
        <a:graphic>
          <a:graphicData uri="http://schemas.openxmlformats.org/drawingml/2006/table">
            <a:tbl>
              <a:tblPr firstRow="1" bandRow="1">
                <a:tableStyleId>{F5AB1C69-6EDB-4FF4-983F-18BD219EF322}</a:tableStyleId>
              </a:tblPr>
              <a:tblGrid>
                <a:gridCol w="3207929">
                  <a:extLst>
                    <a:ext uri="{9D8B030D-6E8A-4147-A177-3AD203B41FA5}">
                      <a16:colId xmlns:a16="http://schemas.microsoft.com/office/drawing/2014/main" val="1345252805"/>
                    </a:ext>
                  </a:extLst>
                </a:gridCol>
                <a:gridCol w="3207929">
                  <a:extLst>
                    <a:ext uri="{9D8B030D-6E8A-4147-A177-3AD203B41FA5}">
                      <a16:colId xmlns:a16="http://schemas.microsoft.com/office/drawing/2014/main" val="3421408100"/>
                    </a:ext>
                  </a:extLst>
                </a:gridCol>
                <a:gridCol w="3207929">
                  <a:extLst>
                    <a:ext uri="{9D8B030D-6E8A-4147-A177-3AD203B41FA5}">
                      <a16:colId xmlns:a16="http://schemas.microsoft.com/office/drawing/2014/main" val="3143527990"/>
                    </a:ext>
                  </a:extLst>
                </a:gridCol>
              </a:tblGrid>
              <a:tr h="665227">
                <a:tc>
                  <a:txBody>
                    <a:bodyPr/>
                    <a:lstStyle/>
                    <a:p>
                      <a:pPr algn="ctr"/>
                      <a:r>
                        <a:rPr lang="en-US" dirty="0"/>
                        <a:t>Looking at it from</a:t>
                      </a:r>
                      <a:br>
                        <a:rPr lang="en-US" dirty="0"/>
                      </a:br>
                      <a:r>
                        <a:rPr lang="en-US" dirty="0"/>
                        <a:t>the sidelines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Choices you need</a:t>
                      </a:r>
                    </a:p>
                    <a:p>
                      <a:pPr algn="ctr"/>
                      <a:r>
                        <a:rPr lang="en-US" dirty="0"/>
                        <a:t>to make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Skills to be developed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779965"/>
                  </a:ext>
                </a:extLst>
              </a:tr>
              <a:tr h="477312">
                <a:tc>
                  <a:txBody>
                    <a:bodyPr/>
                    <a:lstStyle/>
                    <a:p>
                      <a:r>
                        <a:rPr lang="en-US" dirty="0"/>
                        <a:t>Choosing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Pension or Investment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Education of Choices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271762"/>
                  </a:ext>
                </a:extLst>
              </a:tr>
              <a:tr h="665227">
                <a:tc>
                  <a:txBody>
                    <a:bodyPr/>
                    <a:lstStyle/>
                    <a:p>
                      <a:r>
                        <a:rPr lang="en-US" dirty="0"/>
                        <a:t>Deciding When to Retire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Retirement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Requirements &amp; Eligibility for Retirement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2799048"/>
                  </a:ext>
                </a:extLst>
              </a:tr>
              <a:tr h="477312">
                <a:tc>
                  <a:txBody>
                    <a:bodyPr/>
                    <a:lstStyle/>
                    <a:p>
                      <a:r>
                        <a:rPr lang="en-US" dirty="0"/>
                        <a:t>DROP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Retirement Plan Option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Understanding the Plans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6509816"/>
                  </a:ext>
                </a:extLst>
              </a:tr>
              <a:tr h="1235422">
                <a:tc>
                  <a:txBody>
                    <a:bodyPr/>
                    <a:lstStyle/>
                    <a:p>
                      <a:r>
                        <a:rPr lang="en-US" dirty="0"/>
                        <a:t>Retirement Benefits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Insurance</a:t>
                      </a:r>
                    </a:p>
                    <a:p>
                      <a:pPr marL="285750" indent="-285750">
                        <a:buFontTx/>
                        <a:buChar char="-"/>
                      </a:pPr>
                      <a:r>
                        <a:rPr lang="en-US" dirty="0"/>
                        <a:t>Employer</a:t>
                      </a:r>
                    </a:p>
                    <a:p>
                      <a:pPr marL="285750" indent="-285750">
                        <a:buFontTx/>
                        <a:buChar char="-"/>
                      </a:pPr>
                      <a:r>
                        <a:rPr lang="en-US" dirty="0"/>
                        <a:t>Health Insurance Subsidy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Costs Associated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107335"/>
                  </a:ext>
                </a:extLst>
              </a:tr>
              <a:tr h="950325">
                <a:tc>
                  <a:txBody>
                    <a:bodyPr/>
                    <a:lstStyle/>
                    <a:p>
                      <a:r>
                        <a:rPr lang="en-US" dirty="0"/>
                        <a:t>Pension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COLA (July 1, 2011)</a:t>
                      </a:r>
                    </a:p>
                    <a:p>
                      <a:pPr marL="285750" indent="-285750">
                        <a:buFontTx/>
                        <a:buChar char="-"/>
                      </a:pPr>
                      <a:r>
                        <a:rPr lang="en-US" dirty="0"/>
                        <a:t>3% Prior to 7/1/2011</a:t>
                      </a:r>
                    </a:p>
                    <a:p>
                      <a:pPr marL="285750" indent="-285750">
                        <a:buFontTx/>
                        <a:buChar char="-"/>
                      </a:pPr>
                      <a:r>
                        <a:rPr lang="en-US" dirty="0"/>
                        <a:t>Computing your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Pension Growth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11559"/>
                  </a:ext>
                </a:extLst>
              </a:tr>
            </a:tbl>
          </a:graphicData>
        </a:graphic>
      </p:graphicFrame>
    </p:spTree>
    <p:extLst>
      <p:ext uri="{BB962C8B-B14F-4D97-AF65-F5344CB8AC3E}">
        <p14:creationId xmlns:p14="http://schemas.microsoft.com/office/powerpoint/2010/main" val="131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E2B6A-FCC9-4B4C-9D90-B900A26CFD50}"/>
              </a:ext>
            </a:extLst>
          </p:cNvPr>
          <p:cNvSpPr>
            <a:spLocks noGrp="1"/>
          </p:cNvSpPr>
          <p:nvPr>
            <p:ph type="title"/>
          </p:nvPr>
        </p:nvSpPr>
        <p:spPr/>
        <p:txBody>
          <a:bodyPr/>
          <a:lstStyle/>
          <a:p>
            <a:r>
              <a:rPr lang="en-US" dirty="0"/>
              <a:t>Required Materials</a:t>
            </a:r>
          </a:p>
        </p:txBody>
      </p:sp>
      <p:graphicFrame>
        <p:nvGraphicFramePr>
          <p:cNvPr id="4" name="Content Placeholder 3">
            <a:extLst>
              <a:ext uri="{FF2B5EF4-FFF2-40B4-BE49-F238E27FC236}">
                <a16:creationId xmlns:a16="http://schemas.microsoft.com/office/drawing/2014/main" id="{9C8E034D-66F1-4177-8718-5E09869D92F2}"/>
              </a:ext>
            </a:extLst>
          </p:cNvPr>
          <p:cNvGraphicFramePr>
            <a:graphicFrameLocks noGrp="1"/>
          </p:cNvGraphicFramePr>
          <p:nvPr>
            <p:ph idx="1"/>
            <p:extLst>
              <p:ext uri="{D42A27DB-BD31-4B8C-83A1-F6EECF244321}">
                <p14:modId xmlns:p14="http://schemas.microsoft.com/office/powerpoint/2010/main" val="1845437269"/>
              </p:ext>
            </p:extLst>
          </p:nvPr>
        </p:nvGraphicFramePr>
        <p:xfrm>
          <a:off x="1103312" y="1572322"/>
          <a:ext cx="9323077" cy="4676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10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B175-5952-4C17-B17C-7776B029450A}"/>
              </a:ext>
            </a:extLst>
          </p:cNvPr>
          <p:cNvSpPr>
            <a:spLocks noGrp="1"/>
          </p:cNvSpPr>
          <p:nvPr>
            <p:ph type="title"/>
          </p:nvPr>
        </p:nvSpPr>
        <p:spPr/>
        <p:txBody>
          <a:bodyPr/>
          <a:lstStyle/>
          <a:p>
            <a:r>
              <a:rPr lang="en-US" dirty="0"/>
              <a:t>Choosing a Plan</a:t>
            </a:r>
          </a:p>
        </p:txBody>
      </p:sp>
      <p:sp>
        <p:nvSpPr>
          <p:cNvPr id="4" name="Rectangle 3">
            <a:extLst>
              <a:ext uri="{FF2B5EF4-FFF2-40B4-BE49-F238E27FC236}">
                <a16:creationId xmlns:a16="http://schemas.microsoft.com/office/drawing/2014/main" id="{2D69D3C1-2861-42FD-B072-259E45062285}"/>
              </a:ext>
            </a:extLst>
          </p:cNvPr>
          <p:cNvSpPr/>
          <p:nvPr/>
        </p:nvSpPr>
        <p:spPr>
          <a:xfrm>
            <a:off x="1950586" y="1986027"/>
            <a:ext cx="3680779" cy="923330"/>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Pension</a:t>
            </a:r>
          </a:p>
        </p:txBody>
      </p:sp>
      <p:sp>
        <p:nvSpPr>
          <p:cNvPr id="5" name="Rectangle 4">
            <a:extLst>
              <a:ext uri="{FF2B5EF4-FFF2-40B4-BE49-F238E27FC236}">
                <a16:creationId xmlns:a16="http://schemas.microsoft.com/office/drawing/2014/main" id="{5A6B4088-1849-4FB6-9D86-ADF65010EBCE}"/>
              </a:ext>
            </a:extLst>
          </p:cNvPr>
          <p:cNvSpPr/>
          <p:nvPr/>
        </p:nvSpPr>
        <p:spPr>
          <a:xfrm>
            <a:off x="5905552" y="3510027"/>
            <a:ext cx="4297814" cy="923330"/>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Investment</a:t>
            </a:r>
          </a:p>
        </p:txBody>
      </p:sp>
    </p:spTree>
    <p:extLst>
      <p:ext uri="{BB962C8B-B14F-4D97-AF65-F5344CB8AC3E}">
        <p14:creationId xmlns:p14="http://schemas.microsoft.com/office/powerpoint/2010/main" val="138375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1EE9-E17A-4547-9349-501E38F04F28}"/>
              </a:ext>
            </a:extLst>
          </p:cNvPr>
          <p:cNvSpPr>
            <a:spLocks noGrp="1"/>
          </p:cNvSpPr>
          <p:nvPr>
            <p:ph type="title"/>
          </p:nvPr>
        </p:nvSpPr>
        <p:spPr/>
        <p:txBody>
          <a:bodyPr/>
          <a:lstStyle/>
          <a:p>
            <a:r>
              <a:rPr lang="en-US" dirty="0"/>
              <a:t>Deciding When to Retire</a:t>
            </a:r>
          </a:p>
        </p:txBody>
      </p:sp>
      <p:sp>
        <p:nvSpPr>
          <p:cNvPr id="3" name="Content Placeholder 2">
            <a:extLst>
              <a:ext uri="{FF2B5EF4-FFF2-40B4-BE49-F238E27FC236}">
                <a16:creationId xmlns:a16="http://schemas.microsoft.com/office/drawing/2014/main" id="{ECBE72E1-021B-45B6-BB77-D99350BBF3B6}"/>
              </a:ext>
            </a:extLst>
          </p:cNvPr>
          <p:cNvSpPr>
            <a:spLocks noGrp="1"/>
          </p:cNvSpPr>
          <p:nvPr>
            <p:ph idx="1"/>
          </p:nvPr>
        </p:nvSpPr>
        <p:spPr>
          <a:xfrm>
            <a:off x="1104293" y="1562265"/>
            <a:ext cx="8946541" cy="2396419"/>
          </a:xfrm>
        </p:spPr>
        <p:txBody>
          <a:bodyPr>
            <a:noAutofit/>
          </a:bodyPr>
          <a:lstStyle/>
          <a:p>
            <a:r>
              <a:rPr lang="en-US" dirty="0"/>
              <a:t>Requirement - You must be VESTED.</a:t>
            </a:r>
          </a:p>
          <a:p>
            <a:pPr lvl="2"/>
            <a:r>
              <a:rPr lang="en-US" sz="2000" dirty="0"/>
              <a:t>Enrolled in FRS on or after July 1, 2011 – you will be vested in Pension Plan after 8 years of creditable service</a:t>
            </a:r>
          </a:p>
          <a:p>
            <a:pPr lvl="2"/>
            <a:r>
              <a:rPr lang="en-US" sz="2000" dirty="0"/>
              <a:t>Enrolled &amp; actively employed on July 1, 2001 or first enrolled between July 1, 2001 and June 30, 2011 you will be vested in Pension Plan after 6 years of creditable service.</a:t>
            </a:r>
          </a:p>
          <a:p>
            <a:r>
              <a:rPr lang="en-US" sz="2200" dirty="0"/>
              <a:t>Payment is the last day of the month</a:t>
            </a:r>
          </a:p>
        </p:txBody>
      </p:sp>
      <p:sp>
        <p:nvSpPr>
          <p:cNvPr id="4" name="Rectangle 3">
            <a:extLst>
              <a:ext uri="{FF2B5EF4-FFF2-40B4-BE49-F238E27FC236}">
                <a16:creationId xmlns:a16="http://schemas.microsoft.com/office/drawing/2014/main" id="{588EF08F-2CE2-4189-A601-6B3297D9A906}"/>
              </a:ext>
            </a:extLst>
          </p:cNvPr>
          <p:cNvSpPr/>
          <p:nvPr/>
        </p:nvSpPr>
        <p:spPr>
          <a:xfrm>
            <a:off x="1899115" y="4606566"/>
            <a:ext cx="7746690" cy="923330"/>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chemeClr val="accent3"/>
                </a:solidFill>
              </a:rPr>
              <a:t>Why is this important?</a:t>
            </a:r>
            <a:endParaRPr lang="en-US" sz="5400" b="1" cap="none" spc="0" dirty="0">
              <a:ln/>
              <a:solidFill>
                <a:schemeClr val="accent3"/>
              </a:solidFill>
              <a:effectLst/>
            </a:endParaRPr>
          </a:p>
        </p:txBody>
      </p:sp>
    </p:spTree>
    <p:extLst>
      <p:ext uri="{BB962C8B-B14F-4D97-AF65-F5344CB8AC3E}">
        <p14:creationId xmlns:p14="http://schemas.microsoft.com/office/powerpoint/2010/main" val="123365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30BA3-A1D2-4D0D-BE8F-C3A39D497FF4}"/>
              </a:ext>
            </a:extLst>
          </p:cNvPr>
          <p:cNvSpPr>
            <a:spLocks noGrp="1"/>
          </p:cNvSpPr>
          <p:nvPr>
            <p:ph type="title"/>
          </p:nvPr>
        </p:nvSpPr>
        <p:spPr/>
        <p:txBody>
          <a:bodyPr/>
          <a:lstStyle/>
          <a:p>
            <a:r>
              <a:rPr lang="en-US" dirty="0"/>
              <a:t>Qualifying for Normal Retirement</a:t>
            </a:r>
            <a:br>
              <a:rPr lang="en-US" dirty="0"/>
            </a:br>
            <a:endParaRPr lang="en-US" dirty="0"/>
          </a:p>
        </p:txBody>
      </p:sp>
      <p:sp>
        <p:nvSpPr>
          <p:cNvPr id="3" name="Content Placeholder 2">
            <a:extLst>
              <a:ext uri="{FF2B5EF4-FFF2-40B4-BE49-F238E27FC236}">
                <a16:creationId xmlns:a16="http://schemas.microsoft.com/office/drawing/2014/main" id="{E44EBCC5-631F-42C4-8ECB-03C270B805F1}"/>
              </a:ext>
            </a:extLst>
          </p:cNvPr>
          <p:cNvSpPr>
            <a:spLocks noGrp="1"/>
          </p:cNvSpPr>
          <p:nvPr>
            <p:ph idx="1"/>
          </p:nvPr>
        </p:nvSpPr>
        <p:spPr>
          <a:xfrm>
            <a:off x="1104293" y="1762986"/>
            <a:ext cx="8946541" cy="4195481"/>
          </a:xfrm>
        </p:spPr>
        <p:txBody>
          <a:bodyPr>
            <a:normAutofit lnSpcReduction="10000"/>
          </a:bodyPr>
          <a:lstStyle/>
          <a:p>
            <a:r>
              <a:rPr lang="en-US" dirty="0"/>
              <a:t>Enrolled in FRS before 7/1/2011</a:t>
            </a:r>
          </a:p>
          <a:p>
            <a:pPr lvl="1"/>
            <a:r>
              <a:rPr lang="en-US" dirty="0"/>
              <a:t>Vested AND age 62 OR the age after 62 when you became vested</a:t>
            </a:r>
          </a:p>
          <a:p>
            <a:pPr lvl="1"/>
            <a:r>
              <a:rPr lang="en-US" dirty="0"/>
              <a:t>30 years of creditable service before age 62</a:t>
            </a:r>
            <a:br>
              <a:rPr lang="en-US" dirty="0"/>
            </a:br>
            <a:endParaRPr lang="en-US" dirty="0"/>
          </a:p>
          <a:p>
            <a:r>
              <a:rPr lang="en-US" dirty="0"/>
              <a:t>Enrolled in FRS after 7/1/2011</a:t>
            </a:r>
          </a:p>
          <a:p>
            <a:pPr lvl="1"/>
            <a:r>
              <a:rPr lang="en-US" dirty="0"/>
              <a:t>Vested AND age 65</a:t>
            </a:r>
          </a:p>
          <a:p>
            <a:pPr lvl="1"/>
            <a:r>
              <a:rPr lang="en-US" dirty="0"/>
              <a:t>33 years of creditable service before age 65</a:t>
            </a:r>
          </a:p>
          <a:p>
            <a:pPr lvl="1"/>
            <a:endParaRPr lang="en-US" dirty="0"/>
          </a:p>
          <a:p>
            <a:pPr marL="457200"/>
            <a:r>
              <a:rPr lang="en-US" dirty="0"/>
              <a:t>Early Retirement Pension</a:t>
            </a:r>
          </a:p>
          <a:p>
            <a:pPr marL="857250" lvl="1"/>
            <a:r>
              <a:rPr lang="en-US" dirty="0"/>
              <a:t>Vested AND within 20 years of normal retirement age</a:t>
            </a:r>
          </a:p>
          <a:p>
            <a:pPr marL="857250" lvl="1"/>
            <a:r>
              <a:rPr lang="en-US" dirty="0"/>
              <a:t>Benefit reduced by 5% for each year under normal retirement age</a:t>
            </a:r>
          </a:p>
          <a:p>
            <a:endParaRPr lang="en-US" dirty="0"/>
          </a:p>
        </p:txBody>
      </p:sp>
    </p:spTree>
    <p:extLst>
      <p:ext uri="{BB962C8B-B14F-4D97-AF65-F5344CB8AC3E}">
        <p14:creationId xmlns:p14="http://schemas.microsoft.com/office/powerpoint/2010/main" val="400345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EFFD9-26C3-4513-A4C8-8508E2B4805B}"/>
              </a:ext>
            </a:extLst>
          </p:cNvPr>
          <p:cNvSpPr>
            <a:spLocks noGrp="1"/>
          </p:cNvSpPr>
          <p:nvPr>
            <p:ph type="title"/>
          </p:nvPr>
        </p:nvSpPr>
        <p:spPr>
          <a:xfrm>
            <a:off x="646111" y="452718"/>
            <a:ext cx="10270933" cy="1400530"/>
          </a:xfrm>
        </p:spPr>
        <p:txBody>
          <a:bodyPr/>
          <a:lstStyle/>
          <a:p>
            <a:r>
              <a:rPr lang="en-US" dirty="0"/>
              <a:t>Deferred Retirement Option Program (DROP)</a:t>
            </a:r>
          </a:p>
        </p:txBody>
      </p:sp>
      <p:sp>
        <p:nvSpPr>
          <p:cNvPr id="3" name="Content Placeholder 2">
            <a:extLst>
              <a:ext uri="{FF2B5EF4-FFF2-40B4-BE49-F238E27FC236}">
                <a16:creationId xmlns:a16="http://schemas.microsoft.com/office/drawing/2014/main" id="{80662DFE-585C-42B9-9EA7-25247181C90A}"/>
              </a:ext>
            </a:extLst>
          </p:cNvPr>
          <p:cNvSpPr>
            <a:spLocks noGrp="1"/>
          </p:cNvSpPr>
          <p:nvPr>
            <p:ph idx="1"/>
          </p:nvPr>
        </p:nvSpPr>
        <p:spPr>
          <a:xfrm>
            <a:off x="825190" y="2052918"/>
            <a:ext cx="10894742" cy="4195481"/>
          </a:xfrm>
        </p:spPr>
        <p:txBody>
          <a:bodyPr>
            <a:normAutofit/>
          </a:bodyPr>
          <a:lstStyle/>
          <a:p>
            <a:r>
              <a:rPr lang="en-US" dirty="0"/>
              <a:t>Voluntary program for FRS Pension Plan members who qualify for normal retirement</a:t>
            </a:r>
          </a:p>
          <a:p>
            <a:r>
              <a:rPr lang="en-US" dirty="0"/>
              <a:t>Under DROP</a:t>
            </a:r>
          </a:p>
          <a:p>
            <a:pPr lvl="1"/>
            <a:r>
              <a:rPr lang="en-US" dirty="0"/>
              <a:t>Stop earning service credit toward a future benefit.</a:t>
            </a:r>
          </a:p>
          <a:p>
            <a:pPr lvl="1"/>
            <a:r>
              <a:rPr lang="en-US" dirty="0"/>
              <a:t>Retirement benefit is calculated and set.</a:t>
            </a:r>
          </a:p>
          <a:p>
            <a:pPr lvl="1"/>
            <a:r>
              <a:rPr lang="en-US" dirty="0"/>
              <a:t>Monthly retirement benefits accumulate in FRS Trust Fund, earning tax-deferred interest while you continue to work with FRS employer. (1.3%)</a:t>
            </a:r>
          </a:p>
          <a:p>
            <a:pPr lvl="1"/>
            <a:r>
              <a:rPr lang="en-US" dirty="0"/>
              <a:t>Benefit calculated on total years of FRS service, age when you start DROP and benefit payment option chosen</a:t>
            </a:r>
          </a:p>
          <a:p>
            <a:pPr lvl="1"/>
            <a:r>
              <a:rPr lang="en-US" dirty="0"/>
              <a:t>Up to 60 months</a:t>
            </a:r>
          </a:p>
          <a:p>
            <a:pPr lvl="1"/>
            <a:r>
              <a:rPr lang="en-US" dirty="0"/>
              <a:t>Certain K-12 instructional positions with school districts may participate beyond 60 months up to 36 more months “if approved by employer.”</a:t>
            </a:r>
          </a:p>
          <a:p>
            <a:pPr marL="457200" lvl="1" indent="0">
              <a:buNone/>
            </a:pPr>
            <a:endParaRPr lang="en-US" dirty="0"/>
          </a:p>
        </p:txBody>
      </p:sp>
    </p:spTree>
    <p:extLst>
      <p:ext uri="{BB962C8B-B14F-4D97-AF65-F5344CB8AC3E}">
        <p14:creationId xmlns:p14="http://schemas.microsoft.com/office/powerpoint/2010/main" val="36784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1C9AC-BF40-4A27-B6BB-A0940E564E09}"/>
              </a:ext>
            </a:extLst>
          </p:cNvPr>
          <p:cNvSpPr>
            <a:spLocks noGrp="1"/>
          </p:cNvSpPr>
          <p:nvPr>
            <p:ph idx="1"/>
          </p:nvPr>
        </p:nvSpPr>
        <p:spPr/>
        <p:txBody>
          <a:bodyPr>
            <a:normAutofit/>
          </a:bodyPr>
          <a:lstStyle/>
          <a:p>
            <a:pPr marL="0" indent="0">
              <a:buNone/>
            </a:pPr>
            <a:r>
              <a:rPr lang="en-US" sz="2400" dirty="0"/>
              <a:t>Deferral of Drop Exceptions (Admins)</a:t>
            </a:r>
          </a:p>
          <a:p>
            <a:pPr lvl="1"/>
            <a:r>
              <a:rPr lang="en-US" sz="2000" dirty="0"/>
              <a:t>Enrolled in FRS before 7/1/2011</a:t>
            </a:r>
          </a:p>
          <a:p>
            <a:pPr lvl="1"/>
            <a:r>
              <a:rPr lang="en-US" sz="2000" dirty="0"/>
              <a:t>Reach normal retirement date based on years of service before you reach age 57</a:t>
            </a:r>
          </a:p>
          <a:p>
            <a:pPr lvl="2"/>
            <a:r>
              <a:rPr lang="en-US" sz="1800" dirty="0"/>
              <a:t>You may defer DROP participation AND elect to begin at anytime up to the month you turn 57.</a:t>
            </a:r>
          </a:p>
          <a:p>
            <a:pPr lvl="2"/>
            <a:r>
              <a:rPr lang="en-US" sz="1800" dirty="0"/>
              <a:t>If you fail to make an election before the month your turn 58 </a:t>
            </a:r>
            <a:br>
              <a:rPr lang="en-US" sz="1800" dirty="0"/>
            </a:br>
            <a:r>
              <a:rPr lang="en-US" sz="1800" dirty="0"/>
              <a:t>YOU ARE NO LONGER ELIGIBLE</a:t>
            </a:r>
          </a:p>
        </p:txBody>
      </p:sp>
      <p:sp>
        <p:nvSpPr>
          <p:cNvPr id="4" name="Title 1">
            <a:extLst>
              <a:ext uri="{FF2B5EF4-FFF2-40B4-BE49-F238E27FC236}">
                <a16:creationId xmlns:a16="http://schemas.microsoft.com/office/drawing/2014/main" id="{E5DD3450-BA61-4448-B4C4-A9D4F3AF7627}"/>
              </a:ext>
            </a:extLst>
          </p:cNvPr>
          <p:cNvSpPr>
            <a:spLocks noGrp="1"/>
          </p:cNvSpPr>
          <p:nvPr>
            <p:ph type="title"/>
          </p:nvPr>
        </p:nvSpPr>
        <p:spPr>
          <a:xfrm>
            <a:off x="646111" y="452718"/>
            <a:ext cx="10270933" cy="1400530"/>
          </a:xfrm>
        </p:spPr>
        <p:txBody>
          <a:bodyPr/>
          <a:lstStyle/>
          <a:p>
            <a:r>
              <a:rPr lang="en-US" dirty="0"/>
              <a:t>Deferred Retirement Option Program (DROP)</a:t>
            </a:r>
          </a:p>
        </p:txBody>
      </p:sp>
    </p:spTree>
    <p:extLst>
      <p:ext uri="{BB962C8B-B14F-4D97-AF65-F5344CB8AC3E}">
        <p14:creationId xmlns:p14="http://schemas.microsoft.com/office/powerpoint/2010/main" val="1559252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112</TotalTime>
  <Words>1026</Words>
  <Application>Microsoft Office PowerPoint</Application>
  <PresentationFormat>Widescreen</PresentationFormat>
  <Paragraphs>152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Game of Life </vt:lpstr>
      <vt:lpstr>How to Navigate the 3rd Quarter</vt:lpstr>
      <vt:lpstr>Game Pieces</vt:lpstr>
      <vt:lpstr>Required Materials</vt:lpstr>
      <vt:lpstr>Choosing a Plan</vt:lpstr>
      <vt:lpstr>Deciding When to Retire</vt:lpstr>
      <vt:lpstr>Qualifying for Normal Retirement </vt:lpstr>
      <vt:lpstr>Deferred Retirement Option Program (DROP)</vt:lpstr>
      <vt:lpstr>Deferred Retirement Option Program (DROP)</vt:lpstr>
      <vt:lpstr>Retirement Plan Choices</vt:lpstr>
      <vt:lpstr>Benefit Calculations</vt:lpstr>
      <vt:lpstr>Cost of Living Adjustment (COLA)</vt:lpstr>
      <vt:lpstr>Insurance After Retirement</vt:lpstr>
      <vt:lpstr>Health Insurance Subsidy</vt:lpstr>
      <vt:lpstr>Re-employment</vt:lpstr>
      <vt:lpstr>Social Security</vt:lpstr>
      <vt:lpstr>What to do</vt:lpstr>
      <vt:lpstr>12 Documents to Organize Now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of Life</dc:title>
  <dc:creator>Quintero, Barbara M.</dc:creator>
  <cp:lastModifiedBy>Lauren Otero</cp:lastModifiedBy>
  <cp:revision>25</cp:revision>
  <dcterms:created xsi:type="dcterms:W3CDTF">2018-04-28T16:46:22Z</dcterms:created>
  <dcterms:modified xsi:type="dcterms:W3CDTF">2018-05-10T19:22:06Z</dcterms:modified>
</cp:coreProperties>
</file>