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8" r:id="rId4"/>
    <p:sldId id="256" r:id="rId5"/>
    <p:sldId id="266" r:id="rId6"/>
    <p:sldId id="270" r:id="rId7"/>
    <p:sldId id="271" r:id="rId8"/>
    <p:sldId id="272" r:id="rId9"/>
    <p:sldId id="267" r:id="rId10"/>
    <p:sldId id="269" r:id="rId11"/>
    <p:sldId id="273" r:id="rId12"/>
    <p:sldId id="274" r:id="rId13"/>
    <p:sldId id="275" r:id="rId14"/>
    <p:sldId id="276" r:id="rId15"/>
    <p:sldId id="277" r:id="rId16"/>
  </p:sldIdLst>
  <p:sldSz cx="12192000" cy="6858000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7837" cy="471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4" tIns="46872" rIns="93744" bIns="46872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970937" y="0"/>
            <a:ext cx="3037837" cy="471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4" tIns="46872" rIns="93744" bIns="46872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E82851-91CC-405C-9578-A0E2A52F3CCF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5/9/2018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924964"/>
            <a:ext cx="3037837" cy="471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4" tIns="46872" rIns="93744" bIns="46872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970937" y="8924964"/>
            <a:ext cx="3037837" cy="471455"/>
          </a:xfrm>
          <a:prstGeom prst="rect">
            <a:avLst/>
          </a:prstGeom>
          <a:noFill/>
          <a:ln>
            <a:noFill/>
          </a:ln>
        </p:spPr>
        <p:txBody>
          <a:bodyPr vert="horz" wrap="square" lIns="93744" tIns="46872" rIns="93744" bIns="46872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83692D-F120-4D0E-BB0A-F40CA4F6354E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836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8478" cy="4714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970333" y="0"/>
            <a:ext cx="3038478" cy="4714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CBFCCAE-EA2F-4AD5-9470-12C5C73D3394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74747"/>
            <a:ext cx="5638803" cy="317182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701673" y="4522786"/>
            <a:ext cx="5607045" cy="3698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924928"/>
            <a:ext cx="3038478" cy="4714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563B370-B994-47B2-B883-DB8BEF7276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9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9E47B0B-7CEF-49BE-B295-AD36E088C9AC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DP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56C336-1E5A-4F66-981F-775FF01F5247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JP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The Choice is “Ours” As to What We Want to “IMPACT”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Believe – YOU Can Make A Difference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“Culture” is not just one thing. It is everything.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374EAC-E685-4956-A5BB-61D7B5DE1219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444B4E-0375-40BA-AE3F-22019ED37915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492367" y="4522786"/>
            <a:ext cx="6006903" cy="4142908"/>
          </a:xfrm>
        </p:spPr>
        <p:txBody>
          <a:bodyPr/>
          <a:lstStyle/>
          <a:p>
            <a:pPr lvl="0"/>
            <a:r>
              <a:rPr lang="en-US" sz="2000"/>
              <a:t>JP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Politics and Bureaucracy will get in the way…Don’t let them shape you. 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Focus – “Positive Leadership” (Always a way forward…convince them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Seek out Opportunity to Lead (Plenty to Learn and See)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MUST HAVE – Some “Go To’s”…Relationships Are Key (Home and Work)</a:t>
            </a:r>
          </a:p>
          <a:p>
            <a:pPr lvl="0"/>
            <a:endParaRPr lang="en-US" sz="2000"/>
          </a:p>
          <a:p>
            <a:pPr lvl="0"/>
            <a:endParaRPr lang="en-US" sz="200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24A9340-D952-47EC-982C-88CD3045DB1E}" type="slidenum">
              <a:t>13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1A70E7-9360-492E-A63F-A2A136E6803F}" type="slidenum">
              <a:t>14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3B20E61-F67B-4A42-ADE4-63BFE8DED290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8CDBD0-E86E-4345-B155-BE581445B5E6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These items will lead our discussion…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	Feel Free to Ask Questions or Add 	Topics as we go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213202-96AB-4974-A586-550ED07F9201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JP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Take Advantage of…</a:t>
            </a:r>
          </a:p>
          <a:p>
            <a:pPr lvl="0"/>
            <a:r>
              <a:rPr lang="en-US" sz="2400"/>
              <a:t>	Professional Development </a:t>
            </a:r>
          </a:p>
          <a:p>
            <a:pPr lvl="0"/>
            <a:r>
              <a:rPr lang="en-US" sz="2400"/>
              <a:t>	Educational Opportunities</a:t>
            </a:r>
          </a:p>
          <a:p>
            <a:pPr lvl="0"/>
            <a:endParaRPr lang="en-US" sz="2400"/>
          </a:p>
          <a:p>
            <a:pPr lvl="0"/>
            <a:r>
              <a:rPr lang="en-US" sz="2400"/>
              <a:t>Many Good Master’s Degree Programs…</a:t>
            </a:r>
          </a:p>
          <a:p>
            <a:pPr lvl="0"/>
            <a:r>
              <a:rPr lang="en-US" sz="2400"/>
              <a:t>	Find Something For You</a:t>
            </a:r>
          </a:p>
          <a:p>
            <a:pPr lvl="0"/>
            <a:r>
              <a:rPr lang="en-US" sz="2400"/>
              <a:t>	Ed Leadership of Sport Admin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DCEB6F-5B3B-4287-9353-102512D58D7B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JP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65F233-E98F-4003-8A53-317E2B0599B0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800"/>
              <a:t>DP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3F2857-0CE1-4B2F-87B8-50420F7B7AB3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DP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17437C-4009-4BE3-AD3B-5EA64AB5D400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sz="2400"/>
              <a:t>DP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70333" y="8924928"/>
            <a:ext cx="3038478" cy="4714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F244BD-37B6-4751-9069-7EDC612DB524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9A573-00F6-449B-B8A6-0195567F4EED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53D689-007F-4F38-908B-E43F2E23C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E9836F-EAD9-418B-84C0-EAB6E6FF946B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FCC21E-3F19-4499-9BC5-561425B44F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8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3437A9-B47E-4AE5-8C97-118DDFB3778D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5B8E45-C5BE-4C20-A89F-CD65D0A0F1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0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59C314-2AD4-4DF4-81CF-1C081A3206A1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7D47D1-3FDA-4CC1-8991-38101C4039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7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FCDE22-2DE5-47A3-9014-EE95D60E8C07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E6D055-E7BA-4A2A-AEBE-A7C8EF1B38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1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B82058-696A-4DAE-8311-CE8C319F6787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2D8B6A-3AC0-4946-89DC-5BD6EEB377B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3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C34165-08CB-4915-924F-C1C0DF1C68DA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45E0B2-4251-4067-AA88-049EDC7224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4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AC2140-03C9-4C47-98E0-A73C8258451B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5EDE93-05DC-4ED9-930B-898E6F9726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2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88869A-A4C2-4152-851A-4642C1794CA6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D32A2-9A65-4F0B-B8F5-0689DEFF8F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0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E32E68-0763-4FBA-95DA-CEEC9B5D4FF8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6C53AB-08B3-4450-8650-10709D8966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FD4024-939F-42BD-8E7A-0C6E142EE4CB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B2033-C843-4DD8-B3B9-4C9EE74C7C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ECCB09-8B9D-4FA4-BBED-24E591C350C8}" type="datetime1">
              <a:rPr lang="en-US"/>
              <a:pPr lvl="0"/>
              <a:t>5/9/2018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C41A5C-5B0F-47C6-8578-506217A72FF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ui.edu/academicprograms/graduate/coaching" TargetMode="External"/><Relationship Id="rId13" Type="http://schemas.openxmlformats.org/officeDocument/2006/relationships/hyperlink" Target="http://www.williamwoods.edu/adult/MED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cwu.edu/education-professional-studies/" TargetMode="External"/><Relationship Id="rId12" Type="http://schemas.openxmlformats.org/officeDocument/2006/relationships/hyperlink" Target="http://www.wku.edu/cohort/athleticAdmin.htm" TargetMode="External"/><Relationship Id="rId17" Type="http://schemas.openxmlformats.org/officeDocument/2006/relationships/hyperlink" Target="http://www.tsu.edu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www.wilmu.ed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udyatapu.com/NIAAA" TargetMode="External"/><Relationship Id="rId11" Type="http://schemas.openxmlformats.org/officeDocument/2006/relationships/hyperlink" Target="http://www.sbuniv.edu/academics/programs/athletic-activity-mse.php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://www.grace.edu/academics/school-adult-community-education-sace/master-science-athletic-administration" TargetMode="External"/><Relationship Id="rId10" Type="http://schemas.openxmlformats.org/officeDocument/2006/relationships/hyperlink" Target="http://grad.morningside.edu/programs.php#strand_AD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ad.doubleclick.net/ddm/trackclk/N9515.2186704NATIONALINTERSCHOLA/B9351395.130835931;dc_trk_aid=303599041;dc_trk_cid=70105101;dc_lat=;dc_rdid=;tag_for_child_directed_treatment=" TargetMode="External"/><Relationship Id="rId14" Type="http://schemas.openxmlformats.org/officeDocument/2006/relationships/hyperlink" Target="http://www.uc.ed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niaaa.org/about-the-niaaa/niaaa-code-of-ethic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iaaa.org/assets/NIAAA-CAA-Sample.pd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iaaa.org/assets/CMAA-PDF-12-2017_Sample.doc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9"/>
          <p:cNvSpPr txBox="1"/>
          <p:nvPr/>
        </p:nvSpPr>
        <p:spPr>
          <a:xfrm>
            <a:off x="2306208" y="1196730"/>
            <a:ext cx="9548539" cy="4278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/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Introduction to District-Level </a:t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Athletic Administration</a:t>
            </a: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FIAAA – May 6</a:t>
            </a:r>
            <a:r>
              <a:rPr lang="en-US" sz="3200" b="1" i="1" u="none" strike="noStrike" kern="1200" cap="none" spc="0" baseline="3000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th</a:t>
            </a:r>
            <a:r>
              <a:rPr lang="en-US" sz="32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, 2018</a:t>
            </a:r>
          </a:p>
        </p:txBody>
      </p:sp>
      <p:sp>
        <p:nvSpPr>
          <p:cNvPr id="5" name="TextBox 13"/>
          <p:cNvSpPr txBox="1"/>
          <p:nvPr/>
        </p:nvSpPr>
        <p:spPr>
          <a:xfrm>
            <a:off x="6336892" y="152110"/>
            <a:ext cx="5025926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627583" y="1860328"/>
            <a:ext cx="7659416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B</a:t>
            </a: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udgets...An Absolute Must!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443438" y="3108731"/>
            <a:ext cx="8394402" cy="33547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Accuracy + Justification = Trust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Collaboration – Needs v Wants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Gender Equality – OCR Concerns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Continuing Education – LTC 511 (Budgeting and Finance)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469931" y="1111471"/>
            <a:ext cx="9078309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I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mpact</a:t>
            </a: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...</a:t>
            </a:r>
            <a:r>
              <a:rPr lang="en-US" sz="32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Paperwork Is Not Our Most Important Job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2615741" y="1992002"/>
            <a:ext cx="4085164" cy="47397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S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portmanship</a:t>
            </a:r>
            <a:endParaRPr lang="en-US" sz="4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haracter</a:t>
            </a:r>
            <a:endParaRPr lang="en-US" sz="4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O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rganization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R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espect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xcellence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8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1641" y="2554504"/>
            <a:ext cx="2721190" cy="272119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535622" y="1321673"/>
            <a:ext cx="6096003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G</a:t>
            </a: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ender Equity...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917914" y="2530656"/>
            <a:ext cx="9235229" cy="3908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Federal Funds - OCR Jurisdiction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Three Components of Title IX</a:t>
            </a:r>
          </a:p>
          <a:p>
            <a:pPr marL="1371600" marR="0" lvl="3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Effective Accommodation of Interest</a:t>
            </a:r>
          </a:p>
          <a:p>
            <a:pPr marL="1371600" marR="0" lvl="3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Financial Assistance</a:t>
            </a:r>
          </a:p>
          <a:p>
            <a:pPr marL="1371600" marR="0" lvl="3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Equivalence - Benefits and Opportunities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LTC 506 (Title IX and Sexual Harassment)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312279" y="1413644"/>
            <a:ext cx="779078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Leadership Development...</a:t>
            </a:r>
            <a:endParaRPr lang="en-US" sz="48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917914" y="2530656"/>
            <a:ext cx="9235229" cy="335476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Leadership Opportunities (FIAAA, FHSAA, and FACA)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Critical Networks – Support System and Strong Relationships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LTC – Level 700 Courses Applicable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8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9460" y="1157447"/>
            <a:ext cx="2183523" cy="135057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312279" y="1216572"/>
            <a:ext cx="779078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Common Thoughts...</a:t>
            </a:r>
            <a:endParaRPr lang="en-US" sz="48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760262" y="3135002"/>
            <a:ext cx="9235229" cy="50167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Taking Credit v Taking Ownership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"What We Do" v "How We Do It"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Winning "The Battle" or "The War" - Who Really Remembers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Branding and Accountability...Know Who You Are...Create "Your" Standard</a:t>
            </a: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0" i="0" u="none" strike="noStrike" kern="1200" cap="none" spc="0" baseline="0">
              <a:solidFill>
                <a:srgbClr val="002060"/>
              </a:solidFill>
              <a:uFillTx/>
              <a:latin typeface="Calibri"/>
              <a:cs typeface="Calibri"/>
            </a:endParaRPr>
          </a:p>
          <a:p>
            <a:pPr marL="571500" marR="0" lvl="0" indent="-5715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0" i="0" u="none" strike="noStrike" kern="1200" cap="none" spc="0" baseline="0">
              <a:solidFill>
                <a:srgbClr val="00206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154619" y="2188780"/>
            <a:ext cx="9997967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181818"/>
                </a:solidFill>
                <a:uFillTx/>
                <a:latin typeface="Merriweather"/>
              </a:rPr>
              <a:t>“It is amazing how much can be accomplished if no one cares who gets the credit.”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Merriweather"/>
              </a:rPr>
              <a:t> 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ato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Merriweather"/>
              </a:rPr>
              <a:t>―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Merriweather"/>
                <a:cs typeface="Calibri"/>
              </a:rPr>
              <a:t> John Wooden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ato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680142" y="1978569"/>
            <a:ext cx="779078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Q and A...Discussion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2680142" y="4212019"/>
            <a:ext cx="779078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Thanks, For Attending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9"/>
          <p:cNvSpPr txBox="1"/>
          <p:nvPr/>
        </p:nvSpPr>
        <p:spPr>
          <a:xfrm>
            <a:off x="2306208" y="1196730"/>
            <a:ext cx="9548539" cy="31700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/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Doug Patterson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County Athletic Director</a:t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Orange County Public Schools</a:t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Orlando, Florida</a:t>
            </a: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5879" y="4366836"/>
            <a:ext cx="2149205" cy="21396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9"/>
          <p:cNvSpPr txBox="1"/>
          <p:nvPr/>
        </p:nvSpPr>
        <p:spPr>
          <a:xfrm>
            <a:off x="2306208" y="1196730"/>
            <a:ext cx="9548539" cy="31700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/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Jody Phillips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County Athletic Director</a:t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Marion County Public Schools</a:t>
            </a:r>
            <a:b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</a:b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Ocala, Florida</a:t>
            </a:r>
            <a:endParaRPr lang="en-US" sz="20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6472" y="4492337"/>
            <a:ext cx="3708020" cy="150638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0"/>
          <p:cNvSpPr txBox="1"/>
          <p:nvPr/>
        </p:nvSpPr>
        <p:spPr>
          <a:xfrm>
            <a:off x="2392555" y="1478145"/>
            <a:ext cx="615406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Times New Roman"/>
                <a:cs typeface="Times New Roman"/>
              </a:rPr>
              <a:t>Getting Started...</a:t>
            </a:r>
          </a:p>
        </p:txBody>
      </p:sp>
      <p:sp>
        <p:nvSpPr>
          <p:cNvPr id="5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Box 15"/>
          <p:cNvSpPr txBox="1"/>
          <p:nvPr/>
        </p:nvSpPr>
        <p:spPr>
          <a:xfrm>
            <a:off x="4047774" y="2675177"/>
            <a:ext cx="6344884" cy="31700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- 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Educational Opportunities...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- Getting the B.I.G. Picture...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- Leadership Development...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- Common Thoughts...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1"/>
          <p:cNvSpPr txBox="1"/>
          <p:nvPr/>
        </p:nvSpPr>
        <p:spPr>
          <a:xfrm>
            <a:off x="2207169" y="1229712"/>
            <a:ext cx="6096003" cy="598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Educational Opportunities</a:t>
            </a: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...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4842634" y="2320161"/>
            <a:ext cx="5686095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-</a:t>
            </a:r>
            <a:r>
              <a:rPr lang="en-US" sz="1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 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Master's Degree Programs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Sports Administration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Educational Leadership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2096810" y="4264569"/>
            <a:ext cx="8826063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-</a:t>
            </a:r>
            <a:r>
              <a:rPr lang="en-US" sz="1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 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National Interscholastic Athletic Administrators Association (NIAAA)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Certified Athletic Administrator, CAA 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Certified Master Athletic Administrator, CMAA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0276" y="4778096"/>
            <a:ext cx="1941124" cy="162417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64838" y="1939488"/>
            <a:ext cx="1862632" cy="195426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1"/>
          <p:cNvSpPr txBox="1"/>
          <p:nvPr/>
        </p:nvSpPr>
        <p:spPr>
          <a:xfrm>
            <a:off x="2207169" y="1177152"/>
            <a:ext cx="9078309" cy="5924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Master's Degree Programs</a:t>
            </a: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 (Secondary Athletics)...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2207169" y="1807777"/>
            <a:ext cx="9787755" cy="44935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6"/>
              </a:rPr>
              <a:t>American Public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Charles Town, West Virginia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sng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7"/>
              </a:rPr>
              <a:t>Central Washington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Ellensburg, Washington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8"/>
              </a:rPr>
              <a:t>Concordia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Irvine, California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9"/>
              </a:rPr>
              <a:t>Ohio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Athens, Ohio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0"/>
              </a:rPr>
              <a:t>Morningside College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Sioux City, Iowa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1"/>
              </a:rPr>
              <a:t>Southwest Baptist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Bolivar, Missouri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2"/>
              </a:rPr>
              <a:t>Western Kentucky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Bowling Green, Kentucky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3"/>
              </a:rPr>
              <a:t>William Woods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Fulton, Missouri (Select MED-Athletics/Activities Admin)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4"/>
              </a:rPr>
              <a:t>University of Cincinnati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Cincinnati, Ohio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5"/>
              </a:rPr>
              <a:t>Grace College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Winona Lake, Indiana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6"/>
              </a:rPr>
              <a:t>Wilmington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New Castle, Delaware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  <a:hlinkClick r:id="rId17"/>
              </a:rPr>
              <a:t>Texas Southern University</a:t>
            </a:r>
            <a:r>
              <a:rPr lang="en-US" sz="2200" b="0" i="0" u="none" strike="noStrike" kern="1200" cap="none" spc="0" baseline="0">
                <a:solidFill>
                  <a:srgbClr val="1F3864"/>
                </a:solidFill>
                <a:uFillTx/>
                <a:latin typeface="Georgia"/>
              </a:rPr>
              <a:t> – Houston, Texas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312279" y="1282263"/>
            <a:ext cx="8618485" cy="5924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CAA (Certified Athletic Administrator)...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2234747" y="1978871"/>
            <a:ext cx="9695063" cy="49552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Bachelor’s Degree, or higher, from an accredited institution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Approval of Personal Data Form (PDF) – 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  <a:hlinkClick r:id="rId6"/>
              </a:rPr>
              <a:t>Click here to view sample CAA Personal Data Form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. Please visit the Online Store in the member portal to download the application for certification.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Two (2) or more years of experience as an athletic administrator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Employed by (or retired from) a school, school district or state high school athletic/activities association in such capacity that the administration of interscholastic athletics is (was) among job responsibilities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Completion of LTC 501, LTC 502, LTC 504 and LTC 506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Successful completion of the CAA examination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Read the 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  <a:hlinkClick r:id="rId7"/>
              </a:rPr>
              <a:t>NIAAA Code of Ethical and Professional Standards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194038" y="1242852"/>
            <a:ext cx="8618485" cy="5924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CMAA (Certified Master Athletic Administrator)...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2234747" y="1768659"/>
            <a:ext cx="9695063" cy="48013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Attained CAA designation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Approval of Personal Data Form (PDF) – 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  <a:hlinkClick r:id="rId6"/>
              </a:rPr>
              <a:t>Click here to view sample CMAA Personal Data Form</a:t>
            </a: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. Please visit the Online Store in the member portal to download the application for certification.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Submission of supporting documentation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Completion of LTC 501, LTC 502, LTC 504, LTC 506 and LTC 508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Completion of minimum of six (6) LTC electives, three (3) each from 600 level and 700 level Courses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Employed so that administration of interscholastic athletics is/was one’s primary responsibility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All requirements and points earned since CAA designation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Complete a practical written exercise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Calibri"/>
              <a:cs typeface="Calibri"/>
            </a:endParaRPr>
          </a:p>
          <a:p>
            <a:pPr marL="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08" y="28053"/>
            <a:ext cx="3848334" cy="11406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13"/>
          <p:cNvSpPr txBox="1"/>
          <p:nvPr/>
        </p:nvSpPr>
        <p:spPr>
          <a:xfrm>
            <a:off x="6336892" y="152110"/>
            <a:ext cx="5211878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1" i="1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cs typeface="Times New Roman" pitchFamily="18"/>
              </a:rPr>
              <a:t>District-Level Athletics</a:t>
            </a:r>
            <a:endParaRPr lang="en-US" sz="1400" b="1" i="1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78" y="80576"/>
            <a:ext cx="684126" cy="7492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2207169" y="1439914"/>
            <a:ext cx="9695794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Getting The </a:t>
            </a:r>
            <a:r>
              <a:rPr lang="en-US" sz="48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B.I.G.</a:t>
            </a:r>
            <a:r>
              <a:rPr lang="en-US" sz="325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 Picture...Educational Athletics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2944185" y="2267904"/>
            <a:ext cx="6134682" cy="47397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- </a:t>
            </a:r>
            <a:r>
              <a:rPr lang="en-US" sz="6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B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udgets...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        -</a:t>
            </a:r>
            <a:r>
              <a:rPr lang="en-US" sz="54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 </a:t>
            </a:r>
            <a:r>
              <a:rPr lang="en-US" sz="6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I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mpact...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            - </a:t>
            </a:r>
            <a:r>
              <a:rPr lang="en-US" sz="6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G</a:t>
            </a:r>
            <a:r>
              <a:rPr lang="en-US" sz="4000" b="0" i="0" u="none" strike="noStrike" kern="1200" cap="none" spc="0" baseline="0">
                <a:solidFill>
                  <a:srgbClr val="002060"/>
                </a:solidFill>
                <a:uFillTx/>
                <a:latin typeface="Calibri"/>
                <a:cs typeface="Calibri"/>
              </a:rPr>
              <a:t>ender Equity...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206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pic>
        <p:nvPicPr>
          <p:cNvPr id="8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9670" y="2261530"/>
            <a:ext cx="1495428" cy="11525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7858" y="3658093"/>
            <a:ext cx="1459949" cy="145994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9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1799" y="4738356"/>
            <a:ext cx="2619371" cy="174307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301</Words>
  <Application>Microsoft Office PowerPoint</Application>
  <PresentationFormat>Widescreen</PresentationFormat>
  <Paragraphs>152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Lato</vt:lpstr>
      <vt:lpstr>Merriweather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James - Curriculum and Instruction</dc:creator>
  <cp:lastModifiedBy>Lauren Otero</cp:lastModifiedBy>
  <cp:revision>3</cp:revision>
  <cp:lastPrinted>2018-05-03T11:50:35Z</cp:lastPrinted>
  <dcterms:modified xsi:type="dcterms:W3CDTF">2018-05-09T17:55:48Z</dcterms:modified>
</cp:coreProperties>
</file>