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6858000" cx="12192000"/>
  <p:notesSz cx="6858000" cy="9144000"/>
  <p:embeddedFontLst>
    <p:embeddedFont>
      <p:font typeface="Quattrocento Sans"/>
      <p:regular r:id="rId29"/>
      <p:bold r:id="rId30"/>
      <p:italic r:id="rId31"/>
      <p:boldItalic r:id="rId32"/>
    </p:embeddedFont>
    <p:embeddedFont>
      <p:font typeface="Gill Sans"/>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irORO2/A4IK0I2y7BryTfsG0cn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QuattrocentoSa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QuattrocentoSans-italic.fntdata"/><Relationship Id="rId30" Type="http://schemas.openxmlformats.org/officeDocument/2006/relationships/font" Target="fonts/QuattrocentoSans-bold.fntdata"/><Relationship Id="rId11" Type="http://schemas.openxmlformats.org/officeDocument/2006/relationships/slide" Target="slides/slide7.xml"/><Relationship Id="rId33" Type="http://schemas.openxmlformats.org/officeDocument/2006/relationships/font" Target="fonts/GillSans-regular.fntdata"/><Relationship Id="rId10" Type="http://schemas.openxmlformats.org/officeDocument/2006/relationships/slide" Target="slides/slide6.xml"/><Relationship Id="rId32" Type="http://schemas.openxmlformats.org/officeDocument/2006/relationships/font" Target="fonts/QuattrocentoSans-boldItalic.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GillSans-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 name="Google Shape;10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745c2275d4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3745c2275d4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745c2275d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3745c2275d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745c2275d4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g3745c2275d4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745c2275d4_0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3745c2275d4_0_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3" name="Google Shape;26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4533e7053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4533e705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1" name="Google Shape;29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5020297d05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35020297d05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5020297d0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35020297d05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5020297d05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35020297d05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5020297d05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35020297d05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7435cd1e0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37435cd1e02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7435cd1e02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37435cd1e02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7435cd1e02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37435cd1e02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7435cd1e02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37435cd1e02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13"/>
          <p:cNvSpPr txBox="1"/>
          <p:nvPr>
            <p:ph type="ctrTitle"/>
          </p:nvPr>
        </p:nvSpPr>
        <p:spPr>
          <a:xfrm>
            <a:off x="2417779" y="802298"/>
            <a:ext cx="8637073" cy="2541431"/>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dk1"/>
              </a:buClr>
              <a:buSzPts val="6600"/>
              <a:buFont typeface="Gill Sans"/>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3"/>
          <p:cNvSpPr txBox="1"/>
          <p:nvPr>
            <p:ph idx="1" type="subTitle"/>
          </p:nvPr>
        </p:nvSpPr>
        <p:spPr>
          <a:xfrm>
            <a:off x="2417780" y="3531204"/>
            <a:ext cx="8637072"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1000"/>
              </a:spcBef>
              <a:spcAft>
                <a:spcPts val="0"/>
              </a:spcAft>
              <a:buSzPts val="1800"/>
              <a:buNone/>
              <a:defRPr b="0" sz="180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p:txBody>
      </p:sp>
      <p:sp>
        <p:nvSpPr>
          <p:cNvPr id="19" name="Google Shape;19;p13"/>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
          <p:cNvSpPr txBox="1"/>
          <p:nvPr>
            <p:ph idx="11" type="ftr"/>
          </p:nvPr>
        </p:nvSpPr>
        <p:spPr>
          <a:xfrm>
            <a:off x="2416500" y="329307"/>
            <a:ext cx="4973915"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3"/>
          <p:cNvSpPr txBox="1"/>
          <p:nvPr>
            <p:ph idx="12" type="sldNum"/>
          </p:nvPr>
        </p:nvSpPr>
        <p:spPr>
          <a:xfrm>
            <a:off x="1437664" y="798973"/>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22" name="Google Shape;22;p13"/>
          <p:cNvCxnSpPr/>
          <p:nvPr/>
        </p:nvCxnSpPr>
        <p:spPr>
          <a:xfrm>
            <a:off x="2417780" y="3528542"/>
            <a:ext cx="8637072"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4" name="Shape 84"/>
        <p:cNvGrpSpPr/>
        <p:nvPr/>
      </p:nvGrpSpPr>
      <p:grpSpPr>
        <a:xfrm>
          <a:off x="0" y="0"/>
          <a:ext cx="0" cy="0"/>
          <a:chOff x="0" y="0"/>
          <a:chExt cx="0" cy="0"/>
        </a:xfrm>
      </p:grpSpPr>
      <p:sp>
        <p:nvSpPr>
          <p:cNvPr id="85" name="Google Shape;85;p22"/>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2"/>
          <p:cNvSpPr txBox="1"/>
          <p:nvPr>
            <p:ph idx="1" type="body"/>
          </p:nvPr>
        </p:nvSpPr>
        <p:spPr>
          <a:xfrm rot="5400000">
            <a:off x="4101384" y="-1487124"/>
            <a:ext cx="4303665" cy="9603275"/>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87" name="Google Shape;87;p22"/>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2"/>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2"/>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90" name="Google Shape;90;p22"/>
          <p:cNvCxnSpPr/>
          <p:nvPr/>
        </p:nvCxnSpPr>
        <p:spPr>
          <a:xfrm>
            <a:off x="1453896" y="1847088"/>
            <a:ext cx="9607522"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23"/>
          <p:cNvSpPr txBox="1"/>
          <p:nvPr>
            <p:ph type="title"/>
          </p:nvPr>
        </p:nvSpPr>
        <p:spPr>
          <a:xfrm rot="5400000">
            <a:off x="7917038" y="2321047"/>
            <a:ext cx="4659889" cy="161574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3"/>
          <p:cNvSpPr txBox="1"/>
          <p:nvPr>
            <p:ph idx="1" type="body"/>
          </p:nvPr>
        </p:nvSpPr>
        <p:spPr>
          <a:xfrm rot="5400000">
            <a:off x="3029143" y="-785498"/>
            <a:ext cx="4659889" cy="782883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94" name="Google Shape;94;p23"/>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3"/>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3"/>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97" name="Google Shape;97;p23"/>
          <p:cNvCxnSpPr/>
          <p:nvPr/>
        </p:nvCxnSpPr>
        <p:spPr>
          <a:xfrm>
            <a:off x="9439111" y="798973"/>
            <a:ext cx="0" cy="4659889"/>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14"/>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4"/>
          <p:cNvSpPr txBox="1"/>
          <p:nvPr>
            <p:ph idx="1" type="body"/>
          </p:nvPr>
        </p:nvSpPr>
        <p:spPr>
          <a:xfrm>
            <a:off x="1451579" y="1162681"/>
            <a:ext cx="9603275" cy="4303665"/>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6" name="Google Shape;26;p14"/>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4"/>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29" name="Google Shape;29;p14"/>
          <p:cNvCxnSpPr/>
          <p:nvPr/>
        </p:nvCxnSpPr>
        <p:spPr>
          <a:xfrm>
            <a:off x="1451578" y="1001723"/>
            <a:ext cx="9607522"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15"/>
          <p:cNvSpPr txBox="1"/>
          <p:nvPr>
            <p:ph type="title"/>
          </p:nvPr>
        </p:nvSpPr>
        <p:spPr>
          <a:xfrm>
            <a:off x="1454239" y="1756130"/>
            <a:ext cx="8643154" cy="18879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Gill San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5"/>
          <p:cNvSpPr txBox="1"/>
          <p:nvPr>
            <p:ph idx="1" type="body"/>
          </p:nvPr>
        </p:nvSpPr>
        <p:spPr>
          <a:xfrm>
            <a:off x="1454239" y="3806195"/>
            <a:ext cx="8630446"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1000"/>
              </a:spcBef>
              <a:spcAft>
                <a:spcPts val="0"/>
              </a:spcAft>
              <a:buSzPts val="1800"/>
              <a:buNone/>
              <a:defRPr sz="1800">
                <a:solidFill>
                  <a:schemeClr val="dk1"/>
                </a:solidFill>
              </a:defRPr>
            </a:lvl1pPr>
            <a:lvl2pPr indent="-228600" lvl="1" marL="914400" algn="l">
              <a:lnSpc>
                <a:spcPct val="120000"/>
              </a:lnSpc>
              <a:spcBef>
                <a:spcPts val="500"/>
              </a:spcBef>
              <a:spcAft>
                <a:spcPts val="0"/>
              </a:spcAft>
              <a:buSzPts val="1800"/>
              <a:buNone/>
              <a:defRPr sz="1800">
                <a:solidFill>
                  <a:srgbClr val="888888"/>
                </a:solidFill>
              </a:defRPr>
            </a:lvl2pPr>
            <a:lvl3pPr indent="-228600" lvl="2" marL="1371600" algn="l">
              <a:lnSpc>
                <a:spcPct val="120000"/>
              </a:lnSpc>
              <a:spcBef>
                <a:spcPts val="500"/>
              </a:spcBef>
              <a:spcAft>
                <a:spcPts val="0"/>
              </a:spcAft>
              <a:buSzPts val="1800"/>
              <a:buNone/>
              <a:defRPr sz="1800">
                <a:solidFill>
                  <a:srgbClr val="888888"/>
                </a:solidFill>
              </a:defRPr>
            </a:lvl3pPr>
            <a:lvl4pPr indent="-228600" lvl="3" marL="1828800" algn="l">
              <a:lnSpc>
                <a:spcPct val="120000"/>
              </a:lnSpc>
              <a:spcBef>
                <a:spcPts val="500"/>
              </a:spcBef>
              <a:spcAft>
                <a:spcPts val="0"/>
              </a:spcAft>
              <a:buSzPts val="1600"/>
              <a:buNone/>
              <a:defRPr sz="1600">
                <a:solidFill>
                  <a:srgbClr val="888888"/>
                </a:solidFill>
              </a:defRPr>
            </a:lvl4pPr>
            <a:lvl5pPr indent="-228600" lvl="4" marL="2286000" algn="l">
              <a:lnSpc>
                <a:spcPct val="120000"/>
              </a:lnSpc>
              <a:spcBef>
                <a:spcPts val="500"/>
              </a:spcBef>
              <a:spcAft>
                <a:spcPts val="0"/>
              </a:spcAft>
              <a:buSzPts val="1600"/>
              <a:buNone/>
              <a:defRPr sz="1600">
                <a:solidFill>
                  <a:srgbClr val="888888"/>
                </a:solidFill>
              </a:defRPr>
            </a:lvl5pPr>
            <a:lvl6pPr indent="-228600" lvl="5" marL="2743200" algn="l">
              <a:lnSpc>
                <a:spcPct val="120000"/>
              </a:lnSpc>
              <a:spcBef>
                <a:spcPts val="500"/>
              </a:spcBef>
              <a:spcAft>
                <a:spcPts val="0"/>
              </a:spcAft>
              <a:buSzPts val="1600"/>
              <a:buNone/>
              <a:defRPr sz="1600">
                <a:solidFill>
                  <a:srgbClr val="888888"/>
                </a:solidFill>
              </a:defRPr>
            </a:lvl6pPr>
            <a:lvl7pPr indent="-228600" lvl="6" marL="3200400" algn="l">
              <a:lnSpc>
                <a:spcPct val="120000"/>
              </a:lnSpc>
              <a:spcBef>
                <a:spcPts val="500"/>
              </a:spcBef>
              <a:spcAft>
                <a:spcPts val="0"/>
              </a:spcAft>
              <a:buSzPts val="1600"/>
              <a:buNone/>
              <a:defRPr sz="1600">
                <a:solidFill>
                  <a:srgbClr val="888888"/>
                </a:solidFill>
              </a:defRPr>
            </a:lvl7pPr>
            <a:lvl8pPr indent="-228600" lvl="7" marL="3657600" algn="l">
              <a:lnSpc>
                <a:spcPct val="120000"/>
              </a:lnSpc>
              <a:spcBef>
                <a:spcPts val="500"/>
              </a:spcBef>
              <a:spcAft>
                <a:spcPts val="0"/>
              </a:spcAft>
              <a:buSzPts val="1600"/>
              <a:buNone/>
              <a:defRPr sz="1600">
                <a:solidFill>
                  <a:srgbClr val="888888"/>
                </a:solidFill>
              </a:defRPr>
            </a:lvl8pPr>
            <a:lvl9pPr indent="-228600" lvl="8" marL="4114800" algn="l">
              <a:lnSpc>
                <a:spcPct val="120000"/>
              </a:lnSpc>
              <a:spcBef>
                <a:spcPts val="500"/>
              </a:spcBef>
              <a:spcAft>
                <a:spcPts val="0"/>
              </a:spcAft>
              <a:buSzPts val="1600"/>
              <a:buNone/>
              <a:defRPr sz="1600">
                <a:solidFill>
                  <a:srgbClr val="888888"/>
                </a:solidFill>
              </a:defRPr>
            </a:lvl9pPr>
          </a:lstStyle>
          <a:p/>
        </p:txBody>
      </p:sp>
      <p:sp>
        <p:nvSpPr>
          <p:cNvPr id="33" name="Google Shape;33;p15"/>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5"/>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5"/>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36" name="Google Shape;36;p15"/>
          <p:cNvCxnSpPr/>
          <p:nvPr/>
        </p:nvCxnSpPr>
        <p:spPr>
          <a:xfrm>
            <a:off x="1454239" y="3804985"/>
            <a:ext cx="863044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6"/>
          <p:cNvSpPr txBox="1"/>
          <p:nvPr>
            <p:ph type="title"/>
          </p:nvPr>
        </p:nvSpPr>
        <p:spPr>
          <a:xfrm>
            <a:off x="1447331" y="500388"/>
            <a:ext cx="9605635" cy="53512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6"/>
          <p:cNvSpPr txBox="1"/>
          <p:nvPr>
            <p:ph idx="1" type="body"/>
          </p:nvPr>
        </p:nvSpPr>
        <p:spPr>
          <a:xfrm>
            <a:off x="1447331" y="1159122"/>
            <a:ext cx="4645152" cy="4300351"/>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40" name="Google Shape;40;p16"/>
          <p:cNvSpPr txBox="1"/>
          <p:nvPr>
            <p:ph idx="2" type="body"/>
          </p:nvPr>
        </p:nvSpPr>
        <p:spPr>
          <a:xfrm>
            <a:off x="6413771" y="1158512"/>
            <a:ext cx="4645152" cy="4300351"/>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41" name="Google Shape;41;p16"/>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6"/>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6"/>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44" name="Google Shape;44;p16"/>
          <p:cNvCxnSpPr/>
          <p:nvPr/>
        </p:nvCxnSpPr>
        <p:spPr>
          <a:xfrm>
            <a:off x="1447331" y="1035514"/>
            <a:ext cx="9607522"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17"/>
          <p:cNvSpPr txBox="1"/>
          <p:nvPr>
            <p:ph type="title"/>
          </p:nvPr>
        </p:nvSpPr>
        <p:spPr>
          <a:xfrm>
            <a:off x="1447191" y="804163"/>
            <a:ext cx="9607661" cy="10563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7"/>
          <p:cNvSpPr txBox="1"/>
          <p:nvPr>
            <p:ph idx="1" type="body"/>
          </p:nvPr>
        </p:nvSpPr>
        <p:spPr>
          <a:xfrm>
            <a:off x="1447191" y="2019549"/>
            <a:ext cx="4645152"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2200"/>
              <a:buNone/>
              <a:defRPr b="0" sz="2200" cap="none">
                <a:solidFill>
                  <a:schemeClr val="accen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48" name="Google Shape;48;p17"/>
          <p:cNvSpPr txBox="1"/>
          <p:nvPr>
            <p:ph idx="2" type="body"/>
          </p:nvPr>
        </p:nvSpPr>
        <p:spPr>
          <a:xfrm>
            <a:off x="1447191" y="2824269"/>
            <a:ext cx="4645152" cy="2644457"/>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49" name="Google Shape;49;p17"/>
          <p:cNvSpPr txBox="1"/>
          <p:nvPr>
            <p:ph idx="3" type="body"/>
          </p:nvPr>
        </p:nvSpPr>
        <p:spPr>
          <a:xfrm>
            <a:off x="6412362" y="2023003"/>
            <a:ext cx="4645152"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2200"/>
              <a:buNone/>
              <a:defRPr b="0" sz="2200" cap="none">
                <a:solidFill>
                  <a:schemeClr val="accen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50" name="Google Shape;50;p17"/>
          <p:cNvSpPr txBox="1"/>
          <p:nvPr>
            <p:ph idx="4" type="body"/>
          </p:nvPr>
        </p:nvSpPr>
        <p:spPr>
          <a:xfrm>
            <a:off x="6412362" y="2821491"/>
            <a:ext cx="4645152" cy="2637371"/>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51" name="Google Shape;51;p17"/>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7"/>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7"/>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54" name="Google Shape;54;p17"/>
          <p:cNvCxnSpPr/>
          <p:nvPr/>
        </p:nvCxnSpPr>
        <p:spPr>
          <a:xfrm>
            <a:off x="1453896" y="1847088"/>
            <a:ext cx="9607522"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18"/>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8"/>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8"/>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8"/>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60" name="Google Shape;60;p18"/>
          <p:cNvCxnSpPr/>
          <p:nvPr/>
        </p:nvCxnSpPr>
        <p:spPr>
          <a:xfrm>
            <a:off x="1453896" y="1847088"/>
            <a:ext cx="9607522"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9"/>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9"/>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1444671" y="798973"/>
            <a:ext cx="3273099" cy="22471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Gill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txBox="1"/>
          <p:nvPr>
            <p:ph idx="1" type="body"/>
          </p:nvPr>
        </p:nvSpPr>
        <p:spPr>
          <a:xfrm>
            <a:off x="5043714" y="798974"/>
            <a:ext cx="6012470" cy="4658826"/>
          </a:xfrm>
          <a:prstGeom prst="rect">
            <a:avLst/>
          </a:prstGeom>
          <a:noFill/>
          <a:ln>
            <a:noFill/>
          </a:ln>
        </p:spPr>
        <p:txBody>
          <a:bodyPr anchorCtr="0" anchor="ctr"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68" name="Google Shape;68;p20"/>
          <p:cNvSpPr txBox="1"/>
          <p:nvPr>
            <p:ph idx="2" type="body"/>
          </p:nvPr>
        </p:nvSpPr>
        <p:spPr>
          <a:xfrm>
            <a:off x="1444671" y="3205491"/>
            <a:ext cx="3275013" cy="224818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69" name="Google Shape;69;p20"/>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0"/>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72" name="Google Shape;72;p20"/>
          <p:cNvCxnSpPr/>
          <p:nvPr/>
        </p:nvCxnSpPr>
        <p:spPr>
          <a:xfrm>
            <a:off x="1448280" y="3205491"/>
            <a:ext cx="3269490"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grpSp>
        <p:nvGrpSpPr>
          <p:cNvPr id="74" name="Google Shape;74;p21"/>
          <p:cNvGrpSpPr/>
          <p:nvPr/>
        </p:nvGrpSpPr>
        <p:grpSpPr>
          <a:xfrm>
            <a:off x="7477387" y="482170"/>
            <a:ext cx="4074533" cy="5149101"/>
            <a:chOff x="7477387" y="482170"/>
            <a:chExt cx="4074533" cy="5149101"/>
          </a:xfrm>
        </p:grpSpPr>
        <p:sp>
          <p:nvSpPr>
            <p:cNvPr id="75" name="Google Shape;75;p21"/>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sx="98000" rotWithShape="0" algn="tl" dir="4740000" dist="228600" sy="980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21"/>
            <p:cNvSpPr/>
            <p:nvPr/>
          </p:nvSpPr>
          <p:spPr>
            <a:xfrm>
              <a:off x="7790446" y="812506"/>
              <a:ext cx="3450289" cy="4466452"/>
            </a:xfrm>
            <a:prstGeom prst="rect">
              <a:avLst/>
            </a:prstGeom>
            <a:gradFill>
              <a:gsLst>
                <a:gs pos="0">
                  <a:srgbClr val="DADADA"/>
                </a:gs>
                <a:gs pos="100000">
                  <a:srgbClr val="FFFFFE"/>
                </a:gs>
              </a:gsLst>
              <a:lin ang="16200000" scaled="0"/>
            </a:gradFill>
            <a:ln cap="flat" cmpd="sng" w="50800">
              <a:solidFill>
                <a:srgbClr val="19191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 name="Google Shape;77;p21"/>
          <p:cNvSpPr txBox="1"/>
          <p:nvPr>
            <p:ph type="title"/>
          </p:nvPr>
        </p:nvSpPr>
        <p:spPr>
          <a:xfrm>
            <a:off x="1451206" y="1129513"/>
            <a:ext cx="5532328" cy="18305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1"/>
          <p:cNvSpPr/>
          <p:nvPr>
            <p:ph idx="2" type="pic"/>
          </p:nvPr>
        </p:nvSpPr>
        <p:spPr>
          <a:xfrm>
            <a:off x="8124389" y="1122542"/>
            <a:ext cx="2791171" cy="3866327"/>
          </a:xfrm>
          <a:prstGeom prst="rect">
            <a:avLst/>
          </a:prstGeom>
          <a:solidFill>
            <a:srgbClr val="D8D8D8"/>
          </a:solidFill>
          <a:ln>
            <a:noFill/>
          </a:ln>
        </p:spPr>
      </p:sp>
      <p:sp>
        <p:nvSpPr>
          <p:cNvPr id="79" name="Google Shape;79;p21"/>
          <p:cNvSpPr txBox="1"/>
          <p:nvPr>
            <p:ph idx="1" type="body"/>
          </p:nvPr>
        </p:nvSpPr>
        <p:spPr>
          <a:xfrm>
            <a:off x="1450329" y="3145992"/>
            <a:ext cx="5524404" cy="200374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800"/>
              <a:buNone/>
              <a:defRPr sz="18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80" name="Google Shape;80;p21"/>
          <p:cNvSpPr txBox="1"/>
          <p:nvPr>
            <p:ph idx="10" type="dt"/>
          </p:nvPr>
        </p:nvSpPr>
        <p:spPr>
          <a:xfrm>
            <a:off x="1447382" y="5469856"/>
            <a:ext cx="5527351" cy="32012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1"/>
          <p:cNvSpPr txBox="1"/>
          <p:nvPr>
            <p:ph idx="11" type="ftr"/>
          </p:nvPr>
        </p:nvSpPr>
        <p:spPr>
          <a:xfrm>
            <a:off x="1447382" y="318640"/>
            <a:ext cx="5541004" cy="32093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1"/>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83" name="Google Shape;83;p21"/>
          <p:cNvCxnSpPr/>
          <p:nvPr/>
        </p:nvCxnSpPr>
        <p:spPr>
          <a:xfrm>
            <a:off x="1447382" y="3143605"/>
            <a:ext cx="5527351"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20.jpg"/><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theme" Target="../theme/theme1.xml"/><Relationship Id="rId14" Type="http://schemas.openxmlformats.org/officeDocument/2006/relationships/slideLayout" Target="../slideLayouts/slideLayout1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BE9E6"/>
            </a:gs>
            <a:gs pos="100000">
              <a:srgbClr val="C9C5C0"/>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2"/>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 name="Google Shape;7;p12"/>
          <p:cNvPicPr preferRelativeResize="0"/>
          <p:nvPr/>
        </p:nvPicPr>
        <p:blipFill rotWithShape="1">
          <a:blip r:embed="rId1">
            <a:alphaModFix/>
          </a:blip>
          <a:srcRect b="-1538" l="0" r="0" t="1538"/>
          <a:stretch/>
        </p:blipFill>
        <p:spPr>
          <a:xfrm>
            <a:off x="0" y="6126480"/>
            <a:ext cx="12192000" cy="742950"/>
          </a:xfrm>
          <a:prstGeom prst="rect">
            <a:avLst/>
          </a:prstGeom>
          <a:noFill/>
          <a:ln>
            <a:noFill/>
          </a:ln>
        </p:spPr>
      </p:pic>
      <p:sp>
        <p:nvSpPr>
          <p:cNvPr id="8" name="Google Shape;8;p12"/>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Gill Sans"/>
              <a:buNone/>
              <a:defRPr b="0" i="0" sz="32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2"/>
          <p:cNvSpPr txBox="1"/>
          <p:nvPr>
            <p:ph idx="1" type="body"/>
          </p:nvPr>
        </p:nvSpPr>
        <p:spPr>
          <a:xfrm>
            <a:off x="1451579" y="1162681"/>
            <a:ext cx="9603275" cy="4303665"/>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20000"/>
              </a:lnSpc>
              <a:spcBef>
                <a:spcPts val="1000"/>
              </a:spcBef>
              <a:spcAft>
                <a:spcPts val="0"/>
              </a:spcAft>
              <a:buClr>
                <a:schemeClr val="accent1"/>
              </a:buClr>
              <a:buSzPts val="3200"/>
              <a:buFont typeface="Arial"/>
              <a:buChar char="•"/>
              <a:defRPr b="0" i="0" sz="3200" u="none" cap="none" strike="noStrike">
                <a:solidFill>
                  <a:schemeClr val="dk1"/>
                </a:solidFill>
                <a:latin typeface="Gill Sans"/>
                <a:ea typeface="Gill Sans"/>
                <a:cs typeface="Gill Sans"/>
                <a:sym typeface="Gill Sans"/>
              </a:defRPr>
            </a:lvl1pPr>
            <a:lvl2pPr indent="-406400" lvl="1" marL="914400" marR="0" rtl="0" algn="l">
              <a:lnSpc>
                <a:spcPct val="120000"/>
              </a:lnSpc>
              <a:spcBef>
                <a:spcPts val="500"/>
              </a:spcBef>
              <a:spcAft>
                <a:spcPts val="0"/>
              </a:spcAft>
              <a:buClr>
                <a:schemeClr val="accent1"/>
              </a:buClr>
              <a:buSzPts val="2800"/>
              <a:buFont typeface="Arial"/>
              <a:buChar char="•"/>
              <a:defRPr b="0" i="0" sz="2800" u="none" cap="none" strike="noStrike">
                <a:solidFill>
                  <a:schemeClr val="dk1"/>
                </a:solidFill>
                <a:latin typeface="Gill Sans"/>
                <a:ea typeface="Gill Sans"/>
                <a:cs typeface="Gill Sans"/>
                <a:sym typeface="Gill Sans"/>
              </a:defRPr>
            </a:lvl2pPr>
            <a:lvl3pPr indent="-381000" lvl="2" marL="1371600" marR="0" rtl="0" algn="l">
              <a:lnSpc>
                <a:spcPct val="120000"/>
              </a:lnSpc>
              <a:spcBef>
                <a:spcPts val="500"/>
              </a:spcBef>
              <a:spcAft>
                <a:spcPts val="0"/>
              </a:spcAft>
              <a:buClr>
                <a:schemeClr val="accent1"/>
              </a:buClr>
              <a:buSzPts val="2400"/>
              <a:buFont typeface="Arial"/>
              <a:buChar char="•"/>
              <a:defRPr b="0" i="0" sz="2400" u="none" cap="none" strike="noStrike">
                <a:solidFill>
                  <a:schemeClr val="dk1"/>
                </a:solidFill>
                <a:latin typeface="Gill Sans"/>
                <a:ea typeface="Gill Sans"/>
                <a:cs typeface="Gill Sans"/>
                <a:sym typeface="Gill Sans"/>
              </a:defRPr>
            </a:lvl3pPr>
            <a:lvl4pPr indent="-355600" lvl="3" marL="1828800" marR="0" rtl="0" algn="l">
              <a:lnSpc>
                <a:spcPct val="120000"/>
              </a:lnSpc>
              <a:spcBef>
                <a:spcPts val="500"/>
              </a:spcBef>
              <a:spcAft>
                <a:spcPts val="0"/>
              </a:spcAft>
              <a:buClr>
                <a:schemeClr val="accent1"/>
              </a:buClr>
              <a:buSzPts val="2000"/>
              <a:buFont typeface="Arial"/>
              <a:buChar char="•"/>
              <a:defRPr b="0" i="0" sz="2000" u="none" cap="none" strike="noStrike">
                <a:solidFill>
                  <a:schemeClr val="dk1"/>
                </a:solidFill>
                <a:latin typeface="Gill Sans"/>
                <a:ea typeface="Gill Sans"/>
                <a:cs typeface="Gill Sans"/>
                <a:sym typeface="Gill Sans"/>
              </a:defRPr>
            </a:lvl4pPr>
            <a:lvl5pPr indent="-342900" lvl="4" marL="22860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Gill Sans"/>
                <a:ea typeface="Gill Sans"/>
                <a:cs typeface="Gill Sans"/>
                <a:sym typeface="Gill Sans"/>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Gill Sans"/>
                <a:ea typeface="Gill Sans"/>
                <a:cs typeface="Gill Sans"/>
                <a:sym typeface="Gill Sans"/>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Gill Sans"/>
                <a:ea typeface="Gill Sans"/>
                <a:cs typeface="Gill Sans"/>
                <a:sym typeface="Gill Sans"/>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Gill Sans"/>
                <a:ea typeface="Gill Sans"/>
                <a:cs typeface="Gill Sans"/>
                <a:sym typeface="Gill Sans"/>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Gill Sans"/>
                <a:ea typeface="Gill Sans"/>
                <a:cs typeface="Gill Sans"/>
                <a:sym typeface="Gill Sans"/>
              </a:defRPr>
            </a:lvl9pPr>
          </a:lstStyle>
          <a:p/>
        </p:txBody>
      </p:sp>
      <p:sp>
        <p:nvSpPr>
          <p:cNvPr id="10" name="Google Shape;10;p12"/>
          <p:cNvSpPr txBox="1"/>
          <p:nvPr>
            <p:ph idx="10" type="dt"/>
          </p:nvPr>
        </p:nvSpPr>
        <p:spPr>
          <a:xfrm>
            <a:off x="7554139" y="79588"/>
            <a:ext cx="3500715" cy="309201"/>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1" name="Google Shape;11;p12"/>
          <p:cNvSpPr txBox="1"/>
          <p:nvPr>
            <p:ph idx="11" type="ftr"/>
          </p:nvPr>
        </p:nvSpPr>
        <p:spPr>
          <a:xfrm>
            <a:off x="1451579" y="67579"/>
            <a:ext cx="5938836" cy="309201"/>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2" name="Google Shape;12;p12"/>
          <p:cNvSpPr txBox="1"/>
          <p:nvPr>
            <p:ph idx="12" type="sldNum"/>
          </p:nvPr>
        </p:nvSpPr>
        <p:spPr>
          <a:xfrm>
            <a:off x="-222393" y="6267639"/>
            <a:ext cx="811019" cy="503578"/>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2800"/>
              <a:buFont typeface="Arial"/>
              <a:buNone/>
              <a:defRPr b="0" i="0" sz="2800" u="none" cap="none" strike="noStrike">
                <a:solidFill>
                  <a:schemeClr val="accen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cxnSp>
        <p:nvCxnSpPr>
          <p:cNvPr id="13" name="Google Shape;13;p12"/>
          <p:cNvCxnSpPr/>
          <p:nvPr/>
        </p:nvCxnSpPr>
        <p:spPr>
          <a:xfrm>
            <a:off x="0" y="6128413"/>
            <a:ext cx="12192000" cy="0"/>
          </a:xfrm>
          <a:prstGeom prst="straightConnector1">
            <a:avLst/>
          </a:prstGeom>
          <a:noFill/>
          <a:ln cap="flat" cmpd="sng" w="12700">
            <a:solidFill>
              <a:srgbClr val="000001">
                <a:alpha val="20000"/>
              </a:srgbClr>
            </a:solidFill>
            <a:prstDash val="solid"/>
            <a:round/>
            <a:headEnd len="sm" w="sm" type="none"/>
            <a:tailEnd len="sm" w="sm" type="none"/>
          </a:ln>
        </p:spPr>
      </p:cxnSp>
      <p:pic>
        <p:nvPicPr>
          <p:cNvPr descr="No photo description available." id="14" name="Google Shape;14;p12"/>
          <p:cNvPicPr preferRelativeResize="0"/>
          <p:nvPr/>
        </p:nvPicPr>
        <p:blipFill rotWithShape="1">
          <a:blip r:embed="rId2">
            <a:alphaModFix/>
          </a:blip>
          <a:srcRect b="0" l="0" r="0" t="0"/>
          <a:stretch/>
        </p:blipFill>
        <p:spPr>
          <a:xfrm>
            <a:off x="48448" y="0"/>
            <a:ext cx="1049235" cy="1049235"/>
          </a:xfrm>
          <a:prstGeom prst="rect">
            <a:avLst/>
          </a:prstGeom>
          <a:noFill/>
          <a:ln>
            <a:noFill/>
          </a:ln>
        </p:spPr>
      </p:pic>
      <p:pic>
        <p:nvPicPr>
          <p:cNvPr id="15" name="Google Shape;15;p12"/>
          <p:cNvPicPr preferRelativeResize="0"/>
          <p:nvPr/>
        </p:nvPicPr>
        <p:blipFill rotWithShape="1">
          <a:blip r:embed="rId3">
            <a:alphaModFix/>
          </a:blip>
          <a:srcRect b="0" l="0" r="0" t="0"/>
          <a:stretch/>
        </p:blipFill>
        <p:spPr>
          <a:xfrm>
            <a:off x="-6042" y="246301"/>
            <a:ext cx="392203" cy="39220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0.png"/><Relationship Id="rId4" Type="http://schemas.openxmlformats.org/officeDocument/2006/relationships/image" Target="../media/image39.png"/><Relationship Id="rId5"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hyperlink" Target="https://thesportjournal.org/article/how-to-effectively-manage-coach-parent-and-player-relationship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8.jp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band.us/n/aeaeA2Z0F525w" TargetMode="Externa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28.jpg"/><Relationship Id="rId5" Type="http://schemas.openxmlformats.org/officeDocument/2006/relationships/image" Target="../media/image9.jp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7.png"/><Relationship Id="rId5" Type="http://schemas.openxmlformats.org/officeDocument/2006/relationships/image" Target="../media/image16.jpg"/><Relationship Id="rId6" Type="http://schemas.openxmlformats.org/officeDocument/2006/relationships/image" Target="../media/image5.png"/><Relationship Id="rId7" Type="http://schemas.openxmlformats.org/officeDocument/2006/relationships/image" Target="../media/image13.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14.png"/><Relationship Id="rId6" Type="http://schemas.openxmlformats.org/officeDocument/2006/relationships/image" Target="../media/image29.png"/><Relationship Id="rId7" Type="http://schemas.openxmlformats.org/officeDocument/2006/relationships/image" Target="../media/image37.png"/><Relationship Id="rId8"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47.png"/><Relationship Id="rId9" Type="http://schemas.openxmlformats.org/officeDocument/2006/relationships/image" Target="../media/image53.png"/><Relationship Id="rId5" Type="http://schemas.openxmlformats.org/officeDocument/2006/relationships/image" Target="../media/image34.png"/><Relationship Id="rId6" Type="http://schemas.openxmlformats.org/officeDocument/2006/relationships/image" Target="../media/image26.jpg"/><Relationship Id="rId7" Type="http://schemas.openxmlformats.org/officeDocument/2006/relationships/image" Target="../media/image32.jpg"/><Relationship Id="rId8"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27.png"/><Relationship Id="rId6" Type="http://schemas.openxmlformats.org/officeDocument/2006/relationships/image" Target="../media/image44.png"/><Relationship Id="rId7"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
          <p:cNvSpPr txBox="1"/>
          <p:nvPr>
            <p:ph type="ctrTitle"/>
          </p:nvPr>
        </p:nvSpPr>
        <p:spPr>
          <a:xfrm>
            <a:off x="2417779" y="802298"/>
            <a:ext cx="8637073" cy="2541431"/>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Gill Sans"/>
              <a:buNone/>
            </a:pPr>
            <a:r>
              <a:rPr lang="en-US"/>
              <a:t>GIRLS VOLLEYBALL </a:t>
            </a:r>
            <a:endParaRPr/>
          </a:p>
        </p:txBody>
      </p:sp>
      <p:sp>
        <p:nvSpPr>
          <p:cNvPr id="103" name="Google Shape;103;p1"/>
          <p:cNvSpPr txBox="1"/>
          <p:nvPr>
            <p:ph idx="1" type="subTitle"/>
          </p:nvPr>
        </p:nvSpPr>
        <p:spPr>
          <a:xfrm>
            <a:off x="2417780" y="3531204"/>
            <a:ext cx="8637072" cy="977621"/>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0"/>
              </a:spcAft>
              <a:buSzPts val="1800"/>
              <a:buNone/>
            </a:pPr>
            <a:r>
              <a:rPr lang="en-US"/>
              <a:t>12 August 2025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3745c2275d4_0_7"/>
          <p:cNvSpPr txBox="1"/>
          <p:nvPr>
            <p:ph type="title"/>
          </p:nvPr>
        </p:nvSpPr>
        <p:spPr>
          <a:xfrm>
            <a:off x="1451578" y="449582"/>
            <a:ext cx="9603300" cy="552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99" name="Google Shape;199;g3745c2275d4_0_7"/>
          <p:cNvSpPr txBox="1"/>
          <p:nvPr>
            <p:ph idx="1" type="body"/>
          </p:nvPr>
        </p:nvSpPr>
        <p:spPr>
          <a:xfrm>
            <a:off x="1451579" y="1162681"/>
            <a:ext cx="9603300" cy="4303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p:txBody>
      </p:sp>
      <p:pic>
        <p:nvPicPr>
          <p:cNvPr id="200" name="Google Shape;200;g3745c2275d4_0_7"/>
          <p:cNvPicPr preferRelativeResize="0"/>
          <p:nvPr/>
        </p:nvPicPr>
        <p:blipFill rotWithShape="1">
          <a:blip r:embed="rId3">
            <a:alphaModFix/>
          </a:blip>
          <a:srcRect b="10914" l="13540" r="34756" t="8414"/>
          <a:stretch/>
        </p:blipFill>
        <p:spPr>
          <a:xfrm>
            <a:off x="0" y="1006283"/>
            <a:ext cx="5779363" cy="5350128"/>
          </a:xfrm>
          <a:prstGeom prst="rect">
            <a:avLst/>
          </a:prstGeom>
          <a:noFill/>
          <a:ln>
            <a:noFill/>
          </a:ln>
        </p:spPr>
      </p:pic>
      <p:pic>
        <p:nvPicPr>
          <p:cNvPr id="201" name="Google Shape;201;g3745c2275d4_0_7"/>
          <p:cNvPicPr preferRelativeResize="0"/>
          <p:nvPr/>
        </p:nvPicPr>
        <p:blipFill rotWithShape="1">
          <a:blip r:embed="rId4">
            <a:alphaModFix/>
          </a:blip>
          <a:srcRect b="4868" l="0" r="0" t="7093"/>
          <a:stretch/>
        </p:blipFill>
        <p:spPr>
          <a:xfrm>
            <a:off x="6096000" y="1006282"/>
            <a:ext cx="6096000" cy="3755257"/>
          </a:xfrm>
          <a:prstGeom prst="rect">
            <a:avLst/>
          </a:prstGeom>
          <a:noFill/>
          <a:ln>
            <a:noFill/>
          </a:ln>
        </p:spPr>
      </p:pic>
      <p:grpSp>
        <p:nvGrpSpPr>
          <p:cNvPr id="202" name="Google Shape;202;g3745c2275d4_0_7"/>
          <p:cNvGrpSpPr/>
          <p:nvPr/>
        </p:nvGrpSpPr>
        <p:grpSpPr>
          <a:xfrm>
            <a:off x="-1" y="6438900"/>
            <a:ext cx="5779363" cy="392751"/>
            <a:chOff x="-1" y="6438900"/>
            <a:chExt cx="5779363" cy="392751"/>
          </a:xfrm>
        </p:grpSpPr>
        <p:pic>
          <p:nvPicPr>
            <p:cNvPr id="203" name="Google Shape;203;g3745c2275d4_0_7"/>
            <p:cNvPicPr preferRelativeResize="0"/>
            <p:nvPr/>
          </p:nvPicPr>
          <p:blipFill rotWithShape="1">
            <a:blip r:embed="rId3">
              <a:alphaModFix/>
            </a:blip>
            <a:srcRect b="4462" l="13540" r="34756" t="90318"/>
            <a:stretch/>
          </p:blipFill>
          <p:spPr>
            <a:xfrm>
              <a:off x="-1" y="6438900"/>
              <a:ext cx="5779363" cy="345703"/>
            </a:xfrm>
            <a:prstGeom prst="rect">
              <a:avLst/>
            </a:prstGeom>
            <a:noFill/>
            <a:ln>
              <a:noFill/>
            </a:ln>
          </p:spPr>
        </p:pic>
        <p:sp>
          <p:nvSpPr>
            <p:cNvPr id="204" name="Google Shape;204;g3745c2275d4_0_7"/>
            <p:cNvSpPr/>
            <p:nvPr/>
          </p:nvSpPr>
          <p:spPr>
            <a:xfrm>
              <a:off x="2990850" y="6611751"/>
              <a:ext cx="1323900" cy="2199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05" name="Google Shape;205;g3745c2275d4_0_7"/>
          <p:cNvGrpSpPr/>
          <p:nvPr/>
        </p:nvGrpSpPr>
        <p:grpSpPr>
          <a:xfrm>
            <a:off x="6027938" y="4456112"/>
            <a:ext cx="6164059" cy="1058864"/>
            <a:chOff x="6027938" y="4456112"/>
            <a:chExt cx="6164059" cy="1058864"/>
          </a:xfrm>
        </p:grpSpPr>
        <p:pic>
          <p:nvPicPr>
            <p:cNvPr id="206" name="Google Shape;206;g3745c2275d4_0_7"/>
            <p:cNvPicPr preferRelativeResize="0"/>
            <p:nvPr/>
          </p:nvPicPr>
          <p:blipFill rotWithShape="1">
            <a:blip r:embed="rId5">
              <a:alphaModFix/>
            </a:blip>
            <a:srcRect b="52756" l="0" r="0" t="17217"/>
            <a:stretch/>
          </p:blipFill>
          <p:spPr>
            <a:xfrm>
              <a:off x="6027938" y="4456112"/>
              <a:ext cx="6164059" cy="1058864"/>
            </a:xfrm>
            <a:prstGeom prst="rect">
              <a:avLst/>
            </a:prstGeom>
            <a:noFill/>
            <a:ln>
              <a:noFill/>
            </a:ln>
          </p:spPr>
        </p:pic>
        <p:sp>
          <p:nvSpPr>
            <p:cNvPr id="207" name="Google Shape;207;g3745c2275d4_0_7"/>
            <p:cNvSpPr/>
            <p:nvPr/>
          </p:nvSpPr>
          <p:spPr>
            <a:xfrm>
              <a:off x="7639050" y="5153025"/>
              <a:ext cx="2419500" cy="2634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08" name="Google Shape;208;g3745c2275d4_0_7"/>
          <p:cNvGrpSpPr/>
          <p:nvPr/>
        </p:nvGrpSpPr>
        <p:grpSpPr>
          <a:xfrm>
            <a:off x="6027938" y="5514975"/>
            <a:ext cx="6164059" cy="1343026"/>
            <a:chOff x="6027938" y="5514975"/>
            <a:chExt cx="6164059" cy="1343026"/>
          </a:xfrm>
        </p:grpSpPr>
        <p:pic>
          <p:nvPicPr>
            <p:cNvPr id="209" name="Google Shape;209;g3745c2275d4_0_7"/>
            <p:cNvPicPr preferRelativeResize="0"/>
            <p:nvPr/>
          </p:nvPicPr>
          <p:blipFill rotWithShape="1">
            <a:blip r:embed="rId5">
              <a:alphaModFix/>
            </a:blip>
            <a:srcRect b="14670" l="0" r="0" t="47240"/>
            <a:stretch/>
          </p:blipFill>
          <p:spPr>
            <a:xfrm>
              <a:off x="6027938" y="5514975"/>
              <a:ext cx="6164059" cy="1343026"/>
            </a:xfrm>
            <a:prstGeom prst="rect">
              <a:avLst/>
            </a:prstGeom>
            <a:noFill/>
            <a:ln>
              <a:noFill/>
            </a:ln>
          </p:spPr>
        </p:pic>
        <p:sp>
          <p:nvSpPr>
            <p:cNvPr id="210" name="Google Shape;210;g3745c2275d4_0_7"/>
            <p:cNvSpPr/>
            <p:nvPr/>
          </p:nvSpPr>
          <p:spPr>
            <a:xfrm>
              <a:off x="9058275" y="6583176"/>
              <a:ext cx="1362000" cy="2142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g3745c2275d4_0_0"/>
          <p:cNvSpPr txBox="1"/>
          <p:nvPr>
            <p:ph type="title"/>
          </p:nvPr>
        </p:nvSpPr>
        <p:spPr>
          <a:xfrm>
            <a:off x="1411102" y="92000"/>
            <a:ext cx="3285000" cy="552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62500"/>
              <a:buNone/>
            </a:pPr>
            <a:r>
              <a:rPr lang="en-US"/>
              <a:t>Coach Parent Player Partnership</a:t>
            </a:r>
            <a:endParaRPr/>
          </a:p>
        </p:txBody>
      </p:sp>
      <p:sp>
        <p:nvSpPr>
          <p:cNvPr id="216" name="Google Shape;216;g3745c2275d4_0_0"/>
          <p:cNvSpPr txBox="1"/>
          <p:nvPr>
            <p:ph idx="1" type="body"/>
          </p:nvPr>
        </p:nvSpPr>
        <p:spPr>
          <a:xfrm>
            <a:off x="236900" y="1172950"/>
            <a:ext cx="5456100" cy="51090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1000"/>
              </a:spcBef>
              <a:spcAft>
                <a:spcPts val="0"/>
              </a:spcAft>
              <a:buSzPct val="80357"/>
              <a:buNone/>
            </a:pPr>
            <a:r>
              <a:rPr lang="en-US"/>
              <a:t>We should all want the same thing… but priorities can be different</a:t>
            </a:r>
            <a:endParaRPr/>
          </a:p>
          <a:p>
            <a:pPr indent="0" lvl="0" marL="0" rtl="0" algn="l">
              <a:lnSpc>
                <a:spcPct val="120000"/>
              </a:lnSpc>
              <a:spcBef>
                <a:spcPts val="1000"/>
              </a:spcBef>
              <a:spcAft>
                <a:spcPts val="0"/>
              </a:spcAft>
              <a:buSzPct val="80357"/>
              <a:buNone/>
            </a:pPr>
            <a:r>
              <a:t/>
            </a:r>
            <a:endParaRPr/>
          </a:p>
          <a:p>
            <a:pPr indent="0" lvl="0" marL="0" rtl="0" algn="l">
              <a:lnSpc>
                <a:spcPct val="120000"/>
              </a:lnSpc>
              <a:spcBef>
                <a:spcPts val="1000"/>
              </a:spcBef>
              <a:spcAft>
                <a:spcPts val="0"/>
              </a:spcAft>
              <a:buSzPct val="80357"/>
              <a:buNone/>
            </a:pPr>
            <a:r>
              <a:rPr lang="en-US"/>
              <a:t>Unique roles – all are important (staying in our lane)</a:t>
            </a:r>
            <a:endParaRPr/>
          </a:p>
          <a:p>
            <a:pPr indent="-308610" lvl="0" marL="457200" rtl="0" algn="l">
              <a:lnSpc>
                <a:spcPct val="120000"/>
              </a:lnSpc>
              <a:spcBef>
                <a:spcPts val="1000"/>
              </a:spcBef>
              <a:spcAft>
                <a:spcPts val="0"/>
              </a:spcAft>
              <a:buSzPct val="56250"/>
              <a:buChar char="•"/>
            </a:pPr>
            <a:r>
              <a:rPr lang="en-US"/>
              <a:t>Let the players _____</a:t>
            </a:r>
            <a:endParaRPr/>
          </a:p>
          <a:p>
            <a:pPr indent="-308610" lvl="0" marL="457200" rtl="0" algn="l">
              <a:lnSpc>
                <a:spcPct val="120000"/>
              </a:lnSpc>
              <a:spcBef>
                <a:spcPts val="0"/>
              </a:spcBef>
              <a:spcAft>
                <a:spcPts val="0"/>
              </a:spcAft>
              <a:buSzPct val="56250"/>
              <a:buChar char="•"/>
            </a:pPr>
            <a:r>
              <a:rPr lang="en-US"/>
              <a:t>Coaches ______</a:t>
            </a:r>
            <a:endParaRPr/>
          </a:p>
          <a:p>
            <a:pPr indent="-308610" lvl="0" marL="457200" rtl="0" algn="l">
              <a:lnSpc>
                <a:spcPct val="120000"/>
              </a:lnSpc>
              <a:spcBef>
                <a:spcPts val="0"/>
              </a:spcBef>
              <a:spcAft>
                <a:spcPts val="0"/>
              </a:spcAft>
              <a:buSzPct val="56250"/>
              <a:buChar char="•"/>
            </a:pPr>
            <a:r>
              <a:rPr lang="en-US"/>
              <a:t>Refs ________</a:t>
            </a:r>
            <a:endParaRPr/>
          </a:p>
          <a:p>
            <a:pPr indent="0" lvl="0" marL="457200" rtl="0" algn="l">
              <a:lnSpc>
                <a:spcPct val="120000"/>
              </a:lnSpc>
              <a:spcBef>
                <a:spcPts val="1000"/>
              </a:spcBef>
              <a:spcAft>
                <a:spcPts val="0"/>
              </a:spcAft>
              <a:buSzPct val="80357"/>
              <a:buNone/>
            </a:pPr>
            <a:r>
              <a:t/>
            </a:r>
            <a:endParaRPr/>
          </a:p>
          <a:p>
            <a:pPr indent="-308610" lvl="0" marL="457200" rtl="0" algn="l">
              <a:lnSpc>
                <a:spcPct val="120000"/>
              </a:lnSpc>
              <a:spcBef>
                <a:spcPts val="1000"/>
              </a:spcBef>
              <a:spcAft>
                <a:spcPts val="0"/>
              </a:spcAft>
              <a:buSzPct val="56250"/>
              <a:buChar char="•"/>
            </a:pPr>
            <a:r>
              <a:rPr lang="en-US"/>
              <a:t>Parents?</a:t>
            </a:r>
            <a:endParaRPr/>
          </a:p>
          <a:p>
            <a:pPr indent="0" lvl="0" marL="0" rtl="0" algn="l">
              <a:lnSpc>
                <a:spcPct val="120000"/>
              </a:lnSpc>
              <a:spcBef>
                <a:spcPts val="1000"/>
              </a:spcBef>
              <a:spcAft>
                <a:spcPts val="0"/>
              </a:spcAft>
              <a:buSzPct val="80357"/>
              <a:buNone/>
            </a:pPr>
            <a:r>
              <a:t/>
            </a:r>
            <a:endParaRPr/>
          </a:p>
          <a:p>
            <a:pPr indent="0" lvl="0" marL="0" rtl="0" algn="l">
              <a:lnSpc>
                <a:spcPct val="120000"/>
              </a:lnSpc>
              <a:spcBef>
                <a:spcPts val="1000"/>
              </a:spcBef>
              <a:spcAft>
                <a:spcPts val="0"/>
              </a:spcAft>
              <a:buSzPct val="80357"/>
              <a:buNone/>
            </a:pPr>
            <a:r>
              <a:t/>
            </a:r>
            <a:endParaRPr/>
          </a:p>
        </p:txBody>
      </p:sp>
      <p:pic>
        <p:nvPicPr>
          <p:cNvPr id="217" name="Google Shape;217;g3745c2275d4_0_0"/>
          <p:cNvPicPr preferRelativeResize="0"/>
          <p:nvPr/>
        </p:nvPicPr>
        <p:blipFill rotWithShape="1">
          <a:blip r:embed="rId3">
            <a:alphaModFix/>
          </a:blip>
          <a:srcRect b="0" l="0" r="0" t="0"/>
          <a:stretch/>
        </p:blipFill>
        <p:spPr>
          <a:xfrm>
            <a:off x="6514175" y="85814"/>
            <a:ext cx="5617100" cy="2808550"/>
          </a:xfrm>
          <a:prstGeom prst="rect">
            <a:avLst/>
          </a:prstGeom>
          <a:noFill/>
          <a:ln>
            <a:noFill/>
          </a:ln>
        </p:spPr>
      </p:pic>
      <p:sp>
        <p:nvSpPr>
          <p:cNvPr id="218" name="Google Shape;218;g3745c2275d4_0_0"/>
          <p:cNvSpPr txBox="1"/>
          <p:nvPr/>
        </p:nvSpPr>
        <p:spPr>
          <a:xfrm rot="-3673284">
            <a:off x="6578235" y="1057078"/>
            <a:ext cx="1052498" cy="47892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Gill Sans"/>
                <a:ea typeface="Gill Sans"/>
                <a:cs typeface="Gill Sans"/>
                <a:sym typeface="Gill Sans"/>
              </a:rPr>
              <a:t>Parent</a:t>
            </a:r>
            <a:endParaRPr b="0" i="0" sz="1700" u="none" cap="none" strike="noStrike">
              <a:solidFill>
                <a:schemeClr val="dk1"/>
              </a:solidFill>
              <a:latin typeface="Gill Sans"/>
              <a:ea typeface="Gill Sans"/>
              <a:cs typeface="Gill Sans"/>
              <a:sym typeface="Gill Sans"/>
            </a:endParaRPr>
          </a:p>
        </p:txBody>
      </p:sp>
      <p:sp>
        <p:nvSpPr>
          <p:cNvPr id="219" name="Google Shape;219;g3745c2275d4_0_0"/>
          <p:cNvSpPr txBox="1"/>
          <p:nvPr/>
        </p:nvSpPr>
        <p:spPr>
          <a:xfrm rot="-5109625">
            <a:off x="6908176" y="1291549"/>
            <a:ext cx="1052553" cy="47901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Gill Sans"/>
                <a:ea typeface="Gill Sans"/>
                <a:cs typeface="Gill Sans"/>
                <a:sym typeface="Gill Sans"/>
              </a:rPr>
              <a:t>Player</a:t>
            </a:r>
            <a:endParaRPr b="0" i="0" sz="1700" u="none" cap="none" strike="noStrike">
              <a:solidFill>
                <a:schemeClr val="dk1"/>
              </a:solidFill>
              <a:latin typeface="Gill Sans"/>
              <a:ea typeface="Gill Sans"/>
              <a:cs typeface="Gill Sans"/>
              <a:sym typeface="Gill Sans"/>
            </a:endParaRPr>
          </a:p>
        </p:txBody>
      </p:sp>
      <p:sp>
        <p:nvSpPr>
          <p:cNvPr id="220" name="Google Shape;220;g3745c2275d4_0_0"/>
          <p:cNvSpPr txBox="1"/>
          <p:nvPr/>
        </p:nvSpPr>
        <p:spPr>
          <a:xfrm rot="4347827">
            <a:off x="7636381" y="1403275"/>
            <a:ext cx="1052409" cy="47914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Gill Sans"/>
                <a:ea typeface="Gill Sans"/>
                <a:cs typeface="Gill Sans"/>
                <a:sym typeface="Gill Sans"/>
              </a:rPr>
              <a:t>Coach</a:t>
            </a:r>
            <a:endParaRPr b="0" i="0" sz="1700" u="none" cap="none" strike="noStrike">
              <a:solidFill>
                <a:schemeClr val="dk1"/>
              </a:solidFill>
              <a:latin typeface="Gill Sans"/>
              <a:ea typeface="Gill Sans"/>
              <a:cs typeface="Gill Sans"/>
              <a:sym typeface="Gill Sans"/>
            </a:endParaRPr>
          </a:p>
        </p:txBody>
      </p:sp>
      <p:sp>
        <p:nvSpPr>
          <p:cNvPr id="221" name="Google Shape;221;g3745c2275d4_0_0"/>
          <p:cNvSpPr txBox="1"/>
          <p:nvPr/>
        </p:nvSpPr>
        <p:spPr>
          <a:xfrm>
            <a:off x="94450" y="6355750"/>
            <a:ext cx="7717500" cy="532200"/>
          </a:xfrm>
          <a:prstGeom prst="rect">
            <a:avLst/>
          </a:prstGeom>
          <a:noFill/>
          <a:ln>
            <a:noFill/>
          </a:ln>
        </p:spPr>
        <p:txBody>
          <a:bodyPr anchorCtr="0" anchor="t" bIns="91425" lIns="91425" spcFirstLastPara="1" rIns="91425" wrap="square" tIns="91425">
            <a:spAutoFit/>
          </a:bodyPr>
          <a:lstStyle/>
          <a:p>
            <a:pPr indent="-295275" lvl="0" marL="457200" marR="0" rtl="0" algn="l">
              <a:lnSpc>
                <a:spcPct val="115000"/>
              </a:lnSpc>
              <a:spcBef>
                <a:spcPts val="1100"/>
              </a:spcBef>
              <a:spcAft>
                <a:spcPts val="0"/>
              </a:spcAft>
              <a:buClr>
                <a:srgbClr val="666666"/>
              </a:buClr>
              <a:buSzPts val="1050"/>
              <a:buFont typeface="Arial"/>
              <a:buAutoNum type="arabicPeriod"/>
            </a:pPr>
            <a:r>
              <a:rPr b="0" i="0" lang="en-US" sz="1050" u="none" cap="none" strike="noStrike">
                <a:solidFill>
                  <a:srgbClr val="666666"/>
                </a:solidFill>
                <a:highlight>
                  <a:srgbClr val="FFFFFF"/>
                </a:highlight>
                <a:latin typeface="Arial"/>
                <a:ea typeface="Arial"/>
                <a:cs typeface="Arial"/>
                <a:sym typeface="Arial"/>
              </a:rPr>
              <a:t>Gould, D., Chung, Y, Smith, P. &amp; White, J. (2006). Future directions in coaching life skills: Understanding high school coaches’ views and needs. </a:t>
            </a:r>
            <a:r>
              <a:rPr b="0" i="1" lang="en-US" sz="1050" u="none" cap="none" strike="noStrike">
                <a:solidFill>
                  <a:srgbClr val="666666"/>
                </a:solidFill>
                <a:highlight>
                  <a:srgbClr val="FFFFFF"/>
                </a:highlight>
                <a:latin typeface="Arial"/>
                <a:ea typeface="Arial"/>
                <a:cs typeface="Arial"/>
                <a:sym typeface="Arial"/>
              </a:rPr>
              <a:t>Athletic Insight, 8</a:t>
            </a:r>
            <a:r>
              <a:rPr b="0" i="0" lang="en-US" sz="1050" u="none" cap="none" strike="noStrike">
                <a:solidFill>
                  <a:srgbClr val="666666"/>
                </a:solidFill>
                <a:highlight>
                  <a:srgbClr val="FFFFFF"/>
                </a:highlight>
                <a:latin typeface="Arial"/>
                <a:ea typeface="Arial"/>
                <a:cs typeface="Arial"/>
                <a:sym typeface="Arial"/>
              </a:rPr>
              <a:t>(3), 28-38.</a:t>
            </a:r>
            <a:endParaRPr b="0" i="0" sz="1050" u="none" cap="none" strike="noStrike">
              <a:solidFill>
                <a:srgbClr val="666666"/>
              </a:solidFill>
              <a:highlight>
                <a:srgbClr val="FFFFFF"/>
              </a:highlight>
              <a:latin typeface="Arial"/>
              <a:ea typeface="Arial"/>
              <a:cs typeface="Arial"/>
              <a:sym typeface="Arial"/>
            </a:endParaRPr>
          </a:p>
        </p:txBody>
      </p:sp>
      <p:sp>
        <p:nvSpPr>
          <p:cNvPr id="222" name="Google Shape;222;g3745c2275d4_0_0"/>
          <p:cNvSpPr txBox="1"/>
          <p:nvPr/>
        </p:nvSpPr>
        <p:spPr>
          <a:xfrm>
            <a:off x="5882050" y="2992325"/>
            <a:ext cx="6342900" cy="26595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1000"/>
              </a:spcBef>
              <a:spcAft>
                <a:spcPts val="0"/>
              </a:spcAft>
              <a:buClr>
                <a:srgbClr val="000000"/>
              </a:buClr>
              <a:buSzPts val="2000"/>
              <a:buFont typeface="Arial"/>
              <a:buNone/>
            </a:pPr>
            <a:r>
              <a:rPr b="0" i="0" lang="en-US" sz="2000" u="none" cap="none" strike="noStrike">
                <a:solidFill>
                  <a:schemeClr val="dk1"/>
                </a:solidFill>
                <a:latin typeface="Gill Sans"/>
                <a:ea typeface="Gill Sans"/>
                <a:cs typeface="Gill Sans"/>
                <a:sym typeface="Gill Sans"/>
              </a:rPr>
              <a:t>“Gould, Chung, Smith, and White’s (2006) study cited </a:t>
            </a:r>
            <a:r>
              <a:rPr b="1" i="0" lang="en-US" sz="2000" u="none" cap="none" strike="noStrike">
                <a:solidFill>
                  <a:schemeClr val="dk1"/>
                </a:solidFill>
                <a:latin typeface="Gill Sans"/>
                <a:ea typeface="Gill Sans"/>
                <a:cs typeface="Gill Sans"/>
                <a:sym typeface="Gill Sans"/>
              </a:rPr>
              <a:t>problems with parents as one of the most frequent issues high school coaches had to contend with. </a:t>
            </a:r>
            <a:endParaRPr b="1" i="0" sz="2000" u="none" cap="none" strike="noStrike">
              <a:solidFill>
                <a:schemeClr val="dk1"/>
              </a:solidFill>
              <a:latin typeface="Gill Sans"/>
              <a:ea typeface="Gill Sans"/>
              <a:cs typeface="Gill Sans"/>
              <a:sym typeface="Gill Sans"/>
            </a:endParaRPr>
          </a:p>
          <a:p>
            <a:pPr indent="0" lvl="0" marL="0" marR="0" rtl="0" algn="l">
              <a:lnSpc>
                <a:spcPct val="120000"/>
              </a:lnSpc>
              <a:spcBef>
                <a:spcPts val="1000"/>
              </a:spcBef>
              <a:spcAft>
                <a:spcPts val="0"/>
              </a:spcAft>
              <a:buClr>
                <a:schemeClr val="dk1"/>
              </a:buClr>
              <a:buSzPts val="1100"/>
              <a:buFont typeface="Arial"/>
              <a:buNone/>
            </a:pPr>
            <a:r>
              <a:rPr b="0" i="0" lang="en-US" sz="2000" u="none" cap="none" strike="noStrike">
                <a:solidFill>
                  <a:schemeClr val="dk1"/>
                </a:solidFill>
                <a:latin typeface="Gill Sans"/>
                <a:ea typeface="Gill Sans"/>
                <a:cs typeface="Gill Sans"/>
                <a:sym typeface="Gill Sans"/>
              </a:rPr>
              <a:t>Also, prior research indicated </a:t>
            </a:r>
            <a:r>
              <a:rPr b="1" i="0" lang="en-US" sz="2000" u="none" cap="none" strike="noStrike">
                <a:solidFill>
                  <a:schemeClr val="dk1"/>
                </a:solidFill>
                <a:latin typeface="Gill Sans"/>
                <a:ea typeface="Gill Sans"/>
                <a:cs typeface="Gill Sans"/>
                <a:sym typeface="Gill Sans"/>
              </a:rPr>
              <a:t>difficult parents as a reason coaches would discontinue coaching</a:t>
            </a:r>
            <a:r>
              <a:rPr b="0" i="0" lang="en-US" sz="2000" u="none" cap="none" strike="noStrike">
                <a:solidFill>
                  <a:schemeClr val="dk1"/>
                </a:solidFill>
                <a:latin typeface="Gill Sans"/>
                <a:ea typeface="Gill Sans"/>
                <a:cs typeface="Gill Sans"/>
                <a:sym typeface="Gill Sans"/>
              </a:rPr>
              <a:t>.” </a:t>
            </a:r>
            <a:endParaRPr b="0" i="0" sz="2000" u="none" cap="none" strike="noStrike">
              <a:solidFill>
                <a:schemeClr val="dk1"/>
              </a:solidFill>
              <a:latin typeface="Gill Sans"/>
              <a:ea typeface="Gill Sans"/>
              <a:cs typeface="Gill Sans"/>
              <a:sym typeface="Gill Sans"/>
            </a:endParaRPr>
          </a:p>
          <a:p>
            <a:pPr indent="0" lvl="0" marL="0" marR="0" rtl="0" algn="l">
              <a:lnSpc>
                <a:spcPct val="120000"/>
              </a:lnSpc>
              <a:spcBef>
                <a:spcPts val="1000"/>
              </a:spcBef>
              <a:spcAft>
                <a:spcPts val="0"/>
              </a:spcAft>
              <a:buClr>
                <a:schemeClr val="dk1"/>
              </a:buClr>
              <a:buSzPts val="1100"/>
              <a:buFont typeface="Arial"/>
              <a:buNone/>
            </a:pPr>
            <a:r>
              <a:rPr b="0" i="0" lang="en-US" sz="1100" u="sng" cap="none" strike="noStrike">
                <a:solidFill>
                  <a:schemeClr val="hlink"/>
                </a:solidFill>
                <a:latin typeface="Arial"/>
                <a:ea typeface="Arial"/>
                <a:cs typeface="Arial"/>
                <a:sym typeface="Arial"/>
                <a:hlinkClick r:id="rId4"/>
              </a:rPr>
              <a:t>How to Effectively Manage Coach, Parent, and Player Relationships – The Sport Journal</a:t>
            </a:r>
            <a:endParaRPr b="0" i="0" sz="2000" u="none" cap="none" strike="noStrike">
              <a:solidFill>
                <a:schemeClr val="dk1"/>
              </a:solidFill>
              <a:latin typeface="Gill Sans"/>
              <a:ea typeface="Gill Sans"/>
              <a:cs typeface="Gill Sans"/>
              <a:sym typeface="Gill Sans"/>
            </a:endParaRPr>
          </a:p>
        </p:txBody>
      </p:sp>
      <p:sp>
        <p:nvSpPr>
          <p:cNvPr id="223" name="Google Shape;223;g3745c2275d4_0_0"/>
          <p:cNvSpPr txBox="1"/>
          <p:nvPr/>
        </p:nvSpPr>
        <p:spPr>
          <a:xfrm>
            <a:off x="3435600" y="5525975"/>
            <a:ext cx="5225400" cy="60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Gill Sans"/>
                <a:ea typeface="Gill Sans"/>
                <a:cs typeface="Gill Sans"/>
                <a:sym typeface="Gill Sans"/>
              </a:rPr>
              <a:t>“I love to watch you coach”</a:t>
            </a:r>
            <a:endParaRPr b="0" i="0" sz="3200" u="none" cap="none" strike="noStrike">
              <a:solidFill>
                <a:schemeClr val="dk1"/>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3745c2275d4_0_112"/>
          <p:cNvSpPr txBox="1"/>
          <p:nvPr>
            <p:ph idx="12" type="sldNum"/>
          </p:nvPr>
        </p:nvSpPr>
        <p:spPr>
          <a:xfrm>
            <a:off x="-222393" y="6267639"/>
            <a:ext cx="810900" cy="5037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2800"/>
              <a:buFont typeface="Arial"/>
              <a:buNone/>
            </a:pPr>
            <a:fld id="{00000000-1234-1234-1234-123412341234}" type="slidenum">
              <a:rPr lang="en-US"/>
              <a:t>‹#›</a:t>
            </a:fld>
            <a:endParaRPr/>
          </a:p>
        </p:txBody>
      </p:sp>
      <p:sp>
        <p:nvSpPr>
          <p:cNvPr id="229" name="Google Shape;229;g3745c2275d4_0_112"/>
          <p:cNvSpPr/>
          <p:nvPr/>
        </p:nvSpPr>
        <p:spPr>
          <a:xfrm>
            <a:off x="-1" y="1313128"/>
            <a:ext cx="6032700" cy="4573500"/>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alibri"/>
                <a:ea typeface="Calibri"/>
                <a:cs typeface="Calibri"/>
                <a:sym typeface="Calibri"/>
              </a:rPr>
              <a:t>USAV Goals for Junior Volleyball </a:t>
            </a:r>
            <a:endParaRPr b="0" i="0" sz="2000" u="none" cap="none" strike="noStrike">
              <a:solidFill>
                <a:srgbClr val="000000"/>
              </a:solidFill>
              <a:latin typeface="Arial"/>
              <a:ea typeface="Arial"/>
              <a:cs typeface="Arial"/>
              <a:sym typeface="Arial"/>
            </a:endParaRPr>
          </a:p>
          <a:p>
            <a:pPr indent="-457200" lvl="1" marL="1143000" marR="0" rtl="0" algn="l">
              <a:lnSpc>
                <a:spcPct val="100000"/>
              </a:lnSpc>
              <a:spcBef>
                <a:spcPts val="0"/>
              </a:spcBef>
              <a:spcAft>
                <a:spcPts val="0"/>
              </a:spcAft>
              <a:buClr>
                <a:srgbClr val="000000"/>
              </a:buClr>
              <a:buSzPts val="2380"/>
              <a:buFont typeface="Calibri"/>
              <a:buAutoNum type="arabicPeriod"/>
            </a:pPr>
            <a:r>
              <a:rPr b="0" i="0" lang="en-US" sz="2800" u="none" cap="none" strike="noStrike">
                <a:solidFill>
                  <a:srgbClr val="000000"/>
                </a:solidFill>
                <a:latin typeface="Calibri"/>
                <a:ea typeface="Calibri"/>
                <a:cs typeface="Calibri"/>
                <a:sym typeface="Calibri"/>
              </a:rPr>
              <a:t>Teach volleyball skills</a:t>
            </a:r>
            <a:endParaRPr b="0" i="0" sz="2000" u="none" cap="none" strike="noStrike">
              <a:solidFill>
                <a:srgbClr val="000000"/>
              </a:solidFill>
              <a:latin typeface="Arial"/>
              <a:ea typeface="Arial"/>
              <a:cs typeface="Arial"/>
              <a:sym typeface="Arial"/>
            </a:endParaRPr>
          </a:p>
          <a:p>
            <a:pPr indent="-457200" lvl="1" marL="1143000" marR="0" rtl="0" algn="l">
              <a:lnSpc>
                <a:spcPct val="100000"/>
              </a:lnSpc>
              <a:spcBef>
                <a:spcPts val="0"/>
              </a:spcBef>
              <a:spcAft>
                <a:spcPts val="0"/>
              </a:spcAft>
              <a:buClr>
                <a:srgbClr val="000000"/>
              </a:buClr>
              <a:buSzPts val="2380"/>
              <a:buFont typeface="Calibri"/>
              <a:buAutoNum type="arabicPeriod"/>
            </a:pPr>
            <a:r>
              <a:rPr b="1" i="0" lang="en-US" sz="2800" u="none" cap="none" strike="noStrike">
                <a:solidFill>
                  <a:srgbClr val="000000"/>
                </a:solidFill>
                <a:latin typeface="Calibri"/>
                <a:ea typeface="Calibri"/>
                <a:cs typeface="Calibri"/>
                <a:sym typeface="Calibri"/>
              </a:rPr>
              <a:t>Help kids to have fun</a:t>
            </a:r>
            <a:endParaRPr b="1" i="0" sz="2000" u="none" cap="none" strike="noStrike">
              <a:solidFill>
                <a:srgbClr val="000000"/>
              </a:solidFill>
              <a:latin typeface="Arial"/>
              <a:ea typeface="Arial"/>
              <a:cs typeface="Arial"/>
              <a:sym typeface="Arial"/>
            </a:endParaRPr>
          </a:p>
          <a:p>
            <a:pPr indent="-457200" lvl="1" marL="1143000" marR="0" rtl="0" algn="l">
              <a:lnSpc>
                <a:spcPct val="100000"/>
              </a:lnSpc>
              <a:spcBef>
                <a:spcPts val="0"/>
              </a:spcBef>
              <a:spcAft>
                <a:spcPts val="0"/>
              </a:spcAft>
              <a:buClr>
                <a:srgbClr val="000000"/>
              </a:buClr>
              <a:buSzPts val="2380"/>
              <a:buFont typeface="Calibri"/>
              <a:buAutoNum type="arabicPeriod"/>
            </a:pPr>
            <a:r>
              <a:rPr b="1" i="0" lang="en-US" sz="2800" u="none" cap="none" strike="noStrike">
                <a:solidFill>
                  <a:srgbClr val="000000"/>
                </a:solidFill>
                <a:latin typeface="Calibri"/>
                <a:ea typeface="Calibri"/>
                <a:cs typeface="Calibri"/>
                <a:sym typeface="Calibri"/>
              </a:rPr>
              <a:t>Teach teamwork</a:t>
            </a:r>
            <a:endParaRPr b="1" i="0" sz="2000" u="none" cap="none" strike="noStrike">
              <a:solidFill>
                <a:srgbClr val="000000"/>
              </a:solidFill>
              <a:latin typeface="Arial"/>
              <a:ea typeface="Arial"/>
              <a:cs typeface="Arial"/>
              <a:sym typeface="Arial"/>
            </a:endParaRPr>
          </a:p>
          <a:p>
            <a:pPr indent="-457200" lvl="1" marL="1143000" marR="0" rtl="0" algn="l">
              <a:lnSpc>
                <a:spcPct val="100000"/>
              </a:lnSpc>
              <a:spcBef>
                <a:spcPts val="0"/>
              </a:spcBef>
              <a:spcAft>
                <a:spcPts val="0"/>
              </a:spcAft>
              <a:buClr>
                <a:srgbClr val="000000"/>
              </a:buClr>
              <a:buSzPts val="2380"/>
              <a:buFont typeface="Calibri"/>
              <a:buAutoNum type="arabicPeriod"/>
            </a:pPr>
            <a:r>
              <a:rPr b="1" i="0" lang="en-US" sz="2800" u="none" cap="none" strike="noStrike">
                <a:solidFill>
                  <a:srgbClr val="000000"/>
                </a:solidFill>
                <a:latin typeface="Calibri"/>
                <a:ea typeface="Calibri"/>
                <a:cs typeface="Calibri"/>
                <a:sym typeface="Calibri"/>
              </a:rPr>
              <a:t>Build friendships</a:t>
            </a:r>
            <a:endParaRPr b="1" i="0" sz="2000" u="none" cap="none" strike="noStrike">
              <a:solidFill>
                <a:srgbClr val="000000"/>
              </a:solidFill>
              <a:latin typeface="Arial"/>
              <a:ea typeface="Arial"/>
              <a:cs typeface="Arial"/>
              <a:sym typeface="Arial"/>
            </a:endParaRPr>
          </a:p>
          <a:p>
            <a:pPr indent="-457200" lvl="1" marL="1143000" marR="0" rtl="0" algn="l">
              <a:lnSpc>
                <a:spcPct val="90000"/>
              </a:lnSpc>
              <a:spcBef>
                <a:spcPts val="0"/>
              </a:spcBef>
              <a:spcAft>
                <a:spcPts val="0"/>
              </a:spcAft>
              <a:buClr>
                <a:srgbClr val="000000"/>
              </a:buClr>
              <a:buSzPts val="2380"/>
              <a:buFont typeface="Calibri"/>
              <a:buAutoNum type="arabicPeriod"/>
            </a:pPr>
            <a:r>
              <a:rPr b="1" i="0" lang="en-US" sz="2800" u="none" cap="none" strike="noStrike">
                <a:solidFill>
                  <a:srgbClr val="000000"/>
                </a:solidFill>
                <a:latin typeface="Calibri"/>
                <a:ea typeface="Calibri"/>
                <a:cs typeface="Calibri"/>
                <a:sym typeface="Calibri"/>
              </a:rPr>
              <a:t>Improve communication skills</a:t>
            </a:r>
            <a:endParaRPr b="1" i="0" sz="2000" u="none" cap="none" strike="noStrike">
              <a:solidFill>
                <a:srgbClr val="000000"/>
              </a:solidFill>
              <a:latin typeface="Arial"/>
              <a:ea typeface="Arial"/>
              <a:cs typeface="Arial"/>
              <a:sym typeface="Arial"/>
            </a:endParaRPr>
          </a:p>
          <a:p>
            <a:pPr indent="-457200" lvl="1" marL="1143000" marR="0" rtl="0" algn="l">
              <a:lnSpc>
                <a:spcPct val="90000"/>
              </a:lnSpc>
              <a:spcBef>
                <a:spcPts val="0"/>
              </a:spcBef>
              <a:spcAft>
                <a:spcPts val="0"/>
              </a:spcAft>
              <a:buClr>
                <a:srgbClr val="000000"/>
              </a:buClr>
              <a:buSzPts val="2380"/>
              <a:buFont typeface="Calibri"/>
              <a:buAutoNum type="arabicPeriod"/>
            </a:pPr>
            <a:r>
              <a:rPr b="1" i="0" lang="en-US" sz="2800" u="none" cap="none" strike="noStrike">
                <a:solidFill>
                  <a:srgbClr val="000000"/>
                </a:solidFill>
                <a:latin typeface="Calibri"/>
                <a:ea typeface="Calibri"/>
                <a:cs typeface="Calibri"/>
                <a:sym typeface="Calibri"/>
              </a:rPr>
              <a:t>Help participants understand winning</a:t>
            </a:r>
            <a:endParaRPr b="1" i="0" sz="2000" u="none" cap="none" strike="noStrike">
              <a:solidFill>
                <a:srgbClr val="000000"/>
              </a:solidFill>
              <a:latin typeface="Arial"/>
              <a:ea typeface="Arial"/>
              <a:cs typeface="Arial"/>
              <a:sym typeface="Arial"/>
            </a:endParaRPr>
          </a:p>
          <a:p>
            <a:pPr indent="-457200" lvl="1" marL="1143000" marR="0" rtl="0" algn="l">
              <a:lnSpc>
                <a:spcPct val="90000"/>
              </a:lnSpc>
              <a:spcBef>
                <a:spcPts val="0"/>
              </a:spcBef>
              <a:spcAft>
                <a:spcPts val="0"/>
              </a:spcAft>
              <a:buClr>
                <a:srgbClr val="000000"/>
              </a:buClr>
              <a:buSzPts val="2380"/>
              <a:buFont typeface="Calibri"/>
              <a:buAutoNum type="arabicPeriod"/>
            </a:pPr>
            <a:r>
              <a:rPr b="1" i="0" lang="en-US" sz="2800" u="none" cap="none" strike="noStrike">
                <a:solidFill>
                  <a:srgbClr val="000000"/>
                </a:solidFill>
                <a:latin typeface="Calibri"/>
                <a:ea typeface="Calibri"/>
                <a:cs typeface="Calibri"/>
                <a:sym typeface="Calibri"/>
              </a:rPr>
              <a:t>Learn a sport for a lifetime</a:t>
            </a:r>
            <a:endParaRPr b="1" i="0" sz="2000" u="none" cap="none" strike="noStrike">
              <a:solidFill>
                <a:srgbClr val="000000"/>
              </a:solidFill>
              <a:latin typeface="Arial"/>
              <a:ea typeface="Arial"/>
              <a:cs typeface="Arial"/>
              <a:sym typeface="Arial"/>
            </a:endParaRPr>
          </a:p>
          <a:p>
            <a:pPr indent="-457200" lvl="1" marL="1143000" marR="0" rtl="0" algn="l">
              <a:lnSpc>
                <a:spcPct val="90000"/>
              </a:lnSpc>
              <a:spcBef>
                <a:spcPts val="0"/>
              </a:spcBef>
              <a:spcAft>
                <a:spcPts val="0"/>
              </a:spcAft>
              <a:buClr>
                <a:srgbClr val="000000"/>
              </a:buClr>
              <a:buSzPts val="2380"/>
              <a:buFont typeface="Calibri"/>
              <a:buAutoNum type="arabicPeriod"/>
            </a:pPr>
            <a:r>
              <a:rPr b="1" i="0" lang="en-US" sz="2800" u="none" cap="none" strike="noStrike">
                <a:solidFill>
                  <a:srgbClr val="000000"/>
                </a:solidFill>
                <a:latin typeface="Calibri"/>
                <a:ea typeface="Calibri"/>
                <a:cs typeface="Calibri"/>
                <a:sym typeface="Calibri"/>
              </a:rPr>
              <a:t>Foster emotional, psychological growth and development</a:t>
            </a:r>
            <a:endParaRPr b="1" i="0" sz="2000" u="none" cap="none" strike="noStrike">
              <a:solidFill>
                <a:srgbClr val="000000"/>
              </a:solidFill>
              <a:latin typeface="Arial"/>
              <a:ea typeface="Arial"/>
              <a:cs typeface="Arial"/>
              <a:sym typeface="Arial"/>
            </a:endParaRPr>
          </a:p>
        </p:txBody>
      </p:sp>
      <p:pic>
        <p:nvPicPr>
          <p:cNvPr descr="Image result for USA Volleyball Logo" id="230" name="Google Shape;230;g3745c2275d4_0_112"/>
          <p:cNvPicPr preferRelativeResize="0"/>
          <p:nvPr/>
        </p:nvPicPr>
        <p:blipFill rotWithShape="1">
          <a:blip r:embed="rId3">
            <a:alphaModFix/>
          </a:blip>
          <a:srcRect b="0" l="0" r="0" t="0"/>
          <a:stretch/>
        </p:blipFill>
        <p:spPr>
          <a:xfrm>
            <a:off x="8123225" y="4473162"/>
            <a:ext cx="2247794" cy="1276350"/>
          </a:xfrm>
          <a:prstGeom prst="rect">
            <a:avLst/>
          </a:prstGeom>
          <a:noFill/>
          <a:ln>
            <a:noFill/>
          </a:ln>
        </p:spPr>
      </p:pic>
      <p:pic>
        <p:nvPicPr>
          <p:cNvPr id="231" name="Google Shape;231;g3745c2275d4_0_112"/>
          <p:cNvPicPr preferRelativeResize="0"/>
          <p:nvPr/>
        </p:nvPicPr>
        <p:blipFill rotWithShape="1">
          <a:blip r:embed="rId4">
            <a:alphaModFix/>
          </a:blip>
          <a:srcRect b="48601" l="13595" r="28943" t="0"/>
          <a:stretch/>
        </p:blipFill>
        <p:spPr>
          <a:xfrm>
            <a:off x="6238769" y="4"/>
            <a:ext cx="5702033" cy="38241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29">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xEl>
                                              <p:pRg end="6" st="6"/>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xEl>
                                              <p:pRg end="7" st="7"/>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745c2275d4_0_200"/>
          <p:cNvSpPr txBox="1"/>
          <p:nvPr>
            <p:ph type="title"/>
          </p:nvPr>
        </p:nvSpPr>
        <p:spPr>
          <a:xfrm>
            <a:off x="1451578" y="449582"/>
            <a:ext cx="9603300" cy="55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Communicating with Coaches</a:t>
            </a:r>
            <a:endParaRPr/>
          </a:p>
        </p:txBody>
      </p:sp>
      <p:sp>
        <p:nvSpPr>
          <p:cNvPr id="237" name="Google Shape;237;g3745c2275d4_0_200"/>
          <p:cNvSpPr txBox="1"/>
          <p:nvPr>
            <p:ph idx="1" type="body"/>
          </p:nvPr>
        </p:nvSpPr>
        <p:spPr>
          <a:xfrm>
            <a:off x="267925" y="2045750"/>
            <a:ext cx="11339400" cy="4303800"/>
          </a:xfrm>
          <a:prstGeom prst="rect">
            <a:avLst/>
          </a:prstGeom>
          <a:noFill/>
          <a:ln>
            <a:noFill/>
          </a:ln>
        </p:spPr>
        <p:txBody>
          <a:bodyPr anchorCtr="0" anchor="t" bIns="45700" lIns="91425" spcFirstLastPara="1" rIns="91425" wrap="square" tIns="45700">
            <a:noAutofit/>
          </a:bodyPr>
          <a:lstStyle/>
          <a:p>
            <a:pPr indent="-425450" lvl="0" marL="457200" rtl="0" algn="l">
              <a:spcBef>
                <a:spcPts val="1000"/>
              </a:spcBef>
              <a:spcAft>
                <a:spcPts val="0"/>
              </a:spcAft>
              <a:buSzPts val="3100"/>
              <a:buAutoNum type="arabicParenR"/>
            </a:pPr>
            <a:r>
              <a:rPr lang="en-US" sz="3100"/>
              <a:t>Athletes should have discussion with coach first </a:t>
            </a:r>
            <a:endParaRPr sz="3100"/>
          </a:p>
          <a:p>
            <a:pPr indent="-425450" lvl="0" marL="457200" rtl="0" algn="l">
              <a:spcBef>
                <a:spcPts val="0"/>
              </a:spcBef>
              <a:spcAft>
                <a:spcPts val="0"/>
              </a:spcAft>
              <a:buSzPts val="3100"/>
              <a:buAutoNum type="arabicParenR"/>
            </a:pPr>
            <a:r>
              <a:rPr lang="en-US" sz="3100"/>
              <a:t>Parents or coaches should request a private meeting</a:t>
            </a:r>
            <a:endParaRPr sz="3100"/>
          </a:p>
          <a:p>
            <a:pPr indent="-425450" lvl="0" marL="457200" rtl="0" algn="l">
              <a:spcBef>
                <a:spcPts val="0"/>
              </a:spcBef>
              <a:spcAft>
                <a:spcPts val="0"/>
              </a:spcAft>
              <a:buSzPts val="3100"/>
              <a:buAutoNum type="arabicParenR"/>
            </a:pPr>
            <a:r>
              <a:rPr lang="en-US" sz="3100"/>
              <a:t>Scheduled when there is availability for coaches and parents (not before or after games)</a:t>
            </a:r>
            <a:endParaRPr sz="3100"/>
          </a:p>
          <a:p>
            <a:pPr indent="-425450" lvl="0" marL="457200" rtl="0" algn="l">
              <a:spcBef>
                <a:spcPts val="0"/>
              </a:spcBef>
              <a:spcAft>
                <a:spcPts val="0"/>
              </a:spcAft>
              <a:buSzPts val="3100"/>
              <a:buAutoNum type="arabicParenR"/>
            </a:pPr>
            <a:r>
              <a:rPr lang="en-US" sz="3100"/>
              <a:t>Focus on issues affecting your child only (not rumors or comparisons)</a:t>
            </a:r>
            <a:endParaRPr sz="3100"/>
          </a:p>
          <a:p>
            <a:pPr indent="-425450" lvl="0" marL="457200" rtl="0" algn="l">
              <a:spcBef>
                <a:spcPts val="0"/>
              </a:spcBef>
              <a:spcAft>
                <a:spcPts val="0"/>
              </a:spcAft>
              <a:buSzPts val="3100"/>
              <a:buAutoNum type="arabicParenR"/>
            </a:pPr>
            <a:r>
              <a:rPr lang="en-US" sz="3100"/>
              <a:t>Collaborate on a plan going forward</a:t>
            </a:r>
            <a:endParaRPr/>
          </a:p>
          <a:p>
            <a:pPr indent="0" lvl="0" marL="0" rtl="0" algn="l">
              <a:lnSpc>
                <a:spcPct val="120000"/>
              </a:lnSpc>
              <a:spcBef>
                <a:spcPts val="1000"/>
              </a:spcBef>
              <a:spcAft>
                <a:spcPts val="0"/>
              </a:spcAft>
              <a:buSzPts val="1800"/>
              <a:buNone/>
            </a:pPr>
            <a:r>
              <a:t/>
            </a:r>
            <a:endParaRPr/>
          </a:p>
        </p:txBody>
      </p:sp>
      <p:pic>
        <p:nvPicPr>
          <p:cNvPr id="238" name="Google Shape;238;g3745c2275d4_0_200"/>
          <p:cNvPicPr preferRelativeResize="0"/>
          <p:nvPr/>
        </p:nvPicPr>
        <p:blipFill>
          <a:blip r:embed="rId3">
            <a:alphaModFix/>
          </a:blip>
          <a:stretch>
            <a:fillRect/>
          </a:stretch>
        </p:blipFill>
        <p:spPr>
          <a:xfrm>
            <a:off x="9482675" y="130800"/>
            <a:ext cx="2124650" cy="2683775"/>
          </a:xfrm>
          <a:prstGeom prst="rect">
            <a:avLst/>
          </a:prstGeom>
          <a:noFill/>
          <a:ln>
            <a:noFill/>
          </a:ln>
        </p:spPr>
      </p:pic>
      <p:sp>
        <p:nvSpPr>
          <p:cNvPr id="239" name="Google Shape;239;g3745c2275d4_0_200"/>
          <p:cNvSpPr txBox="1"/>
          <p:nvPr/>
        </p:nvSpPr>
        <p:spPr>
          <a:xfrm>
            <a:off x="2407550" y="1185113"/>
            <a:ext cx="5463600" cy="6771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1000"/>
              </a:spcBef>
              <a:spcAft>
                <a:spcPts val="0"/>
              </a:spcAft>
              <a:buNone/>
            </a:pPr>
            <a:r>
              <a:rPr lang="en-US" sz="3200">
                <a:solidFill>
                  <a:schemeClr val="dk1"/>
                </a:solidFill>
                <a:latin typeface="Gill Sans"/>
                <a:ea typeface="Gill Sans"/>
                <a:cs typeface="Gill Sans"/>
                <a:sym typeface="Gill Sans"/>
              </a:rPr>
              <a:t>Be Curious… Not Judgmental</a:t>
            </a:r>
            <a:endParaRPr sz="3200">
              <a:solidFill>
                <a:schemeClr val="dk1"/>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
          <p:cNvSpPr txBox="1"/>
          <p:nvPr>
            <p:ph type="title"/>
          </p:nvPr>
        </p:nvSpPr>
        <p:spPr>
          <a:xfrm>
            <a:off x="1451578" y="449582"/>
            <a:ext cx="9603300" cy="55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Volleyball website</a:t>
            </a:r>
            <a:endParaRPr/>
          </a:p>
        </p:txBody>
      </p:sp>
      <p:sp>
        <p:nvSpPr>
          <p:cNvPr id="245" name="Google Shape;245;p3"/>
          <p:cNvSpPr txBox="1"/>
          <p:nvPr>
            <p:ph idx="1" type="body"/>
          </p:nvPr>
        </p:nvSpPr>
        <p:spPr>
          <a:xfrm>
            <a:off x="1451579" y="1162681"/>
            <a:ext cx="9603300" cy="4303800"/>
          </a:xfrm>
          <a:prstGeom prst="rect">
            <a:avLst/>
          </a:prstGeom>
          <a:noFill/>
          <a:ln>
            <a:noFill/>
          </a:ln>
        </p:spPr>
        <p:txBody>
          <a:bodyPr anchorCtr="0" anchor="t" bIns="45700" lIns="91425" spcFirstLastPara="1" rIns="91425" wrap="square" tIns="45700">
            <a:normAutofit/>
          </a:bodyPr>
          <a:lstStyle/>
          <a:p>
            <a:pPr indent="-336550" lvl="0" marL="457200" rtl="0" algn="l">
              <a:lnSpc>
                <a:spcPct val="120000"/>
              </a:lnSpc>
              <a:spcBef>
                <a:spcPts val="0"/>
              </a:spcBef>
              <a:spcAft>
                <a:spcPts val="0"/>
              </a:spcAft>
              <a:buSzPts val="1700"/>
              <a:buChar char="•"/>
            </a:pPr>
            <a:r>
              <a:t/>
            </a:r>
            <a:endParaRPr sz="1700"/>
          </a:p>
          <a:p>
            <a:pPr indent="0" lvl="0" marL="203200" rtl="0" algn="l">
              <a:lnSpc>
                <a:spcPct val="120000"/>
              </a:lnSpc>
              <a:spcBef>
                <a:spcPts val="0"/>
              </a:spcBef>
              <a:spcAft>
                <a:spcPts val="0"/>
              </a:spcAft>
              <a:buSzPts val="3200"/>
              <a:buNone/>
            </a:pPr>
            <a:r>
              <a:t/>
            </a:r>
            <a:endParaRPr sz="3300"/>
          </a:p>
        </p:txBody>
      </p:sp>
      <p:pic>
        <p:nvPicPr>
          <p:cNvPr id="246" name="Google Shape;246;p3"/>
          <p:cNvPicPr preferRelativeResize="0"/>
          <p:nvPr/>
        </p:nvPicPr>
        <p:blipFill rotWithShape="1">
          <a:blip r:embed="rId3">
            <a:alphaModFix/>
          </a:blip>
          <a:srcRect b="0" l="0" r="0" t="9321"/>
          <a:stretch/>
        </p:blipFill>
        <p:spPr>
          <a:xfrm>
            <a:off x="1277325" y="1227975"/>
            <a:ext cx="9706952" cy="5252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5"/>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3200"/>
              <a:buFont typeface="Arial"/>
              <a:buNone/>
            </a:pPr>
            <a:r>
              <a:rPr b="1" i="0" lang="en-US" sz="3200">
                <a:solidFill>
                  <a:srgbClr val="000000"/>
                </a:solidFill>
                <a:latin typeface="Arial"/>
                <a:ea typeface="Arial"/>
                <a:cs typeface="Arial"/>
                <a:sym typeface="Arial"/>
              </a:rPr>
              <a:t>OUR MISSION</a:t>
            </a:r>
            <a:r>
              <a:rPr b="0" i="0" lang="en-US" sz="3200">
                <a:solidFill>
                  <a:srgbClr val="000000"/>
                </a:solidFill>
                <a:latin typeface="Arial"/>
                <a:ea typeface="Arial"/>
                <a:cs typeface="Arial"/>
                <a:sym typeface="Arial"/>
              </a:rPr>
              <a:t> </a:t>
            </a:r>
            <a:endParaRPr/>
          </a:p>
        </p:txBody>
      </p:sp>
      <p:sp>
        <p:nvSpPr>
          <p:cNvPr id="252" name="Google Shape;252;p5"/>
          <p:cNvSpPr txBox="1"/>
          <p:nvPr>
            <p:ph idx="1" type="body"/>
          </p:nvPr>
        </p:nvSpPr>
        <p:spPr>
          <a:xfrm>
            <a:off x="271850" y="1162675"/>
            <a:ext cx="8642400" cy="4997400"/>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SzPts val="1800"/>
              <a:buNone/>
            </a:pPr>
            <a:r>
              <a:rPr b="0" i="0" lang="en-US" sz="1800">
                <a:solidFill>
                  <a:srgbClr val="000000"/>
                </a:solidFill>
                <a:latin typeface="Quattrocento Sans"/>
                <a:ea typeface="Quattrocento Sans"/>
                <a:cs typeface="Quattrocento Sans"/>
                <a:sym typeface="Quattrocento Sans"/>
              </a:rPr>
              <a:t>We’re more than just a volleyball team—we’re a community where athletes grow as individuals and teammates. Our program focuses on cultivating a </a:t>
            </a:r>
            <a:r>
              <a:rPr b="1" i="0" lang="en-US" sz="1800">
                <a:solidFill>
                  <a:srgbClr val="000000"/>
                </a:solidFill>
                <a:latin typeface="Quattrocento Sans"/>
                <a:ea typeface="Quattrocento Sans"/>
                <a:cs typeface="Quattrocento Sans"/>
                <a:sym typeface="Quattrocento Sans"/>
              </a:rPr>
              <a:t>growth mindset</a:t>
            </a:r>
            <a:r>
              <a:rPr b="0" i="0" lang="en-US" sz="1800">
                <a:solidFill>
                  <a:srgbClr val="000000"/>
                </a:solidFill>
                <a:latin typeface="Quattrocento Sans"/>
                <a:ea typeface="Quattrocento Sans"/>
                <a:cs typeface="Quattrocento Sans"/>
                <a:sym typeface="Quattrocento Sans"/>
              </a:rPr>
              <a:t>, fostering </a:t>
            </a:r>
            <a:r>
              <a:rPr b="1" i="0" lang="en-US" sz="1800">
                <a:solidFill>
                  <a:srgbClr val="000000"/>
                </a:solidFill>
                <a:latin typeface="Quattrocento Sans"/>
                <a:ea typeface="Quattrocento Sans"/>
                <a:cs typeface="Quattrocento Sans"/>
                <a:sym typeface="Quattrocento Sans"/>
              </a:rPr>
              <a:t>resiliency</a:t>
            </a:r>
            <a:r>
              <a:rPr b="0" i="0" lang="en-US" sz="1800">
                <a:solidFill>
                  <a:srgbClr val="000000"/>
                </a:solidFill>
                <a:latin typeface="Quattrocento Sans"/>
                <a:ea typeface="Quattrocento Sans"/>
                <a:cs typeface="Quattrocento Sans"/>
                <a:sym typeface="Quattrocento Sans"/>
              </a:rPr>
              <a:t>,</a:t>
            </a:r>
            <a:r>
              <a:rPr b="1" i="0" lang="en-US" sz="1800">
                <a:solidFill>
                  <a:srgbClr val="000000"/>
                </a:solidFill>
                <a:latin typeface="Quattrocento Sans"/>
                <a:ea typeface="Quattrocento Sans"/>
                <a:cs typeface="Quattrocento Sans"/>
                <a:sym typeface="Quattrocento Sans"/>
              </a:rPr>
              <a:t> teamwork</a:t>
            </a:r>
            <a:r>
              <a:rPr b="0" i="0" lang="en-US" sz="1800">
                <a:solidFill>
                  <a:srgbClr val="000000"/>
                </a:solidFill>
                <a:latin typeface="Quattrocento Sans"/>
                <a:ea typeface="Quattrocento Sans"/>
                <a:cs typeface="Quattrocento Sans"/>
                <a:sym typeface="Quattrocento Sans"/>
              </a:rPr>
              <a:t> and developing </a:t>
            </a:r>
            <a:r>
              <a:rPr b="1" i="0" lang="en-US" sz="1800">
                <a:solidFill>
                  <a:srgbClr val="000000"/>
                </a:solidFill>
                <a:latin typeface="Quattrocento Sans"/>
                <a:ea typeface="Quattrocento Sans"/>
                <a:cs typeface="Quattrocento Sans"/>
                <a:sym typeface="Quattrocento Sans"/>
              </a:rPr>
              <a:t>life skills</a:t>
            </a:r>
            <a:r>
              <a:rPr b="0" i="0" lang="en-US" sz="1800">
                <a:solidFill>
                  <a:srgbClr val="000000"/>
                </a:solidFill>
                <a:latin typeface="Quattrocento Sans"/>
                <a:ea typeface="Quattrocento Sans"/>
                <a:cs typeface="Quattrocento Sans"/>
                <a:sym typeface="Quattrocento Sans"/>
              </a:rPr>
              <a:t> that serve our players well beyond the game.</a:t>
            </a:r>
            <a:endParaRPr sz="1200">
              <a:latin typeface="Arial"/>
              <a:ea typeface="Arial"/>
              <a:cs typeface="Arial"/>
              <a:sym typeface="Arial"/>
            </a:endParaRPr>
          </a:p>
          <a:p>
            <a:pPr indent="0" lvl="0" marL="0" rtl="0" algn="l">
              <a:lnSpc>
                <a:spcPct val="115000"/>
              </a:lnSpc>
              <a:spcBef>
                <a:spcPts val="1200"/>
              </a:spcBef>
              <a:spcAft>
                <a:spcPts val="0"/>
              </a:spcAft>
              <a:buSzPts val="1800"/>
              <a:buNone/>
            </a:pPr>
            <a:r>
              <a:rPr b="1" lang="en-US" sz="1700">
                <a:latin typeface="Arial"/>
                <a:ea typeface="Arial"/>
                <a:cs typeface="Arial"/>
                <a:sym typeface="Arial"/>
              </a:rPr>
              <a:t>What's important to us?</a:t>
            </a:r>
            <a:endParaRPr b="1" sz="1700">
              <a:latin typeface="Arial"/>
              <a:ea typeface="Arial"/>
              <a:cs typeface="Arial"/>
              <a:sym typeface="Arial"/>
            </a:endParaRPr>
          </a:p>
          <a:p>
            <a:pPr indent="-330200" lvl="0" marL="457200" rtl="0" algn="l">
              <a:lnSpc>
                <a:spcPct val="115000"/>
              </a:lnSpc>
              <a:spcBef>
                <a:spcPts val="1200"/>
              </a:spcBef>
              <a:spcAft>
                <a:spcPts val="0"/>
              </a:spcAft>
              <a:buClr>
                <a:schemeClr val="dk1"/>
              </a:buClr>
              <a:buSzPts val="1600"/>
              <a:buChar char="●"/>
            </a:pPr>
            <a:r>
              <a:rPr i="1" lang="en-US" sz="1600">
                <a:latin typeface="Arial"/>
                <a:ea typeface="Arial"/>
                <a:cs typeface="Arial"/>
                <a:sym typeface="Arial"/>
              </a:rPr>
              <a:t>Growth Mindset</a:t>
            </a:r>
            <a:r>
              <a:rPr lang="en-US" sz="1600">
                <a:latin typeface="Arial"/>
                <a:ea typeface="Arial"/>
                <a:cs typeface="Arial"/>
                <a:sym typeface="Arial"/>
              </a:rPr>
              <a:t>: We believe in the power of effort and learning, celebrating progress over perfection. We welcome feedback as a gift and use it to get better. </a:t>
            </a:r>
            <a:endParaRPr i="1" sz="1600">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Char char="●"/>
            </a:pPr>
            <a:r>
              <a:rPr i="1" lang="en-US" sz="1600">
                <a:latin typeface="Arial"/>
                <a:ea typeface="Arial"/>
                <a:cs typeface="Arial"/>
                <a:sym typeface="Arial"/>
              </a:rPr>
              <a:t>Resiliency</a:t>
            </a:r>
            <a:r>
              <a:rPr lang="en-US" sz="1600">
                <a:latin typeface="Arial"/>
                <a:ea typeface="Arial"/>
                <a:cs typeface="Arial"/>
                <a:sym typeface="Arial"/>
              </a:rPr>
              <a:t>: Challenges are opportunities. We teach our athletes to rise stronger after every setback.</a:t>
            </a:r>
            <a:endParaRPr sz="1600">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Char char="●"/>
            </a:pPr>
            <a:r>
              <a:rPr i="1" lang="en-US" sz="1600">
                <a:latin typeface="Arial"/>
                <a:ea typeface="Arial"/>
                <a:cs typeface="Arial"/>
                <a:sym typeface="Arial"/>
              </a:rPr>
              <a:t>Teamwork</a:t>
            </a:r>
            <a:r>
              <a:rPr lang="en-US" sz="1600">
                <a:latin typeface="Arial"/>
                <a:ea typeface="Arial"/>
                <a:cs typeface="Arial"/>
                <a:sym typeface="Arial"/>
              </a:rPr>
              <a:t>: Volleyball is a team sport, and we embrace the value of collaboration, trust, and shared goals. We &gt; Me. </a:t>
            </a:r>
            <a:endParaRPr sz="1600">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Char char="●"/>
            </a:pPr>
            <a:r>
              <a:rPr i="1" lang="en-US" sz="1600">
                <a:latin typeface="Arial"/>
                <a:ea typeface="Arial"/>
                <a:cs typeface="Arial"/>
                <a:sym typeface="Arial"/>
              </a:rPr>
              <a:t>Life Skills</a:t>
            </a:r>
            <a:r>
              <a:rPr lang="en-US" sz="1600">
                <a:latin typeface="Arial"/>
                <a:ea typeface="Arial"/>
                <a:cs typeface="Arial"/>
                <a:sym typeface="Arial"/>
              </a:rPr>
              <a:t>: Our players leave with tools for success in every aspect of life. Volleyball is the medium to learn these skills such as time management, communication, decision making, work ethic, leadership, risk management, and sportsmanship.</a:t>
            </a:r>
            <a:endParaRPr sz="1800">
              <a:latin typeface="Quattrocento Sans"/>
              <a:ea typeface="Quattrocento Sans"/>
              <a:cs typeface="Quattrocento Sans"/>
              <a:sym typeface="Quattrocento Sans"/>
            </a:endParaRPr>
          </a:p>
        </p:txBody>
      </p:sp>
      <p:pic>
        <p:nvPicPr>
          <p:cNvPr id="253" name="Google Shape;253;p5"/>
          <p:cNvPicPr preferRelativeResize="0"/>
          <p:nvPr/>
        </p:nvPicPr>
        <p:blipFill>
          <a:blip r:embed="rId3">
            <a:alphaModFix/>
          </a:blip>
          <a:stretch>
            <a:fillRect/>
          </a:stretch>
        </p:blipFill>
        <p:spPr>
          <a:xfrm>
            <a:off x="8811425" y="1276101"/>
            <a:ext cx="3324475" cy="39884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6"/>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t/>
            </a:r>
            <a:endParaRPr/>
          </a:p>
        </p:txBody>
      </p:sp>
      <p:sp>
        <p:nvSpPr>
          <p:cNvPr id="259" name="Google Shape;259;p6"/>
          <p:cNvSpPr txBox="1"/>
          <p:nvPr>
            <p:ph idx="1" type="body"/>
          </p:nvPr>
        </p:nvSpPr>
        <p:spPr>
          <a:xfrm>
            <a:off x="1451579" y="1162681"/>
            <a:ext cx="9603275" cy="4303665"/>
          </a:xfrm>
          <a:prstGeom prst="rect">
            <a:avLst/>
          </a:prstGeom>
          <a:noFill/>
          <a:ln>
            <a:noFill/>
          </a:ln>
        </p:spPr>
        <p:txBody>
          <a:bodyPr anchorCtr="0" anchor="t" bIns="45700" lIns="91425" spcFirstLastPara="1" rIns="91425" wrap="square" tIns="45700">
            <a:normAutofit/>
          </a:bodyPr>
          <a:lstStyle/>
          <a:p>
            <a:pPr indent="-25400" lvl="0" marL="228600" rtl="0" algn="l">
              <a:lnSpc>
                <a:spcPct val="120000"/>
              </a:lnSpc>
              <a:spcBef>
                <a:spcPts val="0"/>
              </a:spcBef>
              <a:spcAft>
                <a:spcPts val="0"/>
              </a:spcAft>
              <a:buSzPts val="3200"/>
              <a:buNone/>
            </a:pPr>
            <a:r>
              <a:t/>
            </a:r>
            <a:endParaRPr/>
          </a:p>
        </p:txBody>
      </p:sp>
      <p:pic>
        <p:nvPicPr>
          <p:cNvPr id="260" name="Google Shape;260;p6"/>
          <p:cNvPicPr preferRelativeResize="0"/>
          <p:nvPr/>
        </p:nvPicPr>
        <p:blipFill rotWithShape="1">
          <a:blip r:embed="rId3">
            <a:alphaModFix/>
          </a:blip>
          <a:srcRect b="0" l="0" r="0" t="0"/>
          <a:stretch/>
        </p:blipFill>
        <p:spPr>
          <a:xfrm>
            <a:off x="1451578" y="182879"/>
            <a:ext cx="9288843" cy="58159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7"/>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KEY DATES</a:t>
            </a:r>
            <a:endParaRPr/>
          </a:p>
        </p:txBody>
      </p:sp>
      <p:sp>
        <p:nvSpPr>
          <p:cNvPr id="266" name="Google Shape;266;p7"/>
          <p:cNvSpPr txBox="1"/>
          <p:nvPr>
            <p:ph idx="1" type="body"/>
          </p:nvPr>
        </p:nvSpPr>
        <p:spPr>
          <a:xfrm>
            <a:off x="635600" y="1162675"/>
            <a:ext cx="11453700" cy="49560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1000"/>
              </a:spcBef>
              <a:spcAft>
                <a:spcPts val="0"/>
              </a:spcAft>
              <a:buSzPts val="3200"/>
              <a:buChar char="•"/>
            </a:pPr>
            <a:r>
              <a:rPr lang="en-US"/>
              <a:t>Meet the coaches night (Today!)</a:t>
            </a:r>
            <a:endParaRPr/>
          </a:p>
          <a:p>
            <a:pPr indent="-228600" lvl="0" marL="228600" marR="0" rtl="0" algn="l">
              <a:lnSpc>
                <a:spcPct val="120000"/>
              </a:lnSpc>
              <a:spcBef>
                <a:spcPts val="1000"/>
              </a:spcBef>
              <a:spcAft>
                <a:spcPts val="0"/>
              </a:spcAft>
              <a:buSzPts val="3200"/>
              <a:buChar char="•"/>
            </a:pPr>
            <a:r>
              <a:rPr lang="en-US"/>
              <a:t>Team bonding (this week?)</a:t>
            </a:r>
            <a:endParaRPr/>
          </a:p>
          <a:p>
            <a:pPr indent="-228600" lvl="0" marL="228600" marR="0" rtl="0" algn="l">
              <a:lnSpc>
                <a:spcPct val="120000"/>
              </a:lnSpc>
              <a:spcBef>
                <a:spcPts val="1000"/>
              </a:spcBef>
              <a:spcAft>
                <a:spcPts val="0"/>
              </a:spcAft>
              <a:buSzPts val="3200"/>
              <a:buChar char="•"/>
            </a:pPr>
            <a:r>
              <a:rPr lang="en-US"/>
              <a:t>Season Opener 19 August home vs West Springfield </a:t>
            </a:r>
            <a:endParaRPr/>
          </a:p>
          <a:p>
            <a:pPr indent="-228600" lvl="0" marL="228600" marR="0" rtl="0" algn="l">
              <a:lnSpc>
                <a:spcPct val="120000"/>
              </a:lnSpc>
              <a:spcBef>
                <a:spcPts val="1000"/>
              </a:spcBef>
              <a:spcAft>
                <a:spcPts val="0"/>
              </a:spcAft>
              <a:buSzPts val="3200"/>
              <a:buChar char="•"/>
            </a:pPr>
            <a:r>
              <a:rPr lang="en-US"/>
              <a:t>Dig Pink 6 October (Monday vs Hayfield)</a:t>
            </a:r>
            <a:endParaRPr/>
          </a:p>
          <a:p>
            <a:pPr indent="-228600" lvl="0" marL="228600" marR="0" rtl="0" algn="l">
              <a:lnSpc>
                <a:spcPct val="120000"/>
              </a:lnSpc>
              <a:spcBef>
                <a:spcPts val="1000"/>
              </a:spcBef>
              <a:spcAft>
                <a:spcPts val="0"/>
              </a:spcAft>
              <a:buSzPts val="3200"/>
              <a:buChar char="•"/>
            </a:pPr>
            <a:r>
              <a:rPr lang="en-US"/>
              <a:t>Senior Night 23 October (last home game vs. Annandale)</a:t>
            </a:r>
            <a:endParaRPr/>
          </a:p>
          <a:p>
            <a:pPr indent="-228600" lvl="0" marL="228600" marR="0" rtl="0" algn="l">
              <a:lnSpc>
                <a:spcPct val="120000"/>
              </a:lnSpc>
              <a:spcBef>
                <a:spcPts val="1000"/>
              </a:spcBef>
              <a:spcAft>
                <a:spcPts val="0"/>
              </a:spcAft>
              <a:buSzPts val="3200"/>
              <a:buChar char="•"/>
            </a:pPr>
            <a:r>
              <a:rPr lang="en-US"/>
              <a:t>Post season awards banquet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8"/>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ADMIN</a:t>
            </a:r>
            <a:endParaRPr/>
          </a:p>
        </p:txBody>
      </p:sp>
      <p:sp>
        <p:nvSpPr>
          <p:cNvPr id="272" name="Google Shape;272;p8"/>
          <p:cNvSpPr txBox="1"/>
          <p:nvPr>
            <p:ph idx="1" type="body"/>
          </p:nvPr>
        </p:nvSpPr>
        <p:spPr>
          <a:xfrm>
            <a:off x="565650" y="1188125"/>
            <a:ext cx="6201900" cy="5449200"/>
          </a:xfrm>
          <a:prstGeom prst="rect">
            <a:avLst/>
          </a:prstGeom>
          <a:noFill/>
          <a:ln>
            <a:noFill/>
          </a:ln>
        </p:spPr>
        <p:txBody>
          <a:bodyPr anchorCtr="0" anchor="t" bIns="45700" lIns="91425" spcFirstLastPara="1" rIns="91425" wrap="square" tIns="45700">
            <a:noAutofit/>
          </a:bodyPr>
          <a:lstStyle/>
          <a:p>
            <a:pPr indent="-209550" lvl="0" marL="228600" rtl="0" algn="l">
              <a:lnSpc>
                <a:spcPct val="100000"/>
              </a:lnSpc>
              <a:spcBef>
                <a:spcPts val="0"/>
              </a:spcBef>
              <a:spcAft>
                <a:spcPts val="0"/>
              </a:spcAft>
              <a:buSzPts val="2900"/>
              <a:buChar char="•"/>
            </a:pPr>
            <a:r>
              <a:rPr lang="en-US" sz="2900"/>
              <a:t>Carpool info/ buses for games </a:t>
            </a:r>
            <a:endParaRPr sz="2900"/>
          </a:p>
          <a:p>
            <a:pPr indent="0" lvl="0" marL="0" rtl="0" algn="l">
              <a:lnSpc>
                <a:spcPct val="100000"/>
              </a:lnSpc>
              <a:spcBef>
                <a:spcPts val="0"/>
              </a:spcBef>
              <a:spcAft>
                <a:spcPts val="0"/>
              </a:spcAft>
              <a:buNone/>
            </a:pPr>
            <a:r>
              <a:t/>
            </a:r>
            <a:endParaRPr sz="2900"/>
          </a:p>
          <a:p>
            <a:pPr indent="-209550" lvl="0" marL="228600" rtl="0" algn="l">
              <a:lnSpc>
                <a:spcPct val="100000"/>
              </a:lnSpc>
              <a:spcBef>
                <a:spcPts val="0"/>
              </a:spcBef>
              <a:spcAft>
                <a:spcPts val="0"/>
              </a:spcAft>
              <a:buSzPts val="2900"/>
              <a:buChar char="•"/>
            </a:pPr>
            <a:r>
              <a:rPr lang="en-US" sz="2900"/>
              <a:t>SWAG/Spirit wear</a:t>
            </a:r>
            <a:endParaRPr sz="2900"/>
          </a:p>
          <a:p>
            <a:pPr indent="-209550" lvl="0" marL="228600" rtl="0" algn="l">
              <a:lnSpc>
                <a:spcPct val="100000"/>
              </a:lnSpc>
              <a:spcBef>
                <a:spcPts val="0"/>
              </a:spcBef>
              <a:spcAft>
                <a:spcPts val="0"/>
              </a:spcAft>
              <a:buSzPts val="2900"/>
              <a:buChar char="•"/>
            </a:pPr>
            <a:r>
              <a:rPr lang="en-US" sz="2900"/>
              <a:t>Booster club rep </a:t>
            </a:r>
            <a:endParaRPr sz="2900"/>
          </a:p>
          <a:p>
            <a:pPr indent="0" lvl="0" marL="457200" rtl="0" algn="l">
              <a:lnSpc>
                <a:spcPct val="100000"/>
              </a:lnSpc>
              <a:spcBef>
                <a:spcPts val="0"/>
              </a:spcBef>
              <a:spcAft>
                <a:spcPts val="0"/>
              </a:spcAft>
              <a:buNone/>
            </a:pPr>
            <a:r>
              <a:t/>
            </a:r>
            <a:endParaRPr sz="2900"/>
          </a:p>
          <a:p>
            <a:pPr indent="-209550" lvl="0" marL="228600" rtl="0" algn="l">
              <a:lnSpc>
                <a:spcPct val="100000"/>
              </a:lnSpc>
              <a:spcBef>
                <a:spcPts val="0"/>
              </a:spcBef>
              <a:spcAft>
                <a:spcPts val="0"/>
              </a:spcAft>
              <a:buSzPts val="2900"/>
              <a:buChar char="•"/>
            </a:pPr>
            <a:r>
              <a:rPr lang="en-US" sz="2900"/>
              <a:t>INSTAGRAM / Website</a:t>
            </a:r>
            <a:endParaRPr sz="2900"/>
          </a:p>
          <a:p>
            <a:pPr indent="-209550" lvl="0" marL="228600" rtl="0" algn="l">
              <a:lnSpc>
                <a:spcPct val="100000"/>
              </a:lnSpc>
              <a:spcBef>
                <a:spcPts val="0"/>
              </a:spcBef>
              <a:spcAft>
                <a:spcPts val="0"/>
              </a:spcAft>
              <a:buSzPts val="2900"/>
              <a:buChar char="•"/>
            </a:pPr>
            <a:r>
              <a:rPr lang="en-US" sz="2900"/>
              <a:t>HUDL/STATS</a:t>
            </a:r>
            <a:endParaRPr sz="2900"/>
          </a:p>
          <a:p>
            <a:pPr indent="0" lvl="0" marL="0" rtl="0" algn="l">
              <a:lnSpc>
                <a:spcPct val="100000"/>
              </a:lnSpc>
              <a:spcBef>
                <a:spcPts val="0"/>
              </a:spcBef>
              <a:spcAft>
                <a:spcPts val="0"/>
              </a:spcAft>
              <a:buNone/>
            </a:pPr>
            <a:r>
              <a:t/>
            </a:r>
            <a:endParaRPr sz="2900"/>
          </a:p>
          <a:p>
            <a:pPr indent="-209550" lvl="0" marL="228600" rtl="0" algn="l">
              <a:lnSpc>
                <a:spcPct val="100000"/>
              </a:lnSpc>
              <a:spcBef>
                <a:spcPts val="0"/>
              </a:spcBef>
              <a:spcAft>
                <a:spcPts val="0"/>
              </a:spcAft>
              <a:buSzPts val="2900"/>
              <a:buChar char="•"/>
            </a:pPr>
            <a:r>
              <a:rPr lang="en-US" sz="2900"/>
              <a:t>Weekly Coaches emails</a:t>
            </a:r>
            <a:endParaRPr sz="2900"/>
          </a:p>
          <a:p>
            <a:pPr indent="-209550" lvl="0" marL="228600" rtl="0" algn="l">
              <a:lnSpc>
                <a:spcPct val="100000"/>
              </a:lnSpc>
              <a:spcBef>
                <a:spcPts val="0"/>
              </a:spcBef>
              <a:spcAft>
                <a:spcPts val="0"/>
              </a:spcAft>
              <a:buSzPts val="2900"/>
              <a:buChar char="•"/>
            </a:pPr>
            <a:r>
              <a:rPr lang="en-US" sz="2900"/>
              <a:t>BAND communication app</a:t>
            </a:r>
            <a:endParaRPr sz="2900"/>
          </a:p>
          <a:p>
            <a:pPr indent="-390525" lvl="1" marL="914400" rtl="0" algn="l">
              <a:lnSpc>
                <a:spcPct val="100000"/>
              </a:lnSpc>
              <a:spcBef>
                <a:spcPts val="0"/>
              </a:spcBef>
              <a:spcAft>
                <a:spcPts val="0"/>
              </a:spcAft>
              <a:buSzPts val="2550"/>
              <a:buChar char="•"/>
            </a:pPr>
            <a:r>
              <a:rPr b="1" lang="en-US" sz="2400" u="sng">
                <a:solidFill>
                  <a:schemeClr val="hlink"/>
                </a:solidFill>
                <a:highlight>
                  <a:srgbClr val="FFFFFF"/>
                </a:highlight>
                <a:latin typeface="Times New Roman"/>
                <a:ea typeface="Times New Roman"/>
                <a:cs typeface="Times New Roman"/>
                <a:sym typeface="Times New Roman"/>
                <a:hlinkClick r:id="rId3"/>
              </a:rPr>
              <a:t>https://band.us/n/aeaeA2Z0F525w</a:t>
            </a:r>
            <a:endParaRPr sz="2900"/>
          </a:p>
          <a:p>
            <a:pPr indent="0" lvl="0" marL="0" rtl="0" algn="l">
              <a:lnSpc>
                <a:spcPct val="100000"/>
              </a:lnSpc>
              <a:spcBef>
                <a:spcPts val="1000"/>
              </a:spcBef>
              <a:spcAft>
                <a:spcPts val="0"/>
              </a:spcAft>
              <a:buSzPts val="275"/>
              <a:buNone/>
            </a:pPr>
            <a:r>
              <a:t/>
            </a:r>
            <a:endParaRPr sz="2900"/>
          </a:p>
          <a:p>
            <a:pPr indent="-25400" lvl="0" marL="228600" rtl="0" algn="l">
              <a:lnSpc>
                <a:spcPct val="100000"/>
              </a:lnSpc>
              <a:spcBef>
                <a:spcPts val="1000"/>
              </a:spcBef>
              <a:spcAft>
                <a:spcPts val="0"/>
              </a:spcAft>
              <a:buSzPts val="800"/>
              <a:buNone/>
            </a:pPr>
            <a:r>
              <a:t/>
            </a:r>
            <a:endParaRPr sz="2900"/>
          </a:p>
          <a:p>
            <a:pPr indent="-25400" lvl="0" marL="228600" rtl="0" algn="l">
              <a:lnSpc>
                <a:spcPct val="100000"/>
              </a:lnSpc>
              <a:spcBef>
                <a:spcPts val="1000"/>
              </a:spcBef>
              <a:spcAft>
                <a:spcPts val="0"/>
              </a:spcAft>
              <a:buSzPts val="800"/>
              <a:buNone/>
            </a:pPr>
            <a:r>
              <a:t/>
            </a:r>
            <a:endParaRPr sz="2900"/>
          </a:p>
          <a:p>
            <a:pPr indent="-25400" lvl="0" marL="228600" rtl="0" algn="l">
              <a:lnSpc>
                <a:spcPct val="100000"/>
              </a:lnSpc>
              <a:spcBef>
                <a:spcPts val="1000"/>
              </a:spcBef>
              <a:spcAft>
                <a:spcPts val="0"/>
              </a:spcAft>
              <a:buSzPts val="800"/>
              <a:buNone/>
            </a:pPr>
            <a:r>
              <a:t/>
            </a:r>
            <a:endParaRPr sz="2900"/>
          </a:p>
          <a:p>
            <a:pPr indent="0" lvl="0" marL="0" rtl="0" algn="l">
              <a:lnSpc>
                <a:spcPct val="100000"/>
              </a:lnSpc>
              <a:spcBef>
                <a:spcPts val="1000"/>
              </a:spcBef>
              <a:spcAft>
                <a:spcPts val="0"/>
              </a:spcAft>
              <a:buSzPts val="800"/>
              <a:buNone/>
            </a:pPr>
            <a:r>
              <a:t/>
            </a:r>
            <a:endParaRPr sz="2900"/>
          </a:p>
          <a:p>
            <a:pPr indent="0" lvl="0" marL="0" rtl="0" algn="l">
              <a:lnSpc>
                <a:spcPct val="100000"/>
              </a:lnSpc>
              <a:spcBef>
                <a:spcPts val="1000"/>
              </a:spcBef>
              <a:spcAft>
                <a:spcPts val="0"/>
              </a:spcAft>
              <a:buSzPts val="800"/>
              <a:buNone/>
            </a:pPr>
            <a:r>
              <a:t/>
            </a:r>
            <a:endParaRPr sz="2900"/>
          </a:p>
        </p:txBody>
      </p:sp>
      <p:pic>
        <p:nvPicPr>
          <p:cNvPr id="273" name="Google Shape;273;p8"/>
          <p:cNvPicPr preferRelativeResize="0"/>
          <p:nvPr/>
        </p:nvPicPr>
        <p:blipFill rotWithShape="1">
          <a:blip r:embed="rId4">
            <a:alphaModFix/>
          </a:blip>
          <a:srcRect b="9483" l="36312" r="28551" t="11359"/>
          <a:stretch/>
        </p:blipFill>
        <p:spPr>
          <a:xfrm>
            <a:off x="7227825" y="1013389"/>
            <a:ext cx="3827026" cy="51443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9"/>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t/>
            </a:r>
            <a:endParaRPr/>
          </a:p>
        </p:txBody>
      </p:sp>
      <p:sp>
        <p:nvSpPr>
          <p:cNvPr id="279" name="Google Shape;279;p9"/>
          <p:cNvSpPr txBox="1"/>
          <p:nvPr>
            <p:ph idx="1" type="body"/>
          </p:nvPr>
        </p:nvSpPr>
        <p:spPr>
          <a:xfrm>
            <a:off x="1451579" y="1162681"/>
            <a:ext cx="9603275" cy="4303665"/>
          </a:xfrm>
          <a:prstGeom prst="rect">
            <a:avLst/>
          </a:prstGeom>
          <a:noFill/>
          <a:ln>
            <a:noFill/>
          </a:ln>
        </p:spPr>
        <p:txBody>
          <a:bodyPr anchorCtr="0" anchor="t" bIns="45700" lIns="91425" spcFirstLastPara="1" rIns="91425" wrap="square" tIns="45700">
            <a:normAutofit/>
          </a:bodyPr>
          <a:lstStyle/>
          <a:p>
            <a:pPr indent="-25400" lvl="0" marL="228600" rtl="0" algn="l">
              <a:lnSpc>
                <a:spcPct val="120000"/>
              </a:lnSpc>
              <a:spcBef>
                <a:spcPts val="0"/>
              </a:spcBef>
              <a:spcAft>
                <a:spcPts val="0"/>
              </a:spcAft>
              <a:buSzPts val="3200"/>
              <a:buNone/>
            </a:pPr>
            <a:r>
              <a:t/>
            </a:r>
            <a:endParaRPr/>
          </a:p>
        </p:txBody>
      </p:sp>
      <p:pic>
        <p:nvPicPr>
          <p:cNvPr id="280" name="Google Shape;280;p9"/>
          <p:cNvPicPr preferRelativeResize="0"/>
          <p:nvPr/>
        </p:nvPicPr>
        <p:blipFill rotWithShape="1">
          <a:blip r:embed="rId3">
            <a:alphaModFix/>
          </a:blip>
          <a:srcRect b="0" l="0" r="0" t="0"/>
          <a:stretch/>
        </p:blipFill>
        <p:spPr>
          <a:xfrm>
            <a:off x="5189123" y="1561537"/>
            <a:ext cx="6531239" cy="4898430"/>
          </a:xfrm>
          <a:prstGeom prst="rect">
            <a:avLst/>
          </a:prstGeom>
          <a:noFill/>
          <a:ln>
            <a:noFill/>
          </a:ln>
        </p:spPr>
      </p:pic>
      <p:pic>
        <p:nvPicPr>
          <p:cNvPr id="281" name="Google Shape;281;p9"/>
          <p:cNvPicPr preferRelativeResize="0"/>
          <p:nvPr/>
        </p:nvPicPr>
        <p:blipFill rotWithShape="1">
          <a:blip r:embed="rId4">
            <a:alphaModFix/>
          </a:blip>
          <a:srcRect b="0" l="0" r="0" t="0"/>
          <a:stretch/>
        </p:blipFill>
        <p:spPr>
          <a:xfrm>
            <a:off x="1451579" y="124829"/>
            <a:ext cx="3737544" cy="21659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34533e7053f_0_0"/>
          <p:cNvSpPr txBox="1"/>
          <p:nvPr>
            <p:ph type="ctrTitle"/>
          </p:nvPr>
        </p:nvSpPr>
        <p:spPr>
          <a:xfrm>
            <a:off x="2417779" y="802298"/>
            <a:ext cx="8637000" cy="2541300"/>
          </a:xfrm>
          <a:prstGeom prst="rect">
            <a:avLst/>
          </a:prstGeom>
        </p:spPr>
        <p:txBody>
          <a:bodyPr anchorCtr="0" anchor="b" bIns="0" lIns="91425" spcFirstLastPara="1" rIns="91425" wrap="square" tIns="45700">
            <a:normAutofit/>
          </a:bodyPr>
          <a:lstStyle/>
          <a:p>
            <a:pPr indent="0" lvl="0" marL="0" rtl="0" algn="l">
              <a:spcBef>
                <a:spcPts val="0"/>
              </a:spcBef>
              <a:spcAft>
                <a:spcPts val="0"/>
              </a:spcAft>
              <a:buNone/>
            </a:pPr>
            <a:r>
              <a:t/>
            </a:r>
            <a:endParaRPr/>
          </a:p>
        </p:txBody>
      </p:sp>
      <p:sp>
        <p:nvSpPr>
          <p:cNvPr id="109" name="Google Shape;109;g34533e7053f_0_0"/>
          <p:cNvSpPr txBox="1"/>
          <p:nvPr>
            <p:ph idx="1" type="subTitle"/>
          </p:nvPr>
        </p:nvSpPr>
        <p:spPr>
          <a:xfrm>
            <a:off x="2417780" y="3531204"/>
            <a:ext cx="8637000" cy="977700"/>
          </a:xfrm>
          <a:prstGeom prst="rect">
            <a:avLst/>
          </a:prstGeom>
        </p:spPr>
        <p:txBody>
          <a:bodyPr anchorCtr="0" anchor="t" bIns="91425" lIns="91425" spcFirstLastPara="1" rIns="91425" wrap="square" tIns="91425">
            <a:normAutofit/>
          </a:bodyPr>
          <a:lstStyle/>
          <a:p>
            <a:pPr indent="0" lvl="0" marL="0" rtl="0" algn="l">
              <a:spcBef>
                <a:spcPts val="1000"/>
              </a:spcBef>
              <a:spcAft>
                <a:spcPts val="0"/>
              </a:spcAft>
              <a:buNone/>
            </a:pPr>
            <a:r>
              <a:t/>
            </a:r>
            <a:endParaRPr/>
          </a:p>
        </p:txBody>
      </p:sp>
      <p:pic>
        <p:nvPicPr>
          <p:cNvPr id="110" name="Google Shape;110;g34533e7053f_0_0"/>
          <p:cNvPicPr preferRelativeResize="0"/>
          <p:nvPr/>
        </p:nvPicPr>
        <p:blipFill>
          <a:blip r:embed="rId3">
            <a:alphaModFix/>
          </a:blip>
          <a:stretch>
            <a:fillRect/>
          </a:stretch>
        </p:blipFill>
        <p:spPr>
          <a:xfrm>
            <a:off x="2358075" y="342687"/>
            <a:ext cx="4341650" cy="6172625"/>
          </a:xfrm>
          <a:prstGeom prst="rect">
            <a:avLst/>
          </a:prstGeom>
          <a:noFill/>
          <a:ln>
            <a:noFill/>
          </a:ln>
        </p:spPr>
      </p:pic>
      <p:pic>
        <p:nvPicPr>
          <p:cNvPr id="111" name="Google Shape;111;g34533e7053f_0_0" title="4f63658e-b2a4-4545-aa29-8af4be342caf_text.gif"/>
          <p:cNvPicPr preferRelativeResize="0"/>
          <p:nvPr/>
        </p:nvPicPr>
        <p:blipFill>
          <a:blip r:embed="rId4">
            <a:alphaModFix/>
          </a:blip>
          <a:stretch>
            <a:fillRect/>
          </a:stretch>
        </p:blipFill>
        <p:spPr>
          <a:xfrm>
            <a:off x="7154850" y="1658624"/>
            <a:ext cx="4925625" cy="2598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0"/>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Gill Sans"/>
              <a:buNone/>
            </a:pPr>
            <a:r>
              <a:rPr lang="en-US"/>
              <a:t>I. TEAM PHILOSOPHY AND VALUES: </a:t>
            </a:r>
            <a:br>
              <a:rPr lang="en-US"/>
            </a:br>
            <a:endParaRPr/>
          </a:p>
        </p:txBody>
      </p:sp>
      <p:sp>
        <p:nvSpPr>
          <p:cNvPr id="287" name="Google Shape;287;p10"/>
          <p:cNvSpPr txBox="1"/>
          <p:nvPr>
            <p:ph idx="1" type="body"/>
          </p:nvPr>
        </p:nvSpPr>
        <p:spPr>
          <a:xfrm>
            <a:off x="648725" y="1162675"/>
            <a:ext cx="8955900" cy="4303800"/>
          </a:xfrm>
          <a:prstGeom prst="rect">
            <a:avLst/>
          </a:prstGeom>
          <a:noFill/>
          <a:ln>
            <a:noFill/>
          </a:ln>
        </p:spPr>
        <p:txBody>
          <a:bodyPr anchorCtr="0" anchor="t" bIns="45700" lIns="91425" spcFirstLastPara="1" rIns="91425" wrap="square" tIns="45700">
            <a:normAutofit fontScale="77500" lnSpcReduction="20000"/>
          </a:bodyPr>
          <a:lstStyle/>
          <a:p>
            <a:pPr indent="-259080" lvl="0" marL="228600" rtl="0" algn="l">
              <a:lnSpc>
                <a:spcPct val="120000"/>
              </a:lnSpc>
              <a:spcBef>
                <a:spcPts val="0"/>
              </a:spcBef>
              <a:spcAft>
                <a:spcPts val="0"/>
              </a:spcAft>
              <a:buSzPct val="100000"/>
              <a:buChar char="•"/>
            </a:pPr>
            <a:r>
              <a:rPr b="1" lang="en-US"/>
              <a:t>Commitment &amp; Unity:</a:t>
            </a:r>
            <a:r>
              <a:rPr lang="en-US"/>
              <a:t> There is </a:t>
            </a:r>
            <a:r>
              <a:rPr b="1" lang="en-US"/>
              <a:t>zero-tolerance for gossip, inappropriate social media posts, and other negative communication about teammates</a:t>
            </a:r>
            <a:r>
              <a:rPr lang="en-US"/>
              <a:t> as it is toxic to team. </a:t>
            </a:r>
            <a:endParaRPr/>
          </a:p>
          <a:p>
            <a:pPr indent="-259080" lvl="0" marL="228600" rtl="0" algn="l">
              <a:lnSpc>
                <a:spcPct val="120000"/>
              </a:lnSpc>
              <a:spcBef>
                <a:spcPts val="1000"/>
              </a:spcBef>
              <a:spcAft>
                <a:spcPts val="0"/>
              </a:spcAft>
              <a:buSzPct val="100000"/>
              <a:buChar char="•"/>
            </a:pPr>
            <a:r>
              <a:rPr b="1" lang="en-US"/>
              <a:t>Growth Mindset: </a:t>
            </a:r>
            <a:r>
              <a:rPr lang="en-US"/>
              <a:t>We recognize </a:t>
            </a:r>
            <a:r>
              <a:rPr b="1" lang="en-US"/>
              <a:t>feedback is a gift. </a:t>
            </a:r>
            <a:r>
              <a:rPr lang="en-US"/>
              <a:t>We strive each day to be a little better as players and individuals. </a:t>
            </a:r>
            <a:endParaRPr/>
          </a:p>
          <a:p>
            <a:pPr indent="-259080" lvl="0" marL="228600" rtl="0" algn="l">
              <a:lnSpc>
                <a:spcPct val="120000"/>
              </a:lnSpc>
              <a:spcBef>
                <a:spcPts val="1000"/>
              </a:spcBef>
              <a:spcAft>
                <a:spcPts val="0"/>
              </a:spcAft>
              <a:buSzPct val="100000"/>
              <a:buChar char="•"/>
            </a:pPr>
            <a:r>
              <a:rPr b="1" lang="en-US"/>
              <a:t>Positive Attitude:</a:t>
            </a:r>
            <a:r>
              <a:rPr lang="en-US"/>
              <a:t> </a:t>
            </a:r>
            <a:r>
              <a:rPr b="1" lang="en-US"/>
              <a:t>Celebrate your teammates successes </a:t>
            </a:r>
            <a:r>
              <a:rPr lang="en-US"/>
              <a:t>as much (if not more) than you celebrate your own. </a:t>
            </a:r>
            <a:endParaRPr/>
          </a:p>
          <a:p>
            <a:pPr indent="-259080" lvl="0" marL="228600" rtl="0" algn="l">
              <a:lnSpc>
                <a:spcPct val="120000"/>
              </a:lnSpc>
              <a:spcBef>
                <a:spcPts val="1000"/>
              </a:spcBef>
              <a:spcAft>
                <a:spcPts val="0"/>
              </a:spcAft>
              <a:buSzPct val="100000"/>
              <a:buChar char="•"/>
            </a:pPr>
            <a:r>
              <a:rPr b="1" lang="en-US"/>
              <a:t>Respect: </a:t>
            </a:r>
            <a:r>
              <a:rPr lang="en-US"/>
              <a:t>We treat coaches, teammates, opponents, officials, and the game itself with respect by listening, using respectful language, and accepting decisions gracefully. </a:t>
            </a:r>
            <a:endParaRPr/>
          </a:p>
        </p:txBody>
      </p:sp>
      <p:pic>
        <p:nvPicPr>
          <p:cNvPr id="288" name="Google Shape;288;p10"/>
          <p:cNvPicPr preferRelativeResize="0"/>
          <p:nvPr/>
        </p:nvPicPr>
        <p:blipFill>
          <a:blip r:embed="rId3">
            <a:alphaModFix/>
          </a:blip>
          <a:stretch>
            <a:fillRect/>
          </a:stretch>
        </p:blipFill>
        <p:spPr>
          <a:xfrm>
            <a:off x="10180775" y="2033699"/>
            <a:ext cx="1266475" cy="1597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87">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1"/>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II. PRACTICE EXPECTATIONS:</a:t>
            </a:r>
            <a:endParaRPr/>
          </a:p>
        </p:txBody>
      </p:sp>
      <p:sp>
        <p:nvSpPr>
          <p:cNvPr id="294" name="Google Shape;294;p11"/>
          <p:cNvSpPr txBox="1"/>
          <p:nvPr>
            <p:ph idx="1" type="body"/>
          </p:nvPr>
        </p:nvSpPr>
        <p:spPr>
          <a:xfrm>
            <a:off x="352175" y="1162675"/>
            <a:ext cx="6992700" cy="5003400"/>
          </a:xfrm>
          <a:prstGeom prst="rect">
            <a:avLst/>
          </a:prstGeom>
          <a:noFill/>
          <a:ln>
            <a:noFill/>
          </a:ln>
        </p:spPr>
        <p:txBody>
          <a:bodyPr anchorCtr="0" anchor="t" bIns="45700" lIns="91425" spcFirstLastPara="1" rIns="91425" wrap="square" tIns="45700">
            <a:normAutofit fontScale="55000" lnSpcReduction="10000"/>
          </a:bodyPr>
          <a:lstStyle/>
          <a:p>
            <a:pPr indent="-213359" lvl="0" marL="228600" rtl="0" algn="l">
              <a:lnSpc>
                <a:spcPct val="120000"/>
              </a:lnSpc>
              <a:spcBef>
                <a:spcPts val="0"/>
              </a:spcBef>
              <a:spcAft>
                <a:spcPts val="0"/>
              </a:spcAft>
              <a:buSzPct val="100000"/>
              <a:buChar char="•"/>
            </a:pPr>
            <a:r>
              <a:rPr b="1" lang="en-US"/>
              <a:t>Attendance:</a:t>
            </a:r>
            <a:r>
              <a:rPr lang="en-US"/>
              <a:t> Volleyball is not an individual sport and requires consistent attendance at practice to develop as a team. Notify the coaching staff in advance if you will be absent. </a:t>
            </a:r>
            <a:r>
              <a:rPr b="1" lang="en-US"/>
              <a:t>Absences from matches and practices will affect playing time in future matches. </a:t>
            </a:r>
            <a:endParaRPr b="1"/>
          </a:p>
          <a:p>
            <a:pPr indent="0" lvl="0" marL="457200" rtl="0" algn="l">
              <a:lnSpc>
                <a:spcPct val="120000"/>
              </a:lnSpc>
              <a:spcBef>
                <a:spcPts val="1000"/>
              </a:spcBef>
              <a:spcAft>
                <a:spcPts val="0"/>
              </a:spcAft>
              <a:buNone/>
            </a:pPr>
            <a:r>
              <a:t/>
            </a:r>
            <a:endParaRPr b="1"/>
          </a:p>
          <a:p>
            <a:pPr indent="-213359" lvl="0" marL="228600" rtl="0" algn="l">
              <a:lnSpc>
                <a:spcPct val="120000"/>
              </a:lnSpc>
              <a:spcBef>
                <a:spcPts val="1000"/>
              </a:spcBef>
              <a:spcAft>
                <a:spcPts val="0"/>
              </a:spcAft>
              <a:buSzPct val="100000"/>
              <a:buChar char="•"/>
            </a:pPr>
            <a:r>
              <a:rPr b="1" lang="en-US"/>
              <a:t>Punctuality:</a:t>
            </a:r>
            <a:r>
              <a:rPr lang="en-US"/>
              <a:t> Tardiness disrupts the team's flow and demonstrates a lack of respect for everyone's time.</a:t>
            </a:r>
            <a:r>
              <a:rPr b="1" lang="en-US"/>
              <a:t> Ensure your pick-up time after practice/games does not exceed 10 minutes after the last volleyball game/practice ends. </a:t>
            </a:r>
            <a:endParaRPr b="1"/>
          </a:p>
          <a:p>
            <a:pPr indent="0" lvl="0" marL="457200" rtl="0" algn="l">
              <a:lnSpc>
                <a:spcPct val="120000"/>
              </a:lnSpc>
              <a:spcBef>
                <a:spcPts val="1000"/>
              </a:spcBef>
              <a:spcAft>
                <a:spcPts val="0"/>
              </a:spcAft>
              <a:buNone/>
            </a:pPr>
            <a:r>
              <a:t/>
            </a:r>
            <a:endParaRPr b="1"/>
          </a:p>
          <a:p>
            <a:pPr indent="-213359" lvl="0" marL="228600" rtl="0" algn="l">
              <a:lnSpc>
                <a:spcPct val="120000"/>
              </a:lnSpc>
              <a:spcBef>
                <a:spcPts val="1000"/>
              </a:spcBef>
              <a:spcAft>
                <a:spcPts val="0"/>
              </a:spcAft>
              <a:buSzPct val="100000"/>
              <a:buChar char="•"/>
            </a:pPr>
            <a:r>
              <a:rPr b="1" lang="en-US"/>
              <a:t>Effort and Intensity: </a:t>
            </a:r>
            <a:r>
              <a:rPr lang="en-US"/>
              <a:t>We want to </a:t>
            </a:r>
            <a:r>
              <a:rPr b="1" lang="en-US"/>
              <a:t>train harder and smarter </a:t>
            </a:r>
            <a:r>
              <a:rPr lang="en-US"/>
              <a:t>than every team in the district. Bring consistent effort and intensity to every drill. </a:t>
            </a:r>
            <a:endParaRPr/>
          </a:p>
        </p:txBody>
      </p:sp>
      <p:pic>
        <p:nvPicPr>
          <p:cNvPr id="295" name="Google Shape;295;p11"/>
          <p:cNvPicPr preferRelativeResize="0"/>
          <p:nvPr/>
        </p:nvPicPr>
        <p:blipFill>
          <a:blip r:embed="rId3">
            <a:alphaModFix/>
          </a:blip>
          <a:stretch>
            <a:fillRect/>
          </a:stretch>
        </p:blipFill>
        <p:spPr>
          <a:xfrm>
            <a:off x="7383250" y="1567028"/>
            <a:ext cx="4668800" cy="3432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35020297d05_0_4"/>
          <p:cNvSpPr txBox="1"/>
          <p:nvPr>
            <p:ph type="title"/>
          </p:nvPr>
        </p:nvSpPr>
        <p:spPr>
          <a:xfrm>
            <a:off x="1451578" y="449582"/>
            <a:ext cx="9603300" cy="55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Playing Time</a:t>
            </a:r>
            <a:endParaRPr/>
          </a:p>
        </p:txBody>
      </p:sp>
      <p:sp>
        <p:nvSpPr>
          <p:cNvPr id="301" name="Google Shape;301;g35020297d05_0_4"/>
          <p:cNvSpPr txBox="1"/>
          <p:nvPr>
            <p:ph idx="1" type="body"/>
          </p:nvPr>
        </p:nvSpPr>
        <p:spPr>
          <a:xfrm>
            <a:off x="278025" y="1050300"/>
            <a:ext cx="11541300" cy="4757400"/>
          </a:xfrm>
          <a:prstGeom prst="rect">
            <a:avLst/>
          </a:prstGeom>
          <a:noFill/>
          <a:ln>
            <a:noFill/>
          </a:ln>
        </p:spPr>
        <p:txBody>
          <a:bodyPr anchorCtr="0" anchor="t" bIns="45700" lIns="91425" spcFirstLastPara="1" rIns="91425" wrap="square" tIns="45700">
            <a:normAutofit fontScale="62500" lnSpcReduction="20000"/>
          </a:bodyPr>
          <a:lstStyle/>
          <a:p>
            <a:pPr indent="-300037" lvl="0" marL="457200" rtl="0" algn="l">
              <a:lnSpc>
                <a:spcPct val="120000"/>
              </a:lnSpc>
              <a:spcBef>
                <a:spcPts val="1000"/>
              </a:spcBef>
              <a:spcAft>
                <a:spcPts val="0"/>
              </a:spcAft>
              <a:buSzPct val="56250"/>
              <a:buChar char="●"/>
            </a:pPr>
            <a:r>
              <a:rPr b="1" lang="en-US"/>
              <a:t>Earned, Not Entitled: </a:t>
            </a:r>
            <a:r>
              <a:rPr lang="en-US"/>
              <a:t>Our coaches will do their best to provide opportunities for play to all players. However, playing time is earned through consistent effort, skill development, positive attitude, adherence to team rules, and performance in practice and games. Volleyball is not a timed sport and as such there is no concept for equal playing time. Other factors affecting playing time include positional needs and strategic matchups. </a:t>
            </a:r>
            <a:endParaRPr/>
          </a:p>
          <a:p>
            <a:pPr indent="0" lvl="0" marL="457200" rtl="0" algn="l">
              <a:lnSpc>
                <a:spcPct val="120000"/>
              </a:lnSpc>
              <a:spcBef>
                <a:spcPts val="1000"/>
              </a:spcBef>
              <a:spcAft>
                <a:spcPts val="0"/>
              </a:spcAft>
              <a:buNone/>
            </a:pPr>
            <a:r>
              <a:t/>
            </a:r>
            <a:endParaRPr/>
          </a:p>
          <a:p>
            <a:pPr indent="-300037" lvl="0" marL="457200" rtl="0" algn="l">
              <a:lnSpc>
                <a:spcPct val="120000"/>
              </a:lnSpc>
              <a:spcBef>
                <a:spcPts val="0"/>
              </a:spcBef>
              <a:spcAft>
                <a:spcPts val="0"/>
              </a:spcAft>
              <a:buSzPct val="56250"/>
              <a:buChar char="●"/>
            </a:pPr>
            <a:r>
              <a:rPr b="1" lang="en-US"/>
              <a:t>Understand Roles: </a:t>
            </a:r>
            <a:r>
              <a:rPr lang="en-US"/>
              <a:t>Each player has a valuable role on the team, whether it's as a starter, key substitute, or supportive teammate on the bench. Understand and embrace your role, contributing positively in any way you can. Regardless of playing time, focus on supporting the team and contributing to our overall success. Maintain a positive attitude on the bench and be ready to contribute when called upon.</a:t>
            </a:r>
            <a:endParaRPr/>
          </a:p>
          <a:p>
            <a:pPr indent="0" lvl="0" marL="0" rtl="0" algn="l">
              <a:lnSpc>
                <a:spcPct val="120000"/>
              </a:lnSpc>
              <a:spcBef>
                <a:spcPts val="0"/>
              </a:spcBef>
              <a:spcAft>
                <a:spcPts val="0"/>
              </a:spcAft>
              <a:buNone/>
            </a:pPr>
            <a:r>
              <a:rPr lang="en-US"/>
              <a:t> </a:t>
            </a:r>
            <a:endParaRPr/>
          </a:p>
          <a:p>
            <a:pPr indent="-300037" lvl="0" marL="457200" rtl="0" algn="l">
              <a:lnSpc>
                <a:spcPct val="120000"/>
              </a:lnSpc>
              <a:spcBef>
                <a:spcPts val="0"/>
              </a:spcBef>
              <a:spcAft>
                <a:spcPts val="0"/>
              </a:spcAft>
              <a:buSzPct val="56250"/>
              <a:buChar char="●"/>
            </a:pPr>
            <a:r>
              <a:rPr b="1" lang="en-US"/>
              <a:t>Communication with Coaches:</a:t>
            </a:r>
            <a:r>
              <a:rPr lang="en-US"/>
              <a:t> If you have concerns about your playing time, schedule a private meeting with the coach to discuss it respectfully before or after practice not during, before, or immediately after games.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5020297d05_0_10"/>
          <p:cNvSpPr txBox="1"/>
          <p:nvPr>
            <p:ph type="title"/>
          </p:nvPr>
        </p:nvSpPr>
        <p:spPr>
          <a:xfrm>
            <a:off x="1451578" y="449582"/>
            <a:ext cx="9603300" cy="55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a:t>Off the court</a:t>
            </a:r>
            <a:endParaRPr/>
          </a:p>
        </p:txBody>
      </p:sp>
      <p:sp>
        <p:nvSpPr>
          <p:cNvPr id="307" name="Google Shape;307;g35020297d05_0_10"/>
          <p:cNvSpPr txBox="1"/>
          <p:nvPr>
            <p:ph idx="1" type="body"/>
          </p:nvPr>
        </p:nvSpPr>
        <p:spPr>
          <a:xfrm>
            <a:off x="444850" y="1162675"/>
            <a:ext cx="10610100" cy="47262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1000"/>
              </a:spcBef>
              <a:spcAft>
                <a:spcPts val="0"/>
              </a:spcAft>
              <a:buSzPct val="90000"/>
              <a:buNone/>
            </a:pPr>
            <a:r>
              <a:rPr lang="en-US"/>
              <a:t>• </a:t>
            </a:r>
            <a:r>
              <a:rPr b="1" lang="en-US"/>
              <a:t>Student-Athlete First: </a:t>
            </a:r>
            <a:r>
              <a:rPr lang="en-US"/>
              <a:t>You are a student first and an athlete second – this is TJ after all. Plan your time effectively to ensure you can fulfill your academic and volleyball commitments. Communicate with coaches about academic conflicts in advance.</a:t>
            </a:r>
            <a:endParaRPr/>
          </a:p>
          <a:p>
            <a:pPr indent="0" lvl="0" marL="0" rtl="0" algn="l">
              <a:lnSpc>
                <a:spcPct val="120000"/>
              </a:lnSpc>
              <a:spcBef>
                <a:spcPts val="1000"/>
              </a:spcBef>
              <a:spcAft>
                <a:spcPts val="0"/>
              </a:spcAft>
              <a:buSzPct val="90000"/>
              <a:buNone/>
            </a:pPr>
            <a:r>
              <a:rPr lang="en-US"/>
              <a:t> • </a:t>
            </a:r>
            <a:r>
              <a:rPr b="1" lang="en-US"/>
              <a:t>Seek Support:</a:t>
            </a:r>
            <a:r>
              <a:rPr lang="en-US"/>
              <a:t> Utilize available academic resources such as tutoring, study groups, and teacher office hours when needed. Your academic performance reflects on the team's reputation. Strive for excellence in the classroom. If you are struggling academically, communicate with the coaching staff. We want to support your academic success. </a:t>
            </a:r>
            <a:endParaRPr/>
          </a:p>
          <a:p>
            <a:pPr indent="0" lvl="0" marL="0" rtl="0" algn="l">
              <a:lnSpc>
                <a:spcPct val="120000"/>
              </a:lnSpc>
              <a:spcBef>
                <a:spcPts val="1000"/>
              </a:spcBef>
              <a:spcAft>
                <a:spcPts val="0"/>
              </a:spcAft>
              <a:buSzPct val="90000"/>
              <a:buNone/>
            </a:pPr>
            <a:r>
              <a:rPr lang="en-US"/>
              <a:t>• </a:t>
            </a:r>
            <a:r>
              <a:rPr b="1" lang="en-US"/>
              <a:t>Substance Abuse: </a:t>
            </a:r>
            <a:r>
              <a:rPr lang="en-US"/>
              <a:t>The use of illegal drugs, alcohol, and tobacco is strictly prohibited. </a:t>
            </a:r>
            <a:endParaRPr/>
          </a:p>
          <a:p>
            <a:pPr indent="0" lvl="0" marL="0" rtl="0" algn="l">
              <a:lnSpc>
                <a:spcPct val="120000"/>
              </a:lnSpc>
              <a:spcBef>
                <a:spcPts val="1000"/>
              </a:spcBef>
              <a:spcAft>
                <a:spcPts val="0"/>
              </a:spcAft>
              <a:buSzPct val="90000"/>
              <a:buNone/>
            </a:pPr>
            <a:r>
              <a:rPr lang="en-US"/>
              <a:t>• </a:t>
            </a:r>
            <a:r>
              <a:rPr b="1" lang="en-US"/>
              <a:t>Respectful Conduct: </a:t>
            </a:r>
            <a:r>
              <a:rPr lang="en-US"/>
              <a:t>Treat all individuals with respect, including teammates, coaches, opponents, officials, school staff, and community members. Avoid gossip, negativity, and disrespectful language. Your behavior in school, at home, and in the community reflects on the entire program.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35020297d05_0_16"/>
          <p:cNvSpPr txBox="1"/>
          <p:nvPr>
            <p:ph type="title"/>
          </p:nvPr>
        </p:nvSpPr>
        <p:spPr>
          <a:xfrm>
            <a:off x="1451578" y="449582"/>
            <a:ext cx="9603300" cy="552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20000"/>
              </a:lnSpc>
              <a:spcBef>
                <a:spcPts val="1000"/>
              </a:spcBef>
              <a:spcAft>
                <a:spcPts val="0"/>
              </a:spcAft>
              <a:buClr>
                <a:schemeClr val="dk1"/>
              </a:buClr>
              <a:buSzPct val="34375"/>
              <a:buFont typeface="Arial"/>
              <a:buNone/>
            </a:pPr>
            <a:r>
              <a:rPr lang="en-US"/>
              <a:t>VI. Communication Protocol:</a:t>
            </a:r>
            <a:endParaRPr/>
          </a:p>
        </p:txBody>
      </p:sp>
      <p:sp>
        <p:nvSpPr>
          <p:cNvPr id="313" name="Google Shape;313;g35020297d05_0_16"/>
          <p:cNvSpPr txBox="1"/>
          <p:nvPr>
            <p:ph idx="1" type="body"/>
          </p:nvPr>
        </p:nvSpPr>
        <p:spPr>
          <a:xfrm>
            <a:off x="580775" y="1277100"/>
            <a:ext cx="10770600" cy="4303800"/>
          </a:xfrm>
          <a:prstGeom prst="rect">
            <a:avLst/>
          </a:prstGeom>
          <a:noFill/>
          <a:ln>
            <a:noFill/>
          </a:ln>
        </p:spPr>
        <p:txBody>
          <a:bodyPr anchorCtr="0" anchor="t" bIns="45700" lIns="91425" spcFirstLastPara="1" rIns="91425" wrap="square" tIns="45700">
            <a:normAutofit fontScale="70000" lnSpcReduction="10000"/>
          </a:bodyPr>
          <a:lstStyle/>
          <a:p>
            <a:pPr indent="0" lvl="0" marL="0" rtl="0" algn="l">
              <a:lnSpc>
                <a:spcPct val="120000"/>
              </a:lnSpc>
              <a:spcBef>
                <a:spcPts val="1000"/>
              </a:spcBef>
              <a:spcAft>
                <a:spcPts val="0"/>
              </a:spcAft>
              <a:buSzPct val="90000"/>
              <a:buNone/>
            </a:pPr>
            <a:r>
              <a:rPr lang="en-US"/>
              <a:t>•</a:t>
            </a:r>
            <a:r>
              <a:rPr b="1" lang="en-US"/>
              <a:t> Player-Coach Communication: </a:t>
            </a:r>
            <a:r>
              <a:rPr lang="en-US"/>
              <a:t>Players should feel comfortable communicating with coaches about volleyball-related matters, academic concerns, or personal issues that may affect their participation. Report any injuries or physical discomfort to the coaching staff and trainers immediately. Do not play through significant pain. </a:t>
            </a:r>
            <a:endParaRPr/>
          </a:p>
          <a:p>
            <a:pPr indent="0" lvl="0" marL="0" rtl="0" algn="l">
              <a:lnSpc>
                <a:spcPct val="120000"/>
              </a:lnSpc>
              <a:spcBef>
                <a:spcPts val="1000"/>
              </a:spcBef>
              <a:spcAft>
                <a:spcPts val="0"/>
              </a:spcAft>
              <a:buSzPct val="90000"/>
              <a:buNone/>
            </a:pPr>
            <a:r>
              <a:rPr b="1" lang="en-US"/>
              <a:t>• Team Communication:</a:t>
            </a:r>
            <a:r>
              <a:rPr lang="en-US"/>
              <a:t> Team information (schedules, changes, announcements) will be communicated through email and other communication apps. Check these regularly. </a:t>
            </a:r>
            <a:endParaRPr/>
          </a:p>
          <a:p>
            <a:pPr indent="0" lvl="0" marL="0" rtl="0" algn="l">
              <a:lnSpc>
                <a:spcPct val="120000"/>
              </a:lnSpc>
              <a:spcBef>
                <a:spcPts val="1000"/>
              </a:spcBef>
              <a:spcAft>
                <a:spcPts val="0"/>
              </a:spcAft>
              <a:buSzPct val="90000"/>
              <a:buNone/>
            </a:pPr>
            <a:r>
              <a:rPr b="1" lang="en-US"/>
              <a:t>• Parent Communication: </a:t>
            </a:r>
            <a:r>
              <a:rPr lang="en-US"/>
              <a:t>Individual player concerns should generally be addressed directly by the player with the coach first. If that communication does not resolve the concern sufficiently, then parents may request a meeting with coaches to further discuss issues. Leave the coaching to the coaching staff.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COACH TIM KAO  Varsity Head Coach</a:t>
            </a:r>
            <a:endParaRPr/>
          </a:p>
        </p:txBody>
      </p:sp>
      <p:pic>
        <p:nvPicPr>
          <p:cNvPr id="117" name="Google Shape;117;p2"/>
          <p:cNvPicPr preferRelativeResize="0"/>
          <p:nvPr/>
        </p:nvPicPr>
        <p:blipFill rotWithShape="1">
          <a:blip r:embed="rId3">
            <a:alphaModFix/>
          </a:blip>
          <a:srcRect b="-1" l="0" r="0" t="8328"/>
          <a:stretch/>
        </p:blipFill>
        <p:spPr>
          <a:xfrm>
            <a:off x="146151" y="1297077"/>
            <a:ext cx="2291172" cy="1788503"/>
          </a:xfrm>
          <a:prstGeom prst="rect">
            <a:avLst/>
          </a:prstGeom>
          <a:noFill/>
          <a:ln>
            <a:noFill/>
          </a:ln>
        </p:spPr>
      </p:pic>
      <p:grpSp>
        <p:nvGrpSpPr>
          <p:cNvPr id="118" name="Google Shape;118;p2"/>
          <p:cNvGrpSpPr/>
          <p:nvPr/>
        </p:nvGrpSpPr>
        <p:grpSpPr>
          <a:xfrm>
            <a:off x="2721048" y="1015823"/>
            <a:ext cx="4774518" cy="2573148"/>
            <a:chOff x="2595923" y="967698"/>
            <a:chExt cx="4774518" cy="2573148"/>
          </a:xfrm>
        </p:grpSpPr>
        <p:pic>
          <p:nvPicPr>
            <p:cNvPr descr="View across terrazzo looking west" id="119" name="Google Shape;119;p2"/>
            <p:cNvPicPr preferRelativeResize="0"/>
            <p:nvPr/>
          </p:nvPicPr>
          <p:blipFill rotWithShape="1">
            <a:blip r:embed="rId4">
              <a:alphaModFix/>
            </a:blip>
            <a:srcRect b="0" l="0" r="16611" t="0"/>
            <a:stretch/>
          </p:blipFill>
          <p:spPr>
            <a:xfrm>
              <a:off x="2595923" y="1389966"/>
              <a:ext cx="4774518" cy="2150880"/>
            </a:xfrm>
            <a:prstGeom prst="ellipse">
              <a:avLst/>
            </a:prstGeom>
            <a:noFill/>
            <a:ln>
              <a:noFill/>
            </a:ln>
          </p:spPr>
        </p:pic>
        <p:pic>
          <p:nvPicPr>
            <p:cNvPr descr="Official Air Force Academy Logo" id="120" name="Google Shape;120;p2"/>
            <p:cNvPicPr preferRelativeResize="0"/>
            <p:nvPr/>
          </p:nvPicPr>
          <p:blipFill rotWithShape="1">
            <a:blip r:embed="rId5">
              <a:alphaModFix/>
            </a:blip>
            <a:srcRect b="37866" l="0" r="0" t="38556"/>
            <a:stretch/>
          </p:blipFill>
          <p:spPr>
            <a:xfrm>
              <a:off x="3192162" y="967698"/>
              <a:ext cx="3582040" cy="844537"/>
            </a:xfrm>
            <a:prstGeom prst="rect">
              <a:avLst/>
            </a:prstGeom>
            <a:noFill/>
            <a:ln>
              <a:noFill/>
            </a:ln>
          </p:spPr>
        </p:pic>
      </p:grpSp>
      <p:grpSp>
        <p:nvGrpSpPr>
          <p:cNvPr id="121" name="Google Shape;121;p2"/>
          <p:cNvGrpSpPr/>
          <p:nvPr/>
        </p:nvGrpSpPr>
        <p:grpSpPr>
          <a:xfrm>
            <a:off x="7722754" y="1535360"/>
            <a:ext cx="4178092" cy="817712"/>
            <a:chOff x="7722754" y="1737490"/>
            <a:chExt cx="4178092" cy="817712"/>
          </a:xfrm>
        </p:grpSpPr>
        <p:pic>
          <p:nvPicPr>
            <p:cNvPr descr="United States Marine Corps Flagship" id="122" name="Google Shape;122;p2"/>
            <p:cNvPicPr preferRelativeResize="0"/>
            <p:nvPr/>
          </p:nvPicPr>
          <p:blipFill rotWithShape="1">
            <a:blip r:embed="rId6">
              <a:alphaModFix/>
            </a:blip>
            <a:srcRect b="0" l="0" r="0" t="0"/>
            <a:stretch/>
          </p:blipFill>
          <p:spPr>
            <a:xfrm>
              <a:off x="7722754" y="1737490"/>
              <a:ext cx="4178092" cy="817712"/>
            </a:xfrm>
            <a:prstGeom prst="rect">
              <a:avLst/>
            </a:prstGeom>
            <a:noFill/>
            <a:ln>
              <a:noFill/>
            </a:ln>
          </p:spPr>
        </p:pic>
        <p:sp>
          <p:nvSpPr>
            <p:cNvPr id="123" name="Google Shape;123;p2"/>
            <p:cNvSpPr/>
            <p:nvPr/>
          </p:nvSpPr>
          <p:spPr>
            <a:xfrm>
              <a:off x="8499624" y="2344301"/>
              <a:ext cx="3387576" cy="147286"/>
            </a:xfrm>
            <a:prstGeom prst="rect">
              <a:avLst/>
            </a:prstGeom>
            <a:solidFill>
              <a:srgbClr val="E3E1DE"/>
            </a:solidFill>
            <a:ln cap="flat" cmpd="sng" w="15875">
              <a:solidFill>
                <a:srgbClr val="E2E0D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grpSp>
      <p:pic>
        <p:nvPicPr>
          <p:cNvPr id="124" name="Google Shape;124;p2"/>
          <p:cNvPicPr preferRelativeResize="0"/>
          <p:nvPr/>
        </p:nvPicPr>
        <p:blipFill rotWithShape="1">
          <a:blip r:embed="rId7">
            <a:alphaModFix/>
          </a:blip>
          <a:srcRect b="5058" l="34636" r="17369" t="15157"/>
          <a:stretch/>
        </p:blipFill>
        <p:spPr>
          <a:xfrm>
            <a:off x="1161852" y="3437248"/>
            <a:ext cx="3496776" cy="3469764"/>
          </a:xfrm>
          <a:prstGeom prst="ellipse">
            <a:avLst/>
          </a:prstGeom>
          <a:noFill/>
          <a:ln>
            <a:noFill/>
          </a:ln>
        </p:spPr>
      </p:pic>
      <p:pic>
        <p:nvPicPr>
          <p:cNvPr id="125" name="Google Shape;125;p2"/>
          <p:cNvPicPr preferRelativeResize="0"/>
          <p:nvPr/>
        </p:nvPicPr>
        <p:blipFill rotWithShape="1">
          <a:blip r:embed="rId8">
            <a:alphaModFix/>
          </a:blip>
          <a:srcRect b="0" l="0" r="0" t="0"/>
          <a:stretch/>
        </p:blipFill>
        <p:spPr>
          <a:xfrm>
            <a:off x="8192795" y="2896268"/>
            <a:ext cx="2837353" cy="37819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4"/>
          <p:cNvSpPr txBox="1"/>
          <p:nvPr>
            <p:ph type="title"/>
          </p:nvPr>
        </p:nvSpPr>
        <p:spPr>
          <a:xfrm>
            <a:off x="1451578" y="449582"/>
            <a:ext cx="9603275" cy="552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a:t>Coach Kao’s Coaching Journey </a:t>
            </a:r>
            <a:endParaRPr/>
          </a:p>
        </p:txBody>
      </p:sp>
      <p:pic>
        <p:nvPicPr>
          <p:cNvPr id="131" name="Google Shape;131;p4"/>
          <p:cNvPicPr preferRelativeResize="0"/>
          <p:nvPr/>
        </p:nvPicPr>
        <p:blipFill rotWithShape="1">
          <a:blip r:embed="rId3">
            <a:alphaModFix/>
          </a:blip>
          <a:srcRect b="0" l="0" r="0" t="0"/>
          <a:stretch/>
        </p:blipFill>
        <p:spPr>
          <a:xfrm>
            <a:off x="5659937" y="3676852"/>
            <a:ext cx="2578605" cy="2539949"/>
          </a:xfrm>
          <a:prstGeom prst="rect">
            <a:avLst/>
          </a:prstGeom>
          <a:noFill/>
          <a:ln>
            <a:noFill/>
          </a:ln>
        </p:spPr>
      </p:pic>
      <p:pic>
        <p:nvPicPr>
          <p:cNvPr id="132" name="Google Shape;132;p4"/>
          <p:cNvPicPr preferRelativeResize="0"/>
          <p:nvPr/>
        </p:nvPicPr>
        <p:blipFill rotWithShape="1">
          <a:blip r:embed="rId4">
            <a:alphaModFix/>
          </a:blip>
          <a:srcRect b="0" l="0" r="0" t="0"/>
          <a:stretch/>
        </p:blipFill>
        <p:spPr>
          <a:xfrm>
            <a:off x="224646" y="1489517"/>
            <a:ext cx="2194826" cy="2187335"/>
          </a:xfrm>
          <a:prstGeom prst="rect">
            <a:avLst/>
          </a:prstGeom>
          <a:noFill/>
          <a:ln>
            <a:noFill/>
          </a:ln>
        </p:spPr>
      </p:pic>
      <p:pic>
        <p:nvPicPr>
          <p:cNvPr descr="stj_volleyball_wordmark116x65" id="133" name="Google Shape;133;p4"/>
          <p:cNvPicPr preferRelativeResize="0"/>
          <p:nvPr/>
        </p:nvPicPr>
        <p:blipFill rotWithShape="1">
          <a:blip r:embed="rId5">
            <a:alphaModFix/>
          </a:blip>
          <a:srcRect b="0" l="0" r="0" t="0"/>
          <a:stretch/>
        </p:blipFill>
        <p:spPr>
          <a:xfrm>
            <a:off x="2853575" y="1787357"/>
            <a:ext cx="2578605" cy="1444908"/>
          </a:xfrm>
          <a:prstGeom prst="rect">
            <a:avLst/>
          </a:prstGeom>
          <a:noFill/>
          <a:ln>
            <a:noFill/>
          </a:ln>
        </p:spPr>
      </p:pic>
      <p:pic>
        <p:nvPicPr>
          <p:cNvPr descr="Image result for alexandria titans volleyball club" id="134" name="Google Shape;134;p4"/>
          <p:cNvPicPr preferRelativeResize="0"/>
          <p:nvPr/>
        </p:nvPicPr>
        <p:blipFill rotWithShape="1">
          <a:blip r:embed="rId6">
            <a:alphaModFix/>
          </a:blip>
          <a:srcRect b="0" l="0" r="0" t="0"/>
          <a:stretch/>
        </p:blipFill>
        <p:spPr>
          <a:xfrm>
            <a:off x="5894455" y="1318811"/>
            <a:ext cx="1966120" cy="1966120"/>
          </a:xfrm>
          <a:prstGeom prst="rect">
            <a:avLst/>
          </a:prstGeom>
          <a:noFill/>
          <a:ln>
            <a:noFill/>
          </a:ln>
        </p:spPr>
      </p:pic>
      <p:pic>
        <p:nvPicPr>
          <p:cNvPr id="135" name="Google Shape;135;p4"/>
          <p:cNvPicPr preferRelativeResize="0"/>
          <p:nvPr/>
        </p:nvPicPr>
        <p:blipFill rotWithShape="1">
          <a:blip r:embed="rId7">
            <a:alphaModFix/>
          </a:blip>
          <a:srcRect b="0" l="0" r="0" t="0"/>
          <a:stretch/>
        </p:blipFill>
        <p:spPr>
          <a:xfrm>
            <a:off x="8162223" y="1592873"/>
            <a:ext cx="4235116" cy="1833877"/>
          </a:xfrm>
          <a:prstGeom prst="rect">
            <a:avLst/>
          </a:prstGeom>
          <a:noFill/>
          <a:ln>
            <a:noFill/>
          </a:ln>
        </p:spPr>
      </p:pic>
      <p:pic>
        <p:nvPicPr>
          <p:cNvPr id="136" name="Google Shape;136;p4" title="TJ.png"/>
          <p:cNvPicPr preferRelativeResize="0"/>
          <p:nvPr/>
        </p:nvPicPr>
        <p:blipFill rotWithShape="1">
          <a:blip r:embed="rId8">
            <a:alphaModFix/>
          </a:blip>
          <a:srcRect b="0" l="0" r="0" t="0"/>
          <a:stretch/>
        </p:blipFill>
        <p:spPr>
          <a:xfrm>
            <a:off x="9062450" y="3630725"/>
            <a:ext cx="1922878" cy="2390301"/>
          </a:xfrm>
          <a:prstGeom prst="rect">
            <a:avLst/>
          </a:prstGeom>
          <a:noFill/>
          <a:ln>
            <a:noFill/>
          </a:ln>
        </p:spPr>
      </p:pic>
      <p:grpSp>
        <p:nvGrpSpPr>
          <p:cNvPr id="137" name="Google Shape;137;p4"/>
          <p:cNvGrpSpPr/>
          <p:nvPr/>
        </p:nvGrpSpPr>
        <p:grpSpPr>
          <a:xfrm>
            <a:off x="-218" y="4309637"/>
            <a:ext cx="2821048" cy="552119"/>
            <a:chOff x="7722754" y="1737490"/>
            <a:chExt cx="4178092" cy="817712"/>
          </a:xfrm>
        </p:grpSpPr>
        <p:pic>
          <p:nvPicPr>
            <p:cNvPr descr="United States Marine Corps Flagship" id="138" name="Google Shape;138;p4"/>
            <p:cNvPicPr preferRelativeResize="0"/>
            <p:nvPr/>
          </p:nvPicPr>
          <p:blipFill rotWithShape="1">
            <a:blip r:embed="rId9">
              <a:alphaModFix/>
            </a:blip>
            <a:srcRect b="0" l="0" r="0" t="0"/>
            <a:stretch/>
          </p:blipFill>
          <p:spPr>
            <a:xfrm>
              <a:off x="7722754" y="1737490"/>
              <a:ext cx="4178092" cy="817712"/>
            </a:xfrm>
            <a:prstGeom prst="rect">
              <a:avLst/>
            </a:prstGeom>
            <a:noFill/>
            <a:ln>
              <a:noFill/>
            </a:ln>
          </p:spPr>
        </p:pic>
        <p:sp>
          <p:nvSpPr>
            <p:cNvPr id="139" name="Google Shape;139;p4"/>
            <p:cNvSpPr/>
            <p:nvPr/>
          </p:nvSpPr>
          <p:spPr>
            <a:xfrm>
              <a:off x="8499624" y="2344301"/>
              <a:ext cx="3387600" cy="147300"/>
            </a:xfrm>
            <a:prstGeom prst="rect">
              <a:avLst/>
            </a:prstGeom>
            <a:solidFill>
              <a:srgbClr val="E3E1DE"/>
            </a:solidFill>
            <a:ln cap="flat" cmpd="sng" w="10725">
              <a:solidFill>
                <a:srgbClr val="E2E0DB"/>
              </a:solidFill>
              <a:prstDash val="solid"/>
              <a:round/>
              <a:headEnd len="sm" w="sm" type="none"/>
              <a:tailEnd len="sm" w="sm" type="none"/>
            </a:ln>
          </p:spPr>
          <p:txBody>
            <a:bodyPr anchorCtr="0" anchor="ctr" bIns="30850" lIns="61725" spcFirstLastPara="1" rIns="61725" wrap="square" tIns="30850">
              <a:noAutofit/>
            </a:bodyPr>
            <a:lstStyle/>
            <a:p>
              <a:pPr indent="0" lvl="0" marL="0" marR="0" rtl="0" algn="ctr">
                <a:lnSpc>
                  <a:spcPct val="100000"/>
                </a:lnSpc>
                <a:spcBef>
                  <a:spcPts val="0"/>
                </a:spcBef>
                <a:spcAft>
                  <a:spcPts val="0"/>
                </a:spcAft>
                <a:buClr>
                  <a:srgbClr val="000000"/>
                </a:buClr>
                <a:buSzPts val="1215"/>
                <a:buFont typeface="Arial"/>
                <a:buNone/>
              </a:pPr>
              <a:r>
                <a:t/>
              </a:r>
              <a:endParaRPr b="0" i="0" sz="1215" u="none" cap="none" strike="noStrike">
                <a:solidFill>
                  <a:schemeClr val="lt1"/>
                </a:solidFill>
                <a:latin typeface="Gill Sans"/>
                <a:ea typeface="Gill Sans"/>
                <a:cs typeface="Gill Sans"/>
                <a:sym typeface="Gill Sans"/>
              </a:endParaRPr>
            </a:p>
          </p:txBody>
        </p:sp>
      </p:grpSp>
      <p:pic>
        <p:nvPicPr>
          <p:cNvPr id="140" name="Google Shape;140;p4"/>
          <p:cNvPicPr preferRelativeResize="0"/>
          <p:nvPr/>
        </p:nvPicPr>
        <p:blipFill rotWithShape="1">
          <a:blip r:embed="rId10">
            <a:alphaModFix/>
          </a:blip>
          <a:srcRect b="5056" l="34635" r="17372" t="15158"/>
          <a:stretch/>
        </p:blipFill>
        <p:spPr>
          <a:xfrm>
            <a:off x="3210476" y="4150174"/>
            <a:ext cx="1803300" cy="17892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35020297d05_0_21"/>
          <p:cNvSpPr txBox="1"/>
          <p:nvPr>
            <p:ph type="title"/>
          </p:nvPr>
        </p:nvSpPr>
        <p:spPr>
          <a:xfrm>
            <a:off x="1567375" y="59800"/>
            <a:ext cx="6829800" cy="8562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62500"/>
              <a:buNone/>
            </a:pPr>
            <a:r>
              <a:rPr lang="en-US"/>
              <a:t>Coach Ashley Craft</a:t>
            </a:r>
            <a:endParaRPr/>
          </a:p>
          <a:p>
            <a:pPr indent="0" lvl="0" marL="0" rtl="0" algn="l">
              <a:lnSpc>
                <a:spcPct val="90000"/>
              </a:lnSpc>
              <a:spcBef>
                <a:spcPts val="0"/>
              </a:spcBef>
              <a:spcAft>
                <a:spcPts val="0"/>
              </a:spcAft>
              <a:buSzPct val="62500"/>
              <a:buNone/>
            </a:pPr>
            <a:r>
              <a:rPr lang="en-US"/>
              <a:t>JV Head Coach</a:t>
            </a:r>
            <a:endParaRPr/>
          </a:p>
        </p:txBody>
      </p:sp>
      <p:pic>
        <p:nvPicPr>
          <p:cNvPr id="146" name="Google Shape;146;g35020297d05_0_21"/>
          <p:cNvPicPr preferRelativeResize="0"/>
          <p:nvPr/>
        </p:nvPicPr>
        <p:blipFill rotWithShape="1">
          <a:blip r:embed="rId3">
            <a:alphaModFix/>
          </a:blip>
          <a:srcRect b="29281" l="2692" r="10386" t="25172"/>
          <a:stretch/>
        </p:blipFill>
        <p:spPr>
          <a:xfrm>
            <a:off x="-40625" y="1281163"/>
            <a:ext cx="3697500" cy="1453025"/>
          </a:xfrm>
          <a:prstGeom prst="rect">
            <a:avLst/>
          </a:prstGeom>
          <a:noFill/>
          <a:ln>
            <a:noFill/>
          </a:ln>
        </p:spPr>
      </p:pic>
      <p:pic>
        <p:nvPicPr>
          <p:cNvPr id="147" name="Google Shape;147;g35020297d05_0_21"/>
          <p:cNvPicPr preferRelativeResize="0"/>
          <p:nvPr/>
        </p:nvPicPr>
        <p:blipFill rotWithShape="1">
          <a:blip r:embed="rId4">
            <a:alphaModFix/>
          </a:blip>
          <a:srcRect b="0" l="0" r="0" t="0"/>
          <a:stretch/>
        </p:blipFill>
        <p:spPr>
          <a:xfrm>
            <a:off x="9049700" y="2079750"/>
            <a:ext cx="2393625" cy="2393625"/>
          </a:xfrm>
          <a:prstGeom prst="rect">
            <a:avLst/>
          </a:prstGeom>
          <a:noFill/>
          <a:ln>
            <a:noFill/>
          </a:ln>
        </p:spPr>
      </p:pic>
      <p:pic>
        <p:nvPicPr>
          <p:cNvPr id="148" name="Google Shape;148;g35020297d05_0_21" title="Screenshot (60).png"/>
          <p:cNvPicPr preferRelativeResize="0"/>
          <p:nvPr/>
        </p:nvPicPr>
        <p:blipFill rotWithShape="1">
          <a:blip r:embed="rId5">
            <a:alphaModFix/>
          </a:blip>
          <a:srcRect b="11838" l="6371" r="57303" t="9593"/>
          <a:stretch/>
        </p:blipFill>
        <p:spPr>
          <a:xfrm>
            <a:off x="3790206" y="1019800"/>
            <a:ext cx="4871301" cy="3950799"/>
          </a:xfrm>
          <a:prstGeom prst="rect">
            <a:avLst/>
          </a:prstGeom>
          <a:noFill/>
          <a:ln>
            <a:noFill/>
          </a:ln>
        </p:spPr>
      </p:pic>
      <p:pic>
        <p:nvPicPr>
          <p:cNvPr id="149" name="Google Shape;149;g35020297d05_0_21"/>
          <p:cNvPicPr preferRelativeResize="0"/>
          <p:nvPr/>
        </p:nvPicPr>
        <p:blipFill rotWithShape="1">
          <a:blip r:embed="rId6">
            <a:alphaModFix/>
          </a:blip>
          <a:srcRect b="0" l="0" r="0" t="0"/>
          <a:stretch/>
        </p:blipFill>
        <p:spPr>
          <a:xfrm>
            <a:off x="403150" y="4215175"/>
            <a:ext cx="3043176" cy="18207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37435cd1e02_0_1"/>
          <p:cNvSpPr txBox="1"/>
          <p:nvPr>
            <p:ph type="title"/>
          </p:nvPr>
        </p:nvSpPr>
        <p:spPr>
          <a:xfrm>
            <a:off x="1567375" y="59800"/>
            <a:ext cx="6829800" cy="8562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62500"/>
              <a:buNone/>
            </a:pPr>
            <a:r>
              <a:rPr lang="en-US"/>
              <a:t>Coach Jennifer Johnson</a:t>
            </a:r>
            <a:endParaRPr/>
          </a:p>
          <a:p>
            <a:pPr indent="0" lvl="0" marL="0" rtl="0" algn="l">
              <a:lnSpc>
                <a:spcPct val="90000"/>
              </a:lnSpc>
              <a:spcBef>
                <a:spcPts val="0"/>
              </a:spcBef>
              <a:spcAft>
                <a:spcPts val="0"/>
              </a:spcAft>
              <a:buSzPct val="62500"/>
              <a:buNone/>
            </a:pPr>
            <a:r>
              <a:rPr lang="en-US"/>
              <a:t>JV Assistant Coach</a:t>
            </a:r>
            <a:endParaRPr/>
          </a:p>
        </p:txBody>
      </p:sp>
      <p:pic>
        <p:nvPicPr>
          <p:cNvPr id="155" name="Google Shape;155;g37435cd1e02_0_1"/>
          <p:cNvPicPr preferRelativeResize="0"/>
          <p:nvPr/>
        </p:nvPicPr>
        <p:blipFill rotWithShape="1">
          <a:blip r:embed="rId3">
            <a:alphaModFix/>
          </a:blip>
          <a:srcRect b="0" l="0" r="0" t="0"/>
          <a:stretch/>
        </p:blipFill>
        <p:spPr>
          <a:xfrm>
            <a:off x="2615225" y="1146250"/>
            <a:ext cx="2457126" cy="2389374"/>
          </a:xfrm>
          <a:prstGeom prst="rect">
            <a:avLst/>
          </a:prstGeom>
          <a:noFill/>
          <a:ln>
            <a:noFill/>
          </a:ln>
        </p:spPr>
      </p:pic>
      <p:pic>
        <p:nvPicPr>
          <p:cNvPr id="156" name="Google Shape;156;g37435cd1e02_0_1"/>
          <p:cNvPicPr preferRelativeResize="0"/>
          <p:nvPr/>
        </p:nvPicPr>
        <p:blipFill rotWithShape="1">
          <a:blip r:embed="rId4">
            <a:alphaModFix/>
          </a:blip>
          <a:srcRect b="12119" l="14451" r="39110" t="34618"/>
          <a:stretch/>
        </p:blipFill>
        <p:spPr>
          <a:xfrm>
            <a:off x="5372475" y="1240775"/>
            <a:ext cx="2457124" cy="1681576"/>
          </a:xfrm>
          <a:prstGeom prst="rect">
            <a:avLst/>
          </a:prstGeom>
          <a:noFill/>
          <a:ln>
            <a:noFill/>
          </a:ln>
        </p:spPr>
      </p:pic>
      <p:pic>
        <p:nvPicPr>
          <p:cNvPr id="157" name="Google Shape;157;g37435cd1e02_0_1"/>
          <p:cNvPicPr preferRelativeResize="0"/>
          <p:nvPr/>
        </p:nvPicPr>
        <p:blipFill rotWithShape="1">
          <a:blip r:embed="rId5">
            <a:alphaModFix/>
          </a:blip>
          <a:srcRect b="0" l="0" r="0" t="0"/>
          <a:stretch/>
        </p:blipFill>
        <p:spPr>
          <a:xfrm>
            <a:off x="7829600" y="1306675"/>
            <a:ext cx="3733676" cy="1073425"/>
          </a:xfrm>
          <a:prstGeom prst="rect">
            <a:avLst/>
          </a:prstGeom>
          <a:noFill/>
          <a:ln>
            <a:noFill/>
          </a:ln>
        </p:spPr>
      </p:pic>
      <p:pic>
        <p:nvPicPr>
          <p:cNvPr id="158" name="Google Shape;158;g37435cd1e02_0_1"/>
          <p:cNvPicPr preferRelativeResize="0"/>
          <p:nvPr/>
        </p:nvPicPr>
        <p:blipFill rotWithShape="1">
          <a:blip r:embed="rId6">
            <a:alphaModFix/>
          </a:blip>
          <a:srcRect b="0" l="0" r="0" t="0"/>
          <a:stretch/>
        </p:blipFill>
        <p:spPr>
          <a:xfrm>
            <a:off x="2804925" y="3765875"/>
            <a:ext cx="2375301" cy="2375301"/>
          </a:xfrm>
          <a:prstGeom prst="rect">
            <a:avLst/>
          </a:prstGeom>
          <a:noFill/>
          <a:ln>
            <a:noFill/>
          </a:ln>
        </p:spPr>
      </p:pic>
      <p:pic>
        <p:nvPicPr>
          <p:cNvPr id="159" name="Google Shape;159;g37435cd1e02_0_1"/>
          <p:cNvPicPr preferRelativeResize="0"/>
          <p:nvPr/>
        </p:nvPicPr>
        <p:blipFill rotWithShape="1">
          <a:blip r:embed="rId7">
            <a:alphaModFix/>
          </a:blip>
          <a:srcRect b="0" l="0" r="0" t="0"/>
          <a:stretch/>
        </p:blipFill>
        <p:spPr>
          <a:xfrm>
            <a:off x="6910600" y="3597175"/>
            <a:ext cx="4052275" cy="3039199"/>
          </a:xfrm>
          <a:prstGeom prst="rect">
            <a:avLst/>
          </a:prstGeom>
          <a:noFill/>
          <a:ln>
            <a:noFill/>
          </a:ln>
        </p:spPr>
      </p:pic>
      <p:pic>
        <p:nvPicPr>
          <p:cNvPr id="160" name="Google Shape;160;g37435cd1e02_0_1"/>
          <p:cNvPicPr preferRelativeResize="0"/>
          <p:nvPr/>
        </p:nvPicPr>
        <p:blipFill rotWithShape="1">
          <a:blip r:embed="rId8">
            <a:alphaModFix/>
          </a:blip>
          <a:srcRect b="18279" l="46813" r="21803" t="11820"/>
          <a:stretch/>
        </p:blipFill>
        <p:spPr>
          <a:xfrm>
            <a:off x="0" y="2438100"/>
            <a:ext cx="2315100" cy="30769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37435cd1e02_0_14"/>
          <p:cNvSpPr txBox="1"/>
          <p:nvPr>
            <p:ph type="title"/>
          </p:nvPr>
        </p:nvSpPr>
        <p:spPr>
          <a:xfrm>
            <a:off x="1451575" y="100671"/>
            <a:ext cx="9603300" cy="9009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62500"/>
              <a:buNone/>
            </a:pPr>
            <a:r>
              <a:rPr lang="en-US"/>
              <a:t>Coach Morgan Vineyard</a:t>
            </a:r>
            <a:endParaRPr/>
          </a:p>
          <a:p>
            <a:pPr indent="0" lvl="0" marL="0" rtl="0" algn="l">
              <a:lnSpc>
                <a:spcPct val="90000"/>
              </a:lnSpc>
              <a:spcBef>
                <a:spcPts val="0"/>
              </a:spcBef>
              <a:spcAft>
                <a:spcPts val="0"/>
              </a:spcAft>
              <a:buSzPct val="62500"/>
              <a:buNone/>
            </a:pPr>
            <a:r>
              <a:rPr lang="en-US"/>
              <a:t>Freshman Head Coach</a:t>
            </a:r>
            <a:endParaRPr/>
          </a:p>
        </p:txBody>
      </p:sp>
      <p:pic>
        <p:nvPicPr>
          <p:cNvPr id="166" name="Google Shape;166;g37435cd1e02_0_14"/>
          <p:cNvPicPr preferRelativeResize="0"/>
          <p:nvPr/>
        </p:nvPicPr>
        <p:blipFill rotWithShape="1">
          <a:blip r:embed="rId3">
            <a:alphaModFix/>
          </a:blip>
          <a:srcRect b="0" l="8713" r="8614" t="10273"/>
          <a:stretch/>
        </p:blipFill>
        <p:spPr>
          <a:xfrm>
            <a:off x="61925" y="1291250"/>
            <a:ext cx="4846751" cy="3138725"/>
          </a:xfrm>
          <a:prstGeom prst="rect">
            <a:avLst/>
          </a:prstGeom>
          <a:noFill/>
          <a:ln>
            <a:noFill/>
          </a:ln>
        </p:spPr>
      </p:pic>
      <p:pic>
        <p:nvPicPr>
          <p:cNvPr id="167" name="Google Shape;167;g37435cd1e02_0_14"/>
          <p:cNvPicPr preferRelativeResize="0"/>
          <p:nvPr/>
        </p:nvPicPr>
        <p:blipFill rotWithShape="1">
          <a:blip r:embed="rId4">
            <a:alphaModFix/>
          </a:blip>
          <a:srcRect b="12866" l="20721" r="20159" t="20394"/>
          <a:stretch/>
        </p:blipFill>
        <p:spPr>
          <a:xfrm>
            <a:off x="819425" y="4620700"/>
            <a:ext cx="3082998" cy="2076450"/>
          </a:xfrm>
          <a:prstGeom prst="rect">
            <a:avLst/>
          </a:prstGeom>
          <a:noFill/>
          <a:ln>
            <a:noFill/>
          </a:ln>
        </p:spPr>
      </p:pic>
      <p:pic>
        <p:nvPicPr>
          <p:cNvPr id="168" name="Google Shape;168;g37435cd1e02_0_14"/>
          <p:cNvPicPr preferRelativeResize="0"/>
          <p:nvPr/>
        </p:nvPicPr>
        <p:blipFill rotWithShape="1">
          <a:blip r:embed="rId5">
            <a:alphaModFix/>
          </a:blip>
          <a:srcRect b="0" l="0" r="0" t="0"/>
          <a:stretch/>
        </p:blipFill>
        <p:spPr>
          <a:xfrm>
            <a:off x="8977475" y="1285250"/>
            <a:ext cx="1965925" cy="1965925"/>
          </a:xfrm>
          <a:prstGeom prst="rect">
            <a:avLst/>
          </a:prstGeom>
          <a:noFill/>
          <a:ln>
            <a:noFill/>
          </a:ln>
        </p:spPr>
      </p:pic>
      <p:pic>
        <p:nvPicPr>
          <p:cNvPr id="169" name="Google Shape;169;g37435cd1e02_0_14"/>
          <p:cNvPicPr preferRelativeResize="0"/>
          <p:nvPr/>
        </p:nvPicPr>
        <p:blipFill rotWithShape="1">
          <a:blip r:embed="rId6">
            <a:alphaModFix/>
          </a:blip>
          <a:srcRect b="0" l="49486" r="10381" t="29263"/>
          <a:stretch/>
        </p:blipFill>
        <p:spPr>
          <a:xfrm>
            <a:off x="5864986" y="1176249"/>
            <a:ext cx="2214475" cy="2927450"/>
          </a:xfrm>
          <a:prstGeom prst="rect">
            <a:avLst/>
          </a:prstGeom>
          <a:noFill/>
          <a:ln>
            <a:noFill/>
          </a:ln>
        </p:spPr>
      </p:pic>
      <p:pic>
        <p:nvPicPr>
          <p:cNvPr id="170" name="Google Shape;170;g37435cd1e02_0_14"/>
          <p:cNvPicPr preferRelativeResize="0"/>
          <p:nvPr/>
        </p:nvPicPr>
        <p:blipFill rotWithShape="1">
          <a:blip r:embed="rId7">
            <a:alphaModFix/>
          </a:blip>
          <a:srcRect b="0" l="0" r="0" t="0"/>
          <a:stretch/>
        </p:blipFill>
        <p:spPr>
          <a:xfrm>
            <a:off x="5291900" y="4210714"/>
            <a:ext cx="3360640" cy="2520484"/>
          </a:xfrm>
          <a:prstGeom prst="rect">
            <a:avLst/>
          </a:prstGeom>
          <a:noFill/>
          <a:ln>
            <a:noFill/>
          </a:ln>
        </p:spPr>
      </p:pic>
      <p:pic>
        <p:nvPicPr>
          <p:cNvPr id="171" name="Google Shape;171;g37435cd1e02_0_14"/>
          <p:cNvPicPr preferRelativeResize="0"/>
          <p:nvPr/>
        </p:nvPicPr>
        <p:blipFill rotWithShape="1">
          <a:blip r:embed="rId8">
            <a:alphaModFix/>
          </a:blip>
          <a:srcRect b="0" l="0" r="0" t="0"/>
          <a:stretch/>
        </p:blipFill>
        <p:spPr>
          <a:xfrm>
            <a:off x="9685026" y="3534851"/>
            <a:ext cx="2397274" cy="3196349"/>
          </a:xfrm>
          <a:prstGeom prst="rect">
            <a:avLst/>
          </a:prstGeom>
          <a:noFill/>
          <a:ln>
            <a:noFill/>
          </a:ln>
        </p:spPr>
      </p:pic>
      <p:pic>
        <p:nvPicPr>
          <p:cNvPr id="172" name="Google Shape;172;g37435cd1e02_0_14"/>
          <p:cNvPicPr preferRelativeResize="0"/>
          <p:nvPr/>
        </p:nvPicPr>
        <p:blipFill rotWithShape="1">
          <a:blip r:embed="rId9">
            <a:alphaModFix/>
          </a:blip>
          <a:srcRect b="0" l="0" r="0" t="0"/>
          <a:stretch/>
        </p:blipFill>
        <p:spPr>
          <a:xfrm>
            <a:off x="2945650" y="4849550"/>
            <a:ext cx="787701" cy="787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37435cd1e02_0_23"/>
          <p:cNvSpPr txBox="1"/>
          <p:nvPr>
            <p:ph type="title"/>
          </p:nvPr>
        </p:nvSpPr>
        <p:spPr>
          <a:xfrm>
            <a:off x="1461800" y="48120"/>
            <a:ext cx="9603300" cy="9288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62500"/>
              <a:buNone/>
            </a:pPr>
            <a:r>
              <a:rPr lang="en-US"/>
              <a:t>Coach Mallory Ladd</a:t>
            </a:r>
            <a:endParaRPr/>
          </a:p>
          <a:p>
            <a:pPr indent="0" lvl="0" marL="0" rtl="0" algn="l">
              <a:lnSpc>
                <a:spcPct val="90000"/>
              </a:lnSpc>
              <a:spcBef>
                <a:spcPts val="0"/>
              </a:spcBef>
              <a:spcAft>
                <a:spcPts val="0"/>
              </a:spcAft>
              <a:buSzPct val="62500"/>
              <a:buNone/>
            </a:pPr>
            <a:r>
              <a:rPr lang="en-US"/>
              <a:t>Setting Coach</a:t>
            </a:r>
            <a:endParaRPr/>
          </a:p>
          <a:p>
            <a:pPr indent="0" lvl="0" marL="0" rtl="0" algn="l">
              <a:lnSpc>
                <a:spcPct val="90000"/>
              </a:lnSpc>
              <a:spcBef>
                <a:spcPts val="0"/>
              </a:spcBef>
              <a:spcAft>
                <a:spcPts val="0"/>
              </a:spcAft>
              <a:buSzPct val="62500"/>
              <a:buNone/>
            </a:pPr>
            <a:r>
              <a:t/>
            </a:r>
            <a:endParaRPr/>
          </a:p>
        </p:txBody>
      </p:sp>
      <p:sp>
        <p:nvSpPr>
          <p:cNvPr id="178" name="Google Shape;178;g37435cd1e02_0_23"/>
          <p:cNvSpPr txBox="1"/>
          <p:nvPr>
            <p:ph idx="1" type="body"/>
          </p:nvPr>
        </p:nvSpPr>
        <p:spPr>
          <a:xfrm>
            <a:off x="1451579" y="1162681"/>
            <a:ext cx="9603300" cy="4303800"/>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1000"/>
              </a:spcBef>
              <a:spcAft>
                <a:spcPts val="0"/>
              </a:spcAft>
              <a:buSzPts val="1800"/>
              <a:buNone/>
            </a:pPr>
            <a:r>
              <a:t/>
            </a:r>
            <a:endParaRPr/>
          </a:p>
        </p:txBody>
      </p:sp>
      <p:pic>
        <p:nvPicPr>
          <p:cNvPr id="179" name="Google Shape;179;g37435cd1e02_0_23"/>
          <p:cNvPicPr preferRelativeResize="0"/>
          <p:nvPr/>
        </p:nvPicPr>
        <p:blipFill rotWithShape="1">
          <a:blip r:embed="rId3">
            <a:alphaModFix/>
          </a:blip>
          <a:srcRect b="20036" l="7506" r="28114" t="11460"/>
          <a:stretch/>
        </p:blipFill>
        <p:spPr>
          <a:xfrm>
            <a:off x="108425" y="1162675"/>
            <a:ext cx="4727649" cy="3001525"/>
          </a:xfrm>
          <a:prstGeom prst="rect">
            <a:avLst/>
          </a:prstGeom>
          <a:noFill/>
          <a:ln>
            <a:noFill/>
          </a:ln>
        </p:spPr>
      </p:pic>
      <p:pic>
        <p:nvPicPr>
          <p:cNvPr id="180" name="Google Shape;180;g37435cd1e02_0_23"/>
          <p:cNvPicPr preferRelativeResize="0"/>
          <p:nvPr/>
        </p:nvPicPr>
        <p:blipFill rotWithShape="1">
          <a:blip r:embed="rId4">
            <a:alphaModFix/>
          </a:blip>
          <a:srcRect b="0" l="0" r="0" t="0"/>
          <a:stretch/>
        </p:blipFill>
        <p:spPr>
          <a:xfrm>
            <a:off x="6924475" y="2443935"/>
            <a:ext cx="2682750" cy="1381625"/>
          </a:xfrm>
          <a:prstGeom prst="rect">
            <a:avLst/>
          </a:prstGeom>
          <a:noFill/>
          <a:ln>
            <a:noFill/>
          </a:ln>
        </p:spPr>
      </p:pic>
      <p:pic>
        <p:nvPicPr>
          <p:cNvPr id="181" name="Google Shape;181;g37435cd1e02_0_23"/>
          <p:cNvPicPr preferRelativeResize="0"/>
          <p:nvPr/>
        </p:nvPicPr>
        <p:blipFill rotWithShape="1">
          <a:blip r:embed="rId5">
            <a:alphaModFix/>
          </a:blip>
          <a:srcRect b="0" l="-1599" r="-3629" t="-7584"/>
          <a:stretch/>
        </p:blipFill>
        <p:spPr>
          <a:xfrm>
            <a:off x="5913825" y="1069725"/>
            <a:ext cx="5376900" cy="1319275"/>
          </a:xfrm>
          <a:prstGeom prst="rect">
            <a:avLst/>
          </a:prstGeom>
          <a:noFill/>
          <a:ln>
            <a:noFill/>
          </a:ln>
        </p:spPr>
      </p:pic>
      <p:pic>
        <p:nvPicPr>
          <p:cNvPr id="182" name="Google Shape;182;g37435cd1e02_0_23"/>
          <p:cNvPicPr preferRelativeResize="0"/>
          <p:nvPr/>
        </p:nvPicPr>
        <p:blipFill rotWithShape="1">
          <a:blip r:embed="rId6">
            <a:alphaModFix/>
          </a:blip>
          <a:srcRect b="0" l="0" r="0" t="0"/>
          <a:stretch/>
        </p:blipFill>
        <p:spPr>
          <a:xfrm>
            <a:off x="7274400" y="3880475"/>
            <a:ext cx="3865752" cy="2899300"/>
          </a:xfrm>
          <a:prstGeom prst="rect">
            <a:avLst/>
          </a:prstGeom>
          <a:noFill/>
          <a:ln>
            <a:noFill/>
          </a:ln>
        </p:spPr>
      </p:pic>
      <p:pic>
        <p:nvPicPr>
          <p:cNvPr id="183" name="Google Shape;183;g37435cd1e02_0_23"/>
          <p:cNvPicPr preferRelativeResize="0"/>
          <p:nvPr/>
        </p:nvPicPr>
        <p:blipFill rotWithShape="1">
          <a:blip r:embed="rId7">
            <a:alphaModFix/>
          </a:blip>
          <a:srcRect b="33402" l="15969" r="26454" t="14429"/>
          <a:stretch/>
        </p:blipFill>
        <p:spPr>
          <a:xfrm>
            <a:off x="1688175" y="3787000"/>
            <a:ext cx="4948352" cy="3201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37435cd1e02_0_34"/>
          <p:cNvSpPr txBox="1"/>
          <p:nvPr>
            <p:ph type="title"/>
          </p:nvPr>
        </p:nvSpPr>
        <p:spPr>
          <a:xfrm>
            <a:off x="1451575" y="77445"/>
            <a:ext cx="9603300" cy="924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62500"/>
              <a:buNone/>
            </a:pPr>
            <a:r>
              <a:rPr lang="en-US"/>
              <a:t>Coach Jon Sang</a:t>
            </a:r>
            <a:endParaRPr/>
          </a:p>
          <a:p>
            <a:pPr indent="0" lvl="0" marL="0" rtl="0" algn="l">
              <a:lnSpc>
                <a:spcPct val="90000"/>
              </a:lnSpc>
              <a:spcBef>
                <a:spcPts val="0"/>
              </a:spcBef>
              <a:spcAft>
                <a:spcPts val="0"/>
              </a:spcAft>
              <a:buSzPct val="62500"/>
              <a:buNone/>
            </a:pPr>
            <a:r>
              <a:rPr lang="en-US"/>
              <a:t>Positional Coach</a:t>
            </a:r>
            <a:endParaRPr/>
          </a:p>
          <a:p>
            <a:pPr indent="0" lvl="0" marL="0" rtl="0" algn="l">
              <a:lnSpc>
                <a:spcPct val="90000"/>
              </a:lnSpc>
              <a:spcBef>
                <a:spcPts val="0"/>
              </a:spcBef>
              <a:spcAft>
                <a:spcPts val="0"/>
              </a:spcAft>
              <a:buSzPct val="62500"/>
              <a:buNone/>
            </a:pPr>
            <a:r>
              <a:t/>
            </a:r>
            <a:endParaRPr/>
          </a:p>
        </p:txBody>
      </p:sp>
      <p:sp>
        <p:nvSpPr>
          <p:cNvPr id="189" name="Google Shape;189;g37435cd1e02_0_34"/>
          <p:cNvSpPr txBox="1"/>
          <p:nvPr>
            <p:ph idx="1" type="body"/>
          </p:nvPr>
        </p:nvSpPr>
        <p:spPr>
          <a:xfrm>
            <a:off x="1451579" y="1162681"/>
            <a:ext cx="9603300" cy="4303800"/>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1000"/>
              </a:spcBef>
              <a:spcAft>
                <a:spcPts val="0"/>
              </a:spcAft>
              <a:buSzPts val="1800"/>
              <a:buNone/>
            </a:pPr>
            <a:r>
              <a:t/>
            </a:r>
            <a:endParaRPr/>
          </a:p>
        </p:txBody>
      </p:sp>
      <p:pic>
        <p:nvPicPr>
          <p:cNvPr id="190" name="Google Shape;190;g37435cd1e02_0_34"/>
          <p:cNvPicPr preferRelativeResize="0"/>
          <p:nvPr/>
        </p:nvPicPr>
        <p:blipFill rotWithShape="1">
          <a:blip r:embed="rId3">
            <a:alphaModFix/>
          </a:blip>
          <a:srcRect b="0" l="0" r="0" t="0"/>
          <a:stretch/>
        </p:blipFill>
        <p:spPr>
          <a:xfrm>
            <a:off x="339900" y="1162675"/>
            <a:ext cx="3700975" cy="2152600"/>
          </a:xfrm>
          <a:prstGeom prst="rect">
            <a:avLst/>
          </a:prstGeom>
          <a:noFill/>
          <a:ln>
            <a:noFill/>
          </a:ln>
        </p:spPr>
      </p:pic>
      <p:pic>
        <p:nvPicPr>
          <p:cNvPr id="191" name="Google Shape;191;g37435cd1e02_0_34"/>
          <p:cNvPicPr preferRelativeResize="0"/>
          <p:nvPr/>
        </p:nvPicPr>
        <p:blipFill rotWithShape="1">
          <a:blip r:embed="rId4">
            <a:alphaModFix/>
          </a:blip>
          <a:srcRect b="0" l="0" r="0" t="0"/>
          <a:stretch/>
        </p:blipFill>
        <p:spPr>
          <a:xfrm>
            <a:off x="9570110" y="359675"/>
            <a:ext cx="2049339" cy="2220124"/>
          </a:xfrm>
          <a:prstGeom prst="rect">
            <a:avLst/>
          </a:prstGeom>
          <a:noFill/>
          <a:ln>
            <a:noFill/>
          </a:ln>
        </p:spPr>
      </p:pic>
      <p:pic>
        <p:nvPicPr>
          <p:cNvPr id="192" name="Google Shape;192;g37435cd1e02_0_34"/>
          <p:cNvPicPr preferRelativeResize="0"/>
          <p:nvPr/>
        </p:nvPicPr>
        <p:blipFill rotWithShape="1">
          <a:blip r:embed="rId5">
            <a:alphaModFix/>
          </a:blip>
          <a:srcRect b="0" l="0" r="0" t="0"/>
          <a:stretch/>
        </p:blipFill>
        <p:spPr>
          <a:xfrm>
            <a:off x="8465550" y="2928850"/>
            <a:ext cx="3659475" cy="2327409"/>
          </a:xfrm>
          <a:prstGeom prst="rect">
            <a:avLst/>
          </a:prstGeom>
          <a:noFill/>
          <a:ln>
            <a:noFill/>
          </a:ln>
        </p:spPr>
      </p:pic>
      <p:pic>
        <p:nvPicPr>
          <p:cNvPr id="193" name="Google Shape;193;g37435cd1e02_0_34"/>
          <p:cNvPicPr preferRelativeResize="0"/>
          <p:nvPr/>
        </p:nvPicPr>
        <p:blipFill rotWithShape="1">
          <a:blip r:embed="rId6">
            <a:alphaModFix/>
          </a:blip>
          <a:srcRect b="0" l="0" r="0" t="0"/>
          <a:stretch/>
        </p:blipFill>
        <p:spPr>
          <a:xfrm>
            <a:off x="4188762" y="359675"/>
            <a:ext cx="4128925" cy="54449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2025-04-25T03:39:47Z</dcterms:created>
  <dc:creator>Tim Kao</dc:creator>
</cp:coreProperties>
</file>