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1238351da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1238351da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13cf664191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13cf664191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13cf664191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13cf664191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13cf664191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13cf664191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Do:  Weekly Update Schedule Email, Finish Budget Outline for Pre-Budget Planning with Supt., Check that Officials Are Scheduled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Schedule:  Signup for MIAAA Spring Conference, Schedule Hall of Honors Committee Meeting, Walk Through Cafeteria…Chat with Students </a:t>
            </a:r>
            <a:br>
              <a:rPr lang="en"/>
            </a:br>
            <a:br>
              <a:rPr lang="en"/>
            </a:br>
            <a:r>
              <a:rPr lang="en"/>
              <a:t>Delegate:  </a:t>
            </a:r>
            <a:r>
              <a:rPr lang="en"/>
              <a:t>Updating</a:t>
            </a:r>
            <a:r>
              <a:rPr lang="en"/>
              <a:t> Winter Coaches Directory for the Athletic Website, Updating Scoreboard Message Board Slides, Picking Up Awards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Delete:  Individual Team Facebook Gossip, Sorting Desktop Icons on My Laptop, Removing Old Coach Files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139b6e4ca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139b6e4ca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13cf664191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13cf664191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Opening School Meeting - Soliciting Help From Staff &amp; Hiring for Paid Positions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Emails for Additional Admin Support For Big Games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Communicate with Student Council / Captain’s Council about Getting Students More Involved in Athletic Events</a:t>
            </a:r>
            <a:br>
              <a:rPr lang="en"/>
            </a:br>
            <a:br>
              <a:rPr lang="en"/>
            </a:br>
            <a:r>
              <a:rPr lang="en"/>
              <a:t>Beg, Borrow and Steal from Other AD’s</a:t>
            </a:r>
            <a:br>
              <a:rPr lang="en"/>
            </a:br>
            <a:br>
              <a:rPr lang="en"/>
            </a:br>
            <a:r>
              <a:rPr lang="en"/>
              <a:t>Try to accept help when available</a:t>
            </a:r>
            <a:br>
              <a:rPr lang="en"/>
            </a:br>
            <a:br>
              <a:rPr lang="en"/>
            </a:br>
            <a:r>
              <a:rPr lang="en"/>
              <a:t>BIG EVENTS - Go find assistance     (MPA Events, </a:t>
            </a:r>
            <a:r>
              <a:rPr lang="en"/>
              <a:t>Parking Volunteers, Boosters, etc.)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13cf664191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13cf664191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13cf664191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13cf664191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 only is it OK for you to say no, it is imperative that you DO from time to time…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Don’t overwhelm yourself - know your limits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How does this request relate to your other priorities?</a:t>
            </a:r>
            <a:br>
              <a:rPr lang="en"/>
            </a:br>
            <a:br>
              <a:rPr lang="en"/>
            </a:br>
            <a:r>
              <a:rPr lang="en"/>
              <a:t>Attending Booster Meetings - During seasons      (I try to submit a written summary/notes if possible)</a:t>
            </a:r>
            <a:br>
              <a:rPr lang="en"/>
            </a:br>
            <a:br>
              <a:rPr lang="en"/>
            </a:br>
            <a:r>
              <a:rPr lang="en"/>
              <a:t>Professional Day Meetings - Some sessions I skip out on, due to events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Invitations to Sport Team Banquets - Off School Time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Asked to Assist With Supervision of School Dances/Prom - No Thanks.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1238351da3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1238351da3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13cf664191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13cf664191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13cf664191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13cf664191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139b6e4ca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139b6e4ca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13cf664191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13cf664191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139b6e4ca1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139b6e4ca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13edca1262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13edca126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know yourself and how you prefer to get your work done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Handwrite everything or computer?</a:t>
            </a:r>
            <a:br>
              <a:rPr lang="en"/>
            </a:br>
            <a:br>
              <a:rPr lang="en"/>
            </a:br>
            <a:r>
              <a:rPr lang="en"/>
              <a:t>Morning Person or Night Person?  Do you start your workday and check emails at home before you come in or do you do so when you arrive at school?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the way you do things fits you and your personality, then continue with that approach</a:t>
            </a:r>
            <a:br>
              <a:rPr lang="en"/>
            </a:br>
            <a:br>
              <a:rPr lang="en"/>
            </a:br>
            <a:r>
              <a:rPr lang="en"/>
              <a:t>Do you find that you are utilizing your time productively and thoroughly?</a:t>
            </a:r>
            <a:br>
              <a:rPr lang="en"/>
            </a:br>
            <a:br>
              <a:rPr lang="en"/>
            </a:br>
            <a:r>
              <a:rPr lang="en"/>
              <a:t>There are things you can do, within your own preferred structure, that can help you work more efficiently</a:t>
            </a:r>
            <a:br>
              <a:rPr lang="en"/>
            </a:br>
            <a:br>
              <a:rPr lang="en"/>
            </a:br>
            <a:r>
              <a:rPr lang="en"/>
              <a:t>“Work smarter, not harder” - This should be unique to you, so find your system and approach and refine it</a:t>
            </a:r>
            <a:br>
              <a:rPr lang="en"/>
            </a:br>
            <a:br>
              <a:rPr lang="en"/>
            </a:br>
            <a:r>
              <a:rPr lang="en"/>
              <a:t>Change if you want to, but make sure any change fits your style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13cf664191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13cf664191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work best in the morning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CONCENTRATED DEEP TASKS - Creating Budget - Time Consuming, Requires Focused Time and Energy….During the School Day?  Before or After School?  Weekend?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Routine - Daily Tasks right away…check schedule, check weather, confirm officials &amp; buses, pay bills on Monday’s (know how others in your school district work - Business Office check requests by Tuesday’s, checks go out on Wednesday’s)</a:t>
            </a:r>
            <a:br>
              <a:rPr lang="en"/>
            </a:b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 aware of and plan around standard meetings - Weekly Staff/Admin Meetings</a:t>
            </a:r>
            <a:br>
              <a:rPr lang="en"/>
            </a:br>
            <a:br>
              <a:rPr lang="en"/>
            </a:br>
            <a:r>
              <a:rPr lang="en"/>
              <a:t>Duties - Hallway, Lunch, Parking Lot, Before or After School</a:t>
            </a:r>
            <a:br>
              <a:rPr lang="en"/>
            </a:br>
            <a:br>
              <a:rPr lang="en"/>
            </a:br>
            <a:r>
              <a:rPr lang="en"/>
              <a:t>Are you an early bird or a night owl?  (Better be BOTH to do our job)</a:t>
            </a:r>
            <a:br>
              <a:rPr lang="en"/>
            </a:br>
            <a:br>
              <a:rPr lang="en"/>
            </a:br>
            <a:r>
              <a:rPr lang="en"/>
              <a:t>Are </a:t>
            </a:r>
            <a:r>
              <a:rPr lang="en"/>
              <a:t>certain tasks better to complete for you in the office or at home?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141121394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141121394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Weekly Update - </a:t>
            </a:r>
            <a:r>
              <a:rPr lang="en"/>
              <a:t>Copy</a:t>
            </a:r>
            <a:r>
              <a:rPr lang="en"/>
              <a:t> &amp; Paste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Standard Operating Procedures - Detailed Workplace Instructions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Using similar documents for different events - MPA Events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Organize your work in a way that fits you best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1238351da3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1238351da3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139b6e4ca1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139b6e4ca1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13cf664191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13cf664191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Legal Responsibility to PLAN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mailto:npriest@sad15.org" TargetMode="External"/><Relationship Id="rId4" Type="http://schemas.openxmlformats.org/officeDocument/2006/relationships/hyperlink" Target="mailto:godog@link75.org" TargetMode="External"/><Relationship Id="rId5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311700" y="1434525"/>
            <a:ext cx="8520600" cy="37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lang="en" sz="5610">
                <a:solidFill>
                  <a:schemeClr val="dk1"/>
                </a:solidFill>
              </a:rPr>
            </a:br>
            <a:br>
              <a:rPr b="1" lang="en" sz="5610">
                <a:solidFill>
                  <a:schemeClr val="dk1"/>
                </a:solidFill>
              </a:rPr>
            </a:br>
            <a:r>
              <a:rPr b="1" lang="en" sz="5610">
                <a:solidFill>
                  <a:schemeClr val="dk1"/>
                </a:solidFill>
              </a:rPr>
              <a:t>Time Management:</a:t>
            </a:r>
            <a:r>
              <a:rPr b="1" lang="en" sz="5770">
                <a:solidFill>
                  <a:schemeClr val="dk1"/>
                </a:solidFill>
              </a:rPr>
              <a:t> </a:t>
            </a:r>
            <a:endParaRPr b="1" sz="577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5610">
                <a:solidFill>
                  <a:schemeClr val="dk1"/>
                </a:solidFill>
              </a:rPr>
              <a:t>Strategies For Managing Your Workday</a:t>
            </a:r>
            <a:endParaRPr b="1" sz="561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 sz="2800"/>
              <a:t>Nathan Priest - Gray-New Gloucester High School</a:t>
            </a:r>
            <a:br>
              <a:rPr lang="en" sz="2800"/>
            </a:br>
            <a:r>
              <a:rPr lang="en" sz="2800"/>
              <a:t>Geoff Godo - Mt. Ararat High School</a:t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7413"/>
              <a:buFont typeface="Arial"/>
              <a:buNone/>
            </a:pPr>
            <a:r>
              <a:t/>
            </a:r>
            <a:endParaRPr sz="232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7413"/>
              <a:buFont typeface="Arial"/>
              <a:buNone/>
            </a:pPr>
            <a:r>
              <a:rPr lang="en" sz="2320"/>
              <a:t>MIAAA Fall Conference</a:t>
            </a:r>
            <a:endParaRPr sz="232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20"/>
              <a:t>November 12, 2024</a:t>
            </a:r>
            <a:endParaRPr b="1" sz="4720">
              <a:solidFill>
                <a:schemeClr val="dk1"/>
              </a:solidFill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0912" y="0"/>
            <a:ext cx="2162175" cy="21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4430" y="4076055"/>
            <a:ext cx="937875" cy="93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/>
          <p:nvPr>
            <p:ph type="title"/>
          </p:nvPr>
        </p:nvSpPr>
        <p:spPr>
          <a:xfrm>
            <a:off x="311700" y="445025"/>
            <a:ext cx="3959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To-Do Lists &amp; Prioritization</a:t>
            </a:r>
            <a:endParaRPr/>
          </a:p>
        </p:txBody>
      </p:sp>
      <p:sp>
        <p:nvSpPr>
          <p:cNvPr id="117" name="Google Shape;117;p22"/>
          <p:cNvSpPr txBox="1"/>
          <p:nvPr>
            <p:ph idx="1" type="body"/>
          </p:nvPr>
        </p:nvSpPr>
        <p:spPr>
          <a:xfrm>
            <a:off x="311700" y="1152475"/>
            <a:ext cx="8520600" cy="3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ARE PLANNERS!</a:t>
            </a:r>
            <a:br>
              <a:rPr lang="en"/>
            </a:br>
            <a:br>
              <a:rPr lang="en"/>
            </a:br>
            <a:r>
              <a:rPr lang="en"/>
              <a:t>Organize Your Day By Creating a </a:t>
            </a:r>
            <a:br>
              <a:rPr lang="en"/>
            </a:br>
            <a:r>
              <a:rPr lang="en"/>
              <a:t>To-Do List - either beginning or end</a:t>
            </a:r>
            <a:br>
              <a:rPr lang="en"/>
            </a:br>
            <a:r>
              <a:rPr lang="en"/>
              <a:t>of day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Google Tasks</a:t>
            </a:r>
            <a:br>
              <a:rPr lang="en"/>
            </a:br>
            <a:r>
              <a:rPr lang="en"/>
              <a:t>	Phone</a:t>
            </a:r>
            <a:br>
              <a:rPr lang="en"/>
            </a:br>
            <a:r>
              <a:rPr lang="en"/>
              <a:t>	Other Apps - Todoist, Canva</a:t>
            </a:r>
            <a:br>
              <a:rPr lang="en"/>
            </a:br>
            <a:r>
              <a:rPr lang="en"/>
              <a:t>	Good ‘ole “Legal Pad List”</a:t>
            </a:r>
            <a:br>
              <a:rPr lang="en"/>
            </a:br>
            <a:r>
              <a:rPr lang="en"/>
              <a:t>	Post-It Notes</a:t>
            </a:r>
            <a:br>
              <a:rPr lang="en"/>
            </a:br>
            <a:br>
              <a:rPr lang="en"/>
            </a:br>
            <a:r>
              <a:rPr lang="en"/>
              <a:t>Then…</a:t>
            </a:r>
            <a:r>
              <a:rPr lang="en" u="sng"/>
              <a:t>Prioritize</a:t>
            </a:r>
            <a:r>
              <a:rPr lang="en"/>
              <a:t> Your List - HOW URGENT AND IMPORTANT IS THIS?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Cross Things Off When You Finish - FEELS GOOD!</a:t>
            </a:r>
            <a:endParaRPr/>
          </a:p>
        </p:txBody>
      </p:sp>
      <p:pic>
        <p:nvPicPr>
          <p:cNvPr id="118" name="Google Shape;11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0800" y="1539475"/>
            <a:ext cx="4697600" cy="264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9637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/>
          <p:nvPr/>
        </p:nvSpPr>
        <p:spPr>
          <a:xfrm>
            <a:off x="2310270" y="4638978"/>
            <a:ext cx="7764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/>
              <a:t>https://asana.com/resources/eisenhower-matrix</a:t>
            </a:r>
            <a:endParaRPr i="1" sz="1600"/>
          </a:p>
        </p:txBody>
      </p:sp>
      <p:pic>
        <p:nvPicPr>
          <p:cNvPr id="129" name="Google Shape;12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0275" y="0"/>
            <a:ext cx="4523450" cy="4638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 txBox="1"/>
          <p:nvPr>
            <p:ph type="title"/>
          </p:nvPr>
        </p:nvSpPr>
        <p:spPr>
          <a:xfrm>
            <a:off x="311700" y="324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Importance of Routines</a:t>
            </a:r>
            <a:endParaRPr/>
          </a:p>
        </p:txBody>
      </p:sp>
      <p:sp>
        <p:nvSpPr>
          <p:cNvPr id="135" name="Google Shape;135;p25"/>
          <p:cNvSpPr txBox="1"/>
          <p:nvPr>
            <p:ph idx="1" type="body"/>
          </p:nvPr>
        </p:nvSpPr>
        <p:spPr>
          <a:xfrm>
            <a:off x="3531025" y="897325"/>
            <a:ext cx="5613000" cy="41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50"/>
              <a:t>What does your routine(s) look like?</a:t>
            </a:r>
            <a:endParaRPr sz="285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50"/>
              <a:t>Arrive at school at a certain time, emails, return phone calls, meetings, check-ins, etc.?</a:t>
            </a:r>
            <a:endParaRPr sz="285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50"/>
              <a:t>Daily routines will look different day-to-day</a:t>
            </a:r>
            <a:endParaRPr sz="285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50"/>
              <a:t>Systematic habits have far-reaching benefits</a:t>
            </a:r>
            <a:endParaRPr sz="2850"/>
          </a:p>
          <a:p>
            <a:pPr indent="-436244" lvl="0" marL="685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 sz="2100"/>
              <a:t>Lead to consistent results</a:t>
            </a:r>
            <a:r>
              <a:rPr lang="en" sz="2100"/>
              <a:t>	</a:t>
            </a:r>
            <a:endParaRPr sz="2100"/>
          </a:p>
          <a:p>
            <a:pPr indent="-436244" lvl="0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100"/>
              <a:t>Save time - you become more efficient</a:t>
            </a:r>
            <a:endParaRPr sz="2100"/>
          </a:p>
          <a:p>
            <a:pPr indent="-436244" lvl="0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100"/>
              <a:t>Reduce stress &amp; anxiety</a:t>
            </a:r>
            <a:endParaRPr sz="2100"/>
          </a:p>
          <a:p>
            <a:pPr indent="-436244" lvl="0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100"/>
              <a:t>Lead to better mental health</a:t>
            </a:r>
            <a:endParaRPr sz="2100"/>
          </a:p>
          <a:p>
            <a:pPr indent="-436244" lvl="0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100"/>
              <a:t>Allows you to control decisions</a:t>
            </a:r>
            <a:endParaRPr sz="2100"/>
          </a:p>
          <a:p>
            <a:pPr indent="-436244" lvl="0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100"/>
              <a:t>Lead to consistent results and better work performance</a:t>
            </a:r>
            <a:endParaRPr sz="2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50"/>
              <a:t>Einstein’s definition of “</a:t>
            </a:r>
            <a:r>
              <a:rPr lang="en" sz="2850"/>
              <a:t>insanity</a:t>
            </a:r>
            <a:r>
              <a:rPr lang="en" sz="2850"/>
              <a:t>”</a:t>
            </a:r>
            <a:endParaRPr sz="2850"/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		</a:t>
            </a:r>
            <a:endParaRPr/>
          </a:p>
        </p:txBody>
      </p:sp>
      <p:pic>
        <p:nvPicPr>
          <p:cNvPr id="136" name="Google Shape;13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000" y="1572650"/>
            <a:ext cx="3257000" cy="186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 txBox="1"/>
          <p:nvPr>
            <p:ph type="title"/>
          </p:nvPr>
        </p:nvSpPr>
        <p:spPr>
          <a:xfrm>
            <a:off x="311700" y="445025"/>
            <a:ext cx="506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OK to Ask Others For Help</a:t>
            </a:r>
            <a:endParaRPr/>
          </a:p>
        </p:txBody>
      </p:sp>
      <p:sp>
        <p:nvSpPr>
          <p:cNvPr id="142" name="Google Shape;142;p26"/>
          <p:cNvSpPr txBox="1"/>
          <p:nvPr>
            <p:ph idx="1" type="body"/>
          </p:nvPr>
        </p:nvSpPr>
        <p:spPr>
          <a:xfrm>
            <a:off x="311700" y="1152475"/>
            <a:ext cx="4457400" cy="38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are one person - you can’t do it all!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Identify those at your school that can and</a:t>
            </a:r>
            <a:br>
              <a:rPr lang="en"/>
            </a:br>
            <a:r>
              <a:rPr lang="en"/>
              <a:t>will help you </a:t>
            </a:r>
            <a:r>
              <a:rPr lang="en"/>
              <a:t>with</a:t>
            </a:r>
            <a:r>
              <a:rPr lang="en"/>
              <a:t> tasks to save time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Other Staff</a:t>
            </a:r>
            <a:br>
              <a:rPr lang="en"/>
            </a:br>
            <a:r>
              <a:rPr lang="en"/>
              <a:t>	Coaches / Administrators</a:t>
            </a:r>
            <a:br>
              <a:rPr lang="en"/>
            </a:br>
            <a:r>
              <a:rPr lang="en"/>
              <a:t>	Students</a:t>
            </a:r>
            <a:br>
              <a:rPr lang="en"/>
            </a:br>
            <a:r>
              <a:rPr lang="en"/>
              <a:t>	AD Colleagues</a:t>
            </a:r>
            <a:br>
              <a:rPr lang="en"/>
            </a:br>
            <a:r>
              <a:rPr lang="en"/>
              <a:t>		-Don’t reinvent wheels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Take the help you can get and run with it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Anticipate and</a:t>
            </a:r>
            <a:r>
              <a:rPr lang="en"/>
              <a:t> </a:t>
            </a:r>
            <a:r>
              <a:rPr lang="en"/>
              <a:t>proactively ASK for help</a:t>
            </a:r>
            <a:endParaRPr/>
          </a:p>
        </p:txBody>
      </p:sp>
      <p:pic>
        <p:nvPicPr>
          <p:cNvPr id="143" name="Google Shape;14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7525" y="1278775"/>
            <a:ext cx="3300375" cy="2768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/>
          <p:nvPr>
            <p:ph type="title"/>
          </p:nvPr>
        </p:nvSpPr>
        <p:spPr>
          <a:xfrm>
            <a:off x="311700" y="445025"/>
            <a:ext cx="561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Delegate Responsibilities to Others</a:t>
            </a:r>
            <a:endParaRPr/>
          </a:p>
        </p:txBody>
      </p:sp>
      <p:sp>
        <p:nvSpPr>
          <p:cNvPr id="149" name="Google Shape;149;p27"/>
          <p:cNvSpPr txBox="1"/>
          <p:nvPr>
            <p:ph idx="1" type="body"/>
          </p:nvPr>
        </p:nvSpPr>
        <p:spPr>
          <a:xfrm>
            <a:off x="311700" y="1152475"/>
            <a:ext cx="4457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Save time by having others do the work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Pregame Field / Gym Setup</a:t>
            </a:r>
            <a:br>
              <a:rPr lang="en"/>
            </a:br>
            <a:r>
              <a:rPr lang="en"/>
              <a:t>	Postgame Bleacher Cleanup</a:t>
            </a:r>
            <a:br>
              <a:rPr lang="en"/>
            </a:br>
            <a:r>
              <a:rPr lang="en"/>
              <a:t>	Administrative Assistance</a:t>
            </a:r>
            <a:br>
              <a:rPr lang="en"/>
            </a:br>
            <a:r>
              <a:rPr lang="en"/>
              <a:t>		-End of Season Awards</a:t>
            </a:r>
            <a:br>
              <a:rPr lang="en"/>
            </a:br>
            <a:r>
              <a:rPr lang="en"/>
              <a:t>	Game Admin Support Help - MTA Staff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br>
              <a:rPr lang="en"/>
            </a:br>
            <a:r>
              <a:rPr b="1" lang="en"/>
              <a:t>What do you </a:t>
            </a:r>
            <a:r>
              <a:rPr b="1" i="1" lang="en" u="sng"/>
              <a:t>really</a:t>
            </a:r>
            <a:r>
              <a:rPr b="1" lang="en"/>
              <a:t> need your hands in and what can be “shopped out” to others?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br>
              <a:rPr lang="en"/>
            </a:br>
            <a:r>
              <a:rPr lang="en"/>
              <a:t>Communicate your expectations to see that jobs still get done to your satisfaction</a:t>
            </a:r>
            <a:endParaRPr/>
          </a:p>
        </p:txBody>
      </p:sp>
      <p:pic>
        <p:nvPicPr>
          <p:cNvPr id="150" name="Google Shape;15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1475" y="1348575"/>
            <a:ext cx="4070099" cy="27112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1625" y="0"/>
            <a:ext cx="60007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8"/>
          <p:cNvSpPr/>
          <p:nvPr/>
        </p:nvSpPr>
        <p:spPr>
          <a:xfrm>
            <a:off x="3154325" y="4773800"/>
            <a:ext cx="2143200" cy="369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Meeting Structure</a:t>
            </a:r>
            <a:endParaRPr/>
          </a:p>
        </p:txBody>
      </p:sp>
      <p:sp>
        <p:nvSpPr>
          <p:cNvPr id="162" name="Google Shape;162;p29"/>
          <p:cNvSpPr txBox="1"/>
          <p:nvPr>
            <p:ph idx="1" type="body"/>
          </p:nvPr>
        </p:nvSpPr>
        <p:spPr>
          <a:xfrm>
            <a:off x="3669775" y="1143225"/>
            <a:ext cx="5266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</a:t>
            </a:r>
            <a:r>
              <a:rPr lang="en"/>
              <a:t>eetings need to stay focuse</a:t>
            </a:r>
            <a:r>
              <a:rPr lang="en"/>
              <a:t>d</a:t>
            </a:r>
            <a:endParaRPr/>
          </a:p>
          <a:p>
            <a:pPr indent="-317500" lvl="1" marL="13716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Have a plan and purpose</a:t>
            </a:r>
            <a:endParaRPr/>
          </a:p>
          <a:p>
            <a:pPr indent="-317500" lvl="1" marL="13716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Send the agenda out ahead of time </a:t>
            </a:r>
            <a:endParaRPr/>
          </a:p>
          <a:p>
            <a:pPr indent="-317500" lvl="1" marL="13716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Stick to the agenda</a:t>
            </a:r>
            <a:endParaRPr/>
          </a:p>
          <a:p>
            <a:pPr indent="-317500" lvl="1" marL="13716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Include a start and end time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Put time limit on agenda items</a:t>
            </a:r>
            <a:endParaRPr/>
          </a:p>
          <a:p>
            <a:pPr indent="-317500" lvl="1" marL="13716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Be clear about this at the start of the meeting</a:t>
            </a:r>
            <a:endParaRPr/>
          </a:p>
          <a:p>
            <a:pPr indent="-317500" lvl="1" marL="13716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Honor the time limits</a:t>
            </a:r>
            <a:endParaRPr/>
          </a:p>
          <a:p>
            <a:pPr indent="-317500" lvl="2" marL="18288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Have a running timer - assign someone</a:t>
            </a:r>
            <a:endParaRPr/>
          </a:p>
          <a:p>
            <a:pPr indent="-317500" lvl="2" marL="18288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Be flexible when needed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End with action items</a:t>
            </a:r>
            <a:endParaRPr/>
          </a:p>
        </p:txBody>
      </p:sp>
      <p:pic>
        <p:nvPicPr>
          <p:cNvPr id="163" name="Google Shape;16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449800"/>
            <a:ext cx="3364977" cy="2243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 For YOU Is Just As Important as Your Work</a:t>
            </a:r>
            <a:endParaRPr/>
          </a:p>
        </p:txBody>
      </p:sp>
      <p:sp>
        <p:nvSpPr>
          <p:cNvPr id="169" name="Google Shape;169;p30"/>
          <p:cNvSpPr txBox="1"/>
          <p:nvPr>
            <p:ph idx="1" type="body"/>
          </p:nvPr>
        </p:nvSpPr>
        <p:spPr>
          <a:xfrm>
            <a:off x="311700" y="1152475"/>
            <a:ext cx="49062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are a </a:t>
            </a:r>
            <a:r>
              <a:rPr b="1" lang="en" u="sng"/>
              <a:t>valuable</a:t>
            </a:r>
            <a:r>
              <a:rPr lang="en"/>
              <a:t> human resource to your school…Your personal time is valuable too!</a:t>
            </a:r>
            <a:br>
              <a:rPr lang="en"/>
            </a:br>
            <a:br>
              <a:rPr lang="en"/>
            </a:br>
            <a:r>
              <a:rPr lang="en"/>
              <a:t>	Do you work better when you are physically </a:t>
            </a:r>
            <a:br>
              <a:rPr lang="en"/>
            </a:br>
            <a:r>
              <a:rPr lang="en"/>
              <a:t>	or mentally exhausted?</a:t>
            </a:r>
            <a:br>
              <a:rPr lang="en"/>
            </a:br>
            <a:br>
              <a:rPr lang="en"/>
            </a:br>
            <a:r>
              <a:rPr lang="en"/>
              <a:t>Carve out time in your schedule for yourself</a:t>
            </a:r>
            <a:endParaRPr/>
          </a:p>
          <a:p>
            <a:pPr indent="45720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Block off </a:t>
            </a:r>
            <a:r>
              <a:rPr lang="en"/>
              <a:t>your</a:t>
            </a:r>
            <a:r>
              <a:rPr lang="en"/>
              <a:t> schedule</a:t>
            </a:r>
            <a:br>
              <a:rPr lang="en"/>
            </a:br>
            <a:r>
              <a:rPr lang="en"/>
              <a:t>	Adjust your daily work time</a:t>
            </a:r>
            <a:br>
              <a:rPr lang="en"/>
            </a:br>
            <a:r>
              <a:rPr lang="en"/>
              <a:t>	Disconnect from communication</a:t>
            </a:r>
            <a:br>
              <a:rPr lang="en"/>
            </a:br>
            <a:r>
              <a:rPr lang="en"/>
              <a:t>	Share your need for personal time</a:t>
            </a:r>
            <a:br>
              <a:rPr lang="en"/>
            </a:br>
            <a:r>
              <a:rPr lang="en"/>
              <a:t>	</a:t>
            </a:r>
            <a:r>
              <a:rPr lang="en"/>
              <a:t>Exercise / Engage in physical activity</a:t>
            </a:r>
            <a:br>
              <a:rPr lang="en"/>
            </a:br>
            <a:r>
              <a:rPr lang="en"/>
              <a:t>	Take time off - (everybody else does!)</a:t>
            </a:r>
            <a:br>
              <a:rPr lang="en"/>
            </a:br>
            <a:br>
              <a:rPr lang="en"/>
            </a:br>
            <a:r>
              <a:rPr lang="en"/>
              <a:t>Family &amp; Friends are the most important</a:t>
            </a:r>
            <a:endParaRPr/>
          </a:p>
        </p:txBody>
      </p:sp>
      <p:pic>
        <p:nvPicPr>
          <p:cNvPr id="170" name="Google Shape;1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0175" y="1017725"/>
            <a:ext cx="3733826" cy="2100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1551" y="3230525"/>
            <a:ext cx="3471077" cy="2314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1"/>
          <p:cNvSpPr txBox="1"/>
          <p:nvPr/>
        </p:nvSpPr>
        <p:spPr>
          <a:xfrm flipH="1">
            <a:off x="2655925" y="2340902"/>
            <a:ext cx="4132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77" name="Google Shape;17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450" y="76200"/>
            <a:ext cx="8873108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Benefits of Good Time Management</a:t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Increased productivity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Decreased stress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Clear goals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Better decision-making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Improved </a:t>
            </a:r>
            <a:r>
              <a:rPr lang="en"/>
              <a:t>quality of work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Improved self-discipline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More time for work and you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Better mental health</a:t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0747" y="929700"/>
            <a:ext cx="4006976" cy="350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2"/>
          <p:cNvSpPr txBox="1"/>
          <p:nvPr>
            <p:ph idx="1" type="body"/>
          </p:nvPr>
        </p:nvSpPr>
        <p:spPr>
          <a:xfrm>
            <a:off x="311700" y="1434525"/>
            <a:ext cx="8520600" cy="37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1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lang="en" sz="5610">
                <a:solidFill>
                  <a:schemeClr val="dk1"/>
                </a:solidFill>
              </a:rPr>
            </a:br>
            <a:br>
              <a:rPr b="1" lang="en" sz="5610">
                <a:solidFill>
                  <a:schemeClr val="dk1"/>
                </a:solidFill>
              </a:rPr>
            </a:br>
            <a:r>
              <a:rPr b="1" lang="en" sz="5610">
                <a:solidFill>
                  <a:schemeClr val="dk1"/>
                </a:solidFill>
              </a:rPr>
              <a:t>Questions / Thoughts From Others?</a:t>
            </a:r>
            <a:endParaRPr b="1" sz="561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36"/>
              <a:buFont typeface="Arial"/>
              <a:buNone/>
            </a:pPr>
            <a:r>
              <a:rPr lang="en" sz="3280"/>
              <a:t>Nathan Priest - </a:t>
            </a:r>
            <a:r>
              <a:rPr lang="en" sz="3280" u="sng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npriest@sad15.org</a:t>
            </a:r>
            <a:br>
              <a:rPr lang="en" sz="2800"/>
            </a:b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536"/>
              <a:buFont typeface="Arial"/>
              <a:buNone/>
            </a:pPr>
            <a:r>
              <a:rPr lang="en" sz="3280"/>
              <a:t>Geoff Godo - </a:t>
            </a:r>
            <a:r>
              <a:rPr lang="en" sz="3280" u="sng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godog@link75.org</a:t>
            </a:r>
            <a:br>
              <a:rPr lang="en" sz="2800"/>
            </a:br>
            <a:endParaRPr sz="2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THANK YOU ALL AND ENJOY THE CONFERENCE!</a:t>
            </a:r>
            <a:endParaRPr b="1" sz="5200">
              <a:solidFill>
                <a:schemeClr val="dk1"/>
              </a:solidFill>
            </a:endParaRPr>
          </a:p>
        </p:txBody>
      </p:sp>
      <p:pic>
        <p:nvPicPr>
          <p:cNvPr id="183" name="Google Shape;183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00438" y="-12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Implications of Poor Time Management</a:t>
            </a:r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Poor workflow &amp; </a:t>
            </a:r>
            <a:r>
              <a:rPr lang="en"/>
              <a:t>quality</a:t>
            </a:r>
            <a:r>
              <a:rPr lang="en"/>
              <a:t> of work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Wasted time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Missing deadlines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Loss of control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-Leads to uncertainty of next task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Loss of sleep and increased anxiety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Poor reputation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Poor work-life balance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3325" y="950100"/>
            <a:ext cx="4193399" cy="419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4000" y="497525"/>
            <a:ext cx="2238375" cy="221932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/>
          <p:nvPr/>
        </p:nvSpPr>
        <p:spPr>
          <a:xfrm>
            <a:off x="1778725" y="836425"/>
            <a:ext cx="4695000" cy="16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chemeClr val="dk2"/>
                </a:solidFill>
              </a:rPr>
              <a:t>HOW DO YOU WORK BEST</a:t>
            </a:r>
            <a:endParaRPr b="1" sz="4800">
              <a:solidFill>
                <a:schemeClr val="dk2"/>
              </a:solidFill>
            </a:endParaRPr>
          </a:p>
        </p:txBody>
      </p:sp>
      <p:sp>
        <p:nvSpPr>
          <p:cNvPr id="77" name="Google Shape;77;p16"/>
          <p:cNvSpPr txBox="1"/>
          <p:nvPr/>
        </p:nvSpPr>
        <p:spPr>
          <a:xfrm>
            <a:off x="891575" y="2942550"/>
            <a:ext cx="7725300" cy="16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chemeClr val="dk2"/>
                </a:solidFill>
              </a:rPr>
              <a:t>YOU KNOW YOURSELF &amp; YOUR STRENGTHS</a:t>
            </a:r>
            <a:endParaRPr b="1" sz="4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Understanding How and When YOU Work Best</a:t>
            </a:r>
            <a:endParaRPr/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9975" y="1351850"/>
            <a:ext cx="4634024" cy="297282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/>
          <p:nvPr>
            <p:ph idx="1" type="body"/>
          </p:nvPr>
        </p:nvSpPr>
        <p:spPr>
          <a:xfrm>
            <a:off x="311700" y="1162450"/>
            <a:ext cx="4357800" cy="392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Determine the Best Times For Concentrated, Deep-Thought Tasks</a:t>
            </a:r>
            <a:br>
              <a:rPr lang="en"/>
            </a:br>
            <a:br>
              <a:rPr lang="en"/>
            </a:br>
            <a:r>
              <a:rPr lang="en"/>
              <a:t>Anticipate &amp; Plan ‘AD’ Work Around School</a:t>
            </a:r>
            <a:br>
              <a:rPr lang="en"/>
            </a:br>
            <a:r>
              <a:rPr lang="en"/>
              <a:t>Duties &amp; Other Set Responsibilities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Create Routine</a:t>
            </a:r>
            <a:br>
              <a:rPr lang="en"/>
            </a:br>
            <a:r>
              <a:rPr lang="en"/>
              <a:t>	Meetings</a:t>
            </a:r>
            <a:br>
              <a:rPr lang="en"/>
            </a:br>
            <a:r>
              <a:rPr lang="en"/>
              <a:t>	Duties</a:t>
            </a:r>
            <a:br>
              <a:rPr lang="en"/>
            </a:br>
            <a:r>
              <a:rPr lang="en"/>
              <a:t>	</a:t>
            </a:r>
            <a:br>
              <a:rPr lang="en"/>
            </a:br>
            <a:r>
              <a:rPr lang="en"/>
              <a:t>Map out your day as much as possible</a:t>
            </a:r>
            <a:br>
              <a:rPr lang="en"/>
            </a:br>
            <a:r>
              <a:rPr lang="en"/>
              <a:t>to m</a:t>
            </a:r>
            <a:r>
              <a:rPr lang="en"/>
              <a:t>aximize productivity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/>
              <a:t>	Time of Day or Week?</a:t>
            </a:r>
            <a:br>
              <a:rPr lang="en"/>
            </a:br>
            <a:r>
              <a:rPr lang="en"/>
              <a:t>	Home or Office?</a:t>
            </a:r>
            <a:br>
              <a:rPr lang="en"/>
            </a:br>
            <a:br>
              <a:rPr lang="en"/>
            </a:br>
            <a:r>
              <a:rPr lang="en"/>
              <a:t>Multitasking - Be Careful!   (Why?)</a:t>
            </a:r>
            <a:br>
              <a:rPr lang="en"/>
            </a:br>
            <a:r>
              <a:rPr lang="en"/>
              <a:t>Focus on Task at Hand and </a:t>
            </a:r>
            <a:r>
              <a:rPr lang="en" u="sng"/>
              <a:t>Complete It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DOCUMENT AS MUCH AS YOU CAN</a:t>
            </a:r>
            <a:endParaRPr/>
          </a:p>
        </p:txBody>
      </p:sp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311700" y="1162450"/>
            <a:ext cx="4357800" cy="392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rgbClr val="474747"/>
                </a:solidFill>
                <a:highlight>
                  <a:srgbClr val="FFFFFF"/>
                </a:highlight>
              </a:rPr>
              <a:t>Declutter &amp; organize your thoughts</a:t>
            </a:r>
            <a:endParaRPr sz="1350">
              <a:solidFill>
                <a:srgbClr val="474747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rgbClr val="474747"/>
                </a:solidFill>
                <a:highlight>
                  <a:srgbClr val="FFFFFF"/>
                </a:highlight>
              </a:rPr>
              <a:t>A written goal/task is more likely to get done!</a:t>
            </a:r>
            <a:br>
              <a:rPr lang="en" sz="1350">
                <a:solidFill>
                  <a:srgbClr val="474747"/>
                </a:solidFill>
                <a:highlight>
                  <a:srgbClr val="FFFFFF"/>
                </a:highlight>
              </a:rPr>
            </a:br>
            <a:br>
              <a:rPr lang="en" sz="1350">
                <a:solidFill>
                  <a:srgbClr val="474747"/>
                </a:solidFill>
                <a:highlight>
                  <a:srgbClr val="FFFFFF"/>
                </a:highlight>
              </a:rPr>
            </a:br>
            <a:r>
              <a:rPr lang="en" sz="1350">
                <a:solidFill>
                  <a:srgbClr val="474747"/>
                </a:solidFill>
                <a:highlight>
                  <a:srgbClr val="FFFFFF"/>
                </a:highlight>
              </a:rPr>
              <a:t>Keep a record of the past, but also </a:t>
            </a:r>
            <a:r>
              <a:rPr lang="en" sz="1350" u="sng">
                <a:solidFill>
                  <a:srgbClr val="474747"/>
                </a:solidFill>
                <a:highlight>
                  <a:srgbClr val="FFFFFF"/>
                </a:highlight>
              </a:rPr>
              <a:t>use old information</a:t>
            </a:r>
            <a:endParaRPr sz="1350" u="sng">
              <a:solidFill>
                <a:srgbClr val="474747"/>
              </a:solidFill>
              <a:highlight>
                <a:srgbClr val="FFFFFF"/>
              </a:highlight>
            </a:endParaRPr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rgbClr val="474747"/>
                </a:solidFill>
                <a:highlight>
                  <a:srgbClr val="FFFFFF"/>
                </a:highlight>
              </a:rPr>
              <a:t>COPY &amp; PASTE</a:t>
            </a:r>
            <a:br>
              <a:rPr lang="en" sz="1350">
                <a:solidFill>
                  <a:srgbClr val="474747"/>
                </a:solidFill>
                <a:highlight>
                  <a:srgbClr val="FFFFFF"/>
                </a:highlight>
              </a:rPr>
            </a:br>
            <a:r>
              <a:rPr lang="en" sz="1350">
                <a:solidFill>
                  <a:srgbClr val="474747"/>
                </a:solidFill>
                <a:highlight>
                  <a:srgbClr val="FFFFFF"/>
                </a:highlight>
              </a:rPr>
              <a:t>	Use &amp; Reuse Information</a:t>
            </a:r>
            <a:endParaRPr sz="1350">
              <a:solidFill>
                <a:srgbClr val="474747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rgbClr val="474747"/>
                </a:solidFill>
                <a:highlight>
                  <a:srgbClr val="FFFFFF"/>
                </a:highlight>
              </a:rPr>
              <a:t>Ease your working memory</a:t>
            </a:r>
            <a:endParaRPr sz="1350">
              <a:solidFill>
                <a:srgbClr val="474747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rgbClr val="474747"/>
                </a:solidFill>
                <a:highlight>
                  <a:srgbClr val="FFFFFF"/>
                </a:highlight>
              </a:rPr>
              <a:t>Simplify complex tasks</a:t>
            </a:r>
            <a:endParaRPr sz="1350">
              <a:solidFill>
                <a:srgbClr val="474747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50">
              <a:solidFill>
                <a:srgbClr val="474747"/>
              </a:solidFill>
              <a:highlight>
                <a:srgbClr val="FFFFFF"/>
              </a:highlight>
            </a:endParaRPr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1475" y="2874675"/>
            <a:ext cx="3943175" cy="220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8186" y="937400"/>
            <a:ext cx="3209750" cy="186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Workspace Organization</a:t>
            </a:r>
            <a:endParaRPr/>
          </a:p>
        </p:txBody>
      </p:sp>
      <p:sp>
        <p:nvSpPr>
          <p:cNvPr id="98" name="Google Shape;98;p19"/>
          <p:cNvSpPr txBox="1"/>
          <p:nvPr>
            <p:ph idx="1" type="body"/>
          </p:nvPr>
        </p:nvSpPr>
        <p:spPr>
          <a:xfrm>
            <a:off x="311700" y="1017725"/>
            <a:ext cx="8520600" cy="397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does your workspace look like?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 you have a clean space or do you have 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piles of paperwork? Or somewhere inbetween? 	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do you have within arms reach?</a:t>
            </a:r>
            <a:endParaRPr/>
          </a:p>
          <a:p>
            <a:pPr indent="-3746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Notepad, Jostens/daily planner, schedules, etc.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Organization can save time and reduce stress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Throw out what you don’t need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Minimize what you </a:t>
            </a:r>
            <a:r>
              <a:rPr lang="en"/>
              <a:t>have</a:t>
            </a:r>
            <a:r>
              <a:rPr lang="en"/>
              <a:t>, maximize the space you’re working with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Fewer distractions clears your mind and improves focus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Fewer work minutes are lost when you know where things are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Creates a more professional office environment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	</a:t>
            </a:r>
            <a:endParaRPr/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8100" y="1252850"/>
            <a:ext cx="2949725" cy="196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Benefits of a Tidy Workplace</a:t>
            </a:r>
            <a:endParaRPr/>
          </a:p>
        </p:txBody>
      </p:sp>
      <p:sp>
        <p:nvSpPr>
          <p:cNvPr id="105" name="Google Shape;105;p20"/>
          <p:cNvSpPr txBox="1"/>
          <p:nvPr>
            <p:ph idx="1" type="body"/>
          </p:nvPr>
        </p:nvSpPr>
        <p:spPr>
          <a:xfrm>
            <a:off x="311700" y="1017725"/>
            <a:ext cx="8520600" cy="382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Regular cleaning can decrease sick days by up to 80%, according to a University of Arizona study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According to Harvard Business Review, cluttered home space can lead to procrastination and poor eating habits - this can lead to work habits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350">
                <a:highlight>
                  <a:srgbClr val="FFFFFF"/>
                </a:highlight>
              </a:rPr>
              <a:t>Participants with messy desks were perceived to be less conscientious, more neurotic, and less agreeable</a:t>
            </a:r>
            <a:endParaRPr sz="1350">
              <a:highlight>
                <a:srgbClr val="FFFFFF"/>
              </a:highlight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highlight>
                  <a:srgbClr val="FFFFFF"/>
                </a:highlight>
              </a:rPr>
              <a:t>Clear some space - consider going electronic with your files</a:t>
            </a:r>
            <a:endParaRPr>
              <a:highlight>
                <a:srgbClr val="FFFFFF"/>
              </a:highlight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>
                <a:highlight>
                  <a:srgbClr val="FFFFFF"/>
                </a:highlight>
              </a:rPr>
              <a:t>File retrieval is easier</a:t>
            </a:r>
            <a:endParaRPr>
              <a:highlight>
                <a:srgbClr val="FFFFFF"/>
              </a:highlight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>
                <a:highlight>
                  <a:srgbClr val="FFFFFF"/>
                </a:highlight>
              </a:rPr>
              <a:t>Less clutter, reduction of filing cabinet/floor space</a:t>
            </a:r>
            <a:endParaRPr>
              <a:highlight>
                <a:srgbClr val="FFFFFF"/>
              </a:highlight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>
                <a:highlight>
                  <a:srgbClr val="FFFFFF"/>
                </a:highlight>
              </a:rPr>
              <a:t>Collaboration</a:t>
            </a:r>
            <a:endParaRPr>
              <a:highlight>
                <a:srgbClr val="FFFFFF"/>
              </a:highlight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>
                <a:highlight>
                  <a:srgbClr val="FFFFFF"/>
                </a:highlight>
              </a:rPr>
              <a:t>Increased security</a:t>
            </a:r>
            <a:endParaRPr>
              <a:highlight>
                <a:srgbClr val="FFFFFF"/>
              </a:highlight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>
                <a:highlight>
                  <a:srgbClr val="FFFFFF"/>
                </a:highlight>
              </a:rPr>
              <a:t>Higher productivity</a:t>
            </a:r>
            <a:endParaRPr>
              <a:highlight>
                <a:srgbClr val="FFFFFF"/>
              </a:highlight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>
                <a:highlight>
                  <a:srgbClr val="FFFFFF"/>
                </a:highlight>
              </a:rPr>
              <a:t>Schedules/Jostens</a:t>
            </a:r>
            <a:endParaRPr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013" y="0"/>
            <a:ext cx="408847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1"/>
          <p:cNvSpPr txBox="1"/>
          <p:nvPr/>
        </p:nvSpPr>
        <p:spPr>
          <a:xfrm>
            <a:off x="5476875" y="0"/>
            <a:ext cx="3259500" cy="50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</a:rPr>
              <a:t>Duty to </a:t>
            </a:r>
            <a:r>
              <a:rPr b="1" lang="en" sz="2500" u="sng">
                <a:solidFill>
                  <a:schemeClr val="dk2"/>
                </a:solidFill>
              </a:rPr>
              <a:t>PLAN</a:t>
            </a:r>
            <a:r>
              <a:rPr b="1" lang="en" sz="2500">
                <a:solidFill>
                  <a:schemeClr val="dk2"/>
                </a:solidFill>
              </a:rPr>
              <a:t>.</a:t>
            </a:r>
            <a:endParaRPr b="1"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chemeClr val="dk2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</a:rPr>
              <a:t>Organizing</a:t>
            </a:r>
            <a:endParaRPr b="1" sz="2500">
              <a:solidFill>
                <a:schemeClr val="dk2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</a:rPr>
              <a:t>Anticipating</a:t>
            </a:r>
            <a:endParaRPr b="1" sz="2500">
              <a:solidFill>
                <a:schemeClr val="dk2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</a:rPr>
              <a:t>Protecting</a:t>
            </a:r>
            <a:endParaRPr b="1" sz="2500">
              <a:solidFill>
                <a:schemeClr val="dk2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</a:rPr>
              <a:t>Administering</a:t>
            </a:r>
            <a:endParaRPr b="1" sz="2500">
              <a:solidFill>
                <a:schemeClr val="dk2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</a:rPr>
              <a:t>Supervising</a:t>
            </a:r>
            <a:br>
              <a:rPr b="1" lang="en" sz="2500">
                <a:solidFill>
                  <a:schemeClr val="dk2"/>
                </a:solidFill>
              </a:rPr>
            </a:br>
            <a:r>
              <a:rPr b="1" lang="en" sz="2500">
                <a:solidFill>
                  <a:schemeClr val="dk2"/>
                </a:solidFill>
              </a:rPr>
              <a:t>	Evaluating</a:t>
            </a:r>
            <a:endParaRPr b="1" sz="2500">
              <a:solidFill>
                <a:schemeClr val="dk2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</a:rPr>
              <a:t>Reflecting</a:t>
            </a:r>
            <a:endParaRPr b="1" sz="2500">
              <a:solidFill>
                <a:schemeClr val="dk2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</a:rPr>
              <a:t>Adapting</a:t>
            </a:r>
            <a:br>
              <a:rPr b="1" lang="en" sz="2500">
                <a:solidFill>
                  <a:schemeClr val="dk2"/>
                </a:solidFill>
              </a:rPr>
            </a:br>
            <a:r>
              <a:rPr b="1" lang="en" sz="2500">
                <a:solidFill>
                  <a:schemeClr val="dk2"/>
                </a:solidFill>
              </a:rPr>
              <a:t>	</a:t>
            </a:r>
            <a:endParaRPr b="1"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</a:rPr>
              <a:t>Wouldn’t you rather be over-prepared?</a:t>
            </a:r>
            <a:endParaRPr b="1"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