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Tahoma"/>
      <p:regular r:id="rId19"/>
      <p:bold r:id="rId20"/>
    </p:embeddedFont>
    <p:embeddedFont>
      <p:font typeface="Average"/>
      <p:regular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6.xml"/><Relationship Id="rId22" Type="http://schemas.openxmlformats.org/officeDocument/2006/relationships/font" Target="fonts/Oswald-regular.fntdata"/><Relationship Id="rId10" Type="http://schemas.openxmlformats.org/officeDocument/2006/relationships/slide" Target="slides/slide5.xml"/><Relationship Id="rId21" Type="http://schemas.openxmlformats.org/officeDocument/2006/relationships/font" Target="fonts/Averag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75f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75f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09ed80b1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109ed80b1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09ed80b1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09ed80b1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09ed80b1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109ed80b1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26e9599b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126e9599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75fc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75fc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75f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75f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75fceb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75fce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09ed80b1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09ed80b1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75fceb_0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75fce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6f75fce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6f75fce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6f75fce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f75fce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518eeb4d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d518eeb4d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Tahoma"/>
                <a:ea typeface="Tahoma"/>
                <a:cs typeface="Tahoma"/>
                <a:sym typeface="Tahoma"/>
              </a:rPr>
              <a:t>MIAAA FALL </a:t>
            </a:r>
            <a:endParaRPr b="1" sz="4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Tahoma"/>
                <a:ea typeface="Tahoma"/>
                <a:cs typeface="Tahoma"/>
                <a:sym typeface="Tahoma"/>
              </a:rPr>
              <a:t>CONFERENCE 2024</a:t>
            </a:r>
            <a:endParaRPr b="1" sz="4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Presenters: </a:t>
            </a:r>
            <a:r>
              <a:rPr b="1" lang="en">
                <a:solidFill>
                  <a:srgbClr val="6AA84F"/>
                </a:solidFill>
                <a:latin typeface="Tahoma"/>
                <a:ea typeface="Tahoma"/>
                <a:cs typeface="Tahoma"/>
                <a:sym typeface="Tahoma"/>
              </a:rPr>
              <a:t>Alex McCormack</a:t>
            </a:r>
            <a:r>
              <a:rPr b="1" lang="en">
                <a:latin typeface="Tahoma"/>
                <a:ea typeface="Tahoma"/>
                <a:cs typeface="Tahoma"/>
                <a:sym typeface="Tahoma"/>
              </a:rPr>
              <a:t> &amp; </a:t>
            </a:r>
            <a:r>
              <a:rPr b="1" lang="en">
                <a:solidFill>
                  <a:srgbClr val="6D9EEB"/>
                </a:solidFill>
                <a:latin typeface="Tahoma"/>
                <a:ea typeface="Tahoma"/>
                <a:cs typeface="Tahoma"/>
                <a:sym typeface="Tahoma"/>
              </a:rPr>
              <a:t>Cameron Archer </a:t>
            </a:r>
            <a:endParaRPr b="1">
              <a:solidFill>
                <a:srgbClr val="6D9EE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00">
                <a:solidFill>
                  <a:srgbClr val="6AA84F"/>
                </a:solidFill>
                <a:latin typeface="Tahoma"/>
                <a:ea typeface="Tahoma"/>
                <a:cs typeface="Tahoma"/>
                <a:sym typeface="Tahoma"/>
              </a:rPr>
              <a:t>What does </a:t>
            </a:r>
            <a:r>
              <a:rPr b="1" lang="en" sz="2600" u="sng">
                <a:solidFill>
                  <a:srgbClr val="6AA84F"/>
                </a:solidFill>
                <a:latin typeface="Tahoma"/>
                <a:ea typeface="Tahoma"/>
                <a:cs typeface="Tahoma"/>
                <a:sym typeface="Tahoma"/>
              </a:rPr>
              <a:t>Effective Skill D</a:t>
            </a:r>
            <a:r>
              <a:rPr b="1" lang="en" sz="2600" u="sng">
                <a:solidFill>
                  <a:srgbClr val="6AA84F"/>
                </a:solidFill>
                <a:latin typeface="Tahoma"/>
                <a:ea typeface="Tahoma"/>
                <a:cs typeface="Tahoma"/>
                <a:sym typeface="Tahoma"/>
              </a:rPr>
              <a:t>evelopment</a:t>
            </a:r>
            <a:r>
              <a:rPr b="1" lang="en" sz="2600">
                <a:solidFill>
                  <a:srgbClr val="6AA84F"/>
                </a:solidFill>
                <a:latin typeface="Tahoma"/>
                <a:ea typeface="Tahoma"/>
                <a:cs typeface="Tahoma"/>
                <a:sym typeface="Tahoma"/>
              </a:rPr>
              <a:t> look like? </a:t>
            </a:r>
            <a:endParaRPr b="1" sz="2600">
              <a:solidFill>
                <a:srgbClr val="6AA84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311700" y="1152475"/>
            <a:ext cx="642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Middle School Athletics should:</a:t>
            </a:r>
            <a:endParaRPr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Focus on skill acquisition and development 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Constructive, individualized feedback (Progress vs Perfection)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Introduction of age appropriate functional strength and conditioning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Meaningful, but NOT equal playing time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Fundamentals and technique to ease the transition from MS to HS 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Winning should never be the primary focus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100 Royalty-Free Coaching Photos | PickPik" id="157" name="Google Shape;157;p22"/>
          <p:cNvPicPr preferRelativeResize="0"/>
          <p:nvPr/>
        </p:nvPicPr>
        <p:blipFill rotWithShape="1">
          <a:blip r:embed="rId3">
            <a:alphaModFix/>
          </a:blip>
          <a:srcRect b="11822" l="3437" r="0" t="4509"/>
          <a:stretch/>
        </p:blipFill>
        <p:spPr>
          <a:xfrm>
            <a:off x="7026425" y="1615925"/>
            <a:ext cx="1915550" cy="24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ahoma"/>
                <a:ea typeface="Tahoma"/>
                <a:cs typeface="Tahoma"/>
                <a:sym typeface="Tahoma"/>
              </a:rPr>
              <a:t>Middle School </a:t>
            </a:r>
            <a:r>
              <a:rPr b="1" lang="en">
                <a:latin typeface="Tahoma"/>
                <a:ea typeface="Tahoma"/>
                <a:cs typeface="Tahoma"/>
                <a:sym typeface="Tahoma"/>
              </a:rPr>
              <a:t>Coaching Philosophy Essentials: 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3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Emphasize Skill Development</a:t>
            </a:r>
            <a:endParaRPr b="1" sz="1435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337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Focus on Fundamentals:</a:t>
            </a:r>
            <a:r>
              <a:rPr lang="en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Prioritize teaching basic skills and foundational concepts. Incorporate drills that promote skill acquisition and understanding of the sport that are </a:t>
            </a:r>
            <a:r>
              <a:rPr lang="en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transferable</a:t>
            </a:r>
            <a:r>
              <a:rPr lang="en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game situations.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Progressive Learning:</a:t>
            </a:r>
            <a:r>
              <a:rPr lang="en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Create a developmental approach that builds skills gradually, allowing athletes to master each level before moving on.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3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Set Developmental Goals</a:t>
            </a:r>
            <a:endParaRPr b="1" sz="1435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337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Individual Goals:</a:t>
            </a:r>
            <a:r>
              <a:rPr lang="en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Encourage athletes to set personal development goals, such as improving specific skills or increasing participation. Goals must be attainable and </a:t>
            </a:r>
            <a:r>
              <a:rPr lang="en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measurable.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Team Goals:</a:t>
            </a:r>
            <a:r>
              <a:rPr lang="en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Shift team objectives from winning championships to improving overall team cohesion and performance from day to day, week to week.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125" y="1152475"/>
            <a:ext cx="4056451" cy="304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  <a:latin typeface="Tahoma"/>
                <a:ea typeface="Tahoma"/>
                <a:cs typeface="Tahoma"/>
                <a:sym typeface="Tahoma"/>
              </a:rPr>
              <a:t>Discussion Activity… </a:t>
            </a:r>
            <a:endParaRPr b="1">
              <a:solidFill>
                <a:srgbClr val="6AA84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Mock Resume Review:</a:t>
            </a:r>
            <a:endParaRPr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●"/>
            </a:pPr>
            <a:r>
              <a:rPr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 are hiring for a new Middle School Basketball Coach…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○"/>
            </a:pPr>
            <a:r>
              <a:rPr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Upon review of six resumes, w</a:t>
            </a:r>
            <a:r>
              <a:rPr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hich would you choose to interview?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○"/>
            </a:pPr>
            <a:r>
              <a:rPr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qualities made you choose these candidates?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○"/>
            </a:pPr>
            <a:r>
              <a:rPr lang="en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“red flags” did you find amongst the resumes?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Resume examples | Public domain vectors"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8625" y="2851400"/>
            <a:ext cx="2046750" cy="20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311700" y="445025"/>
            <a:ext cx="8520600" cy="3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latin typeface="Tahoma"/>
                <a:ea typeface="Tahoma"/>
                <a:cs typeface="Tahoma"/>
                <a:sym typeface="Tahoma"/>
              </a:rPr>
              <a:t>Additional Questions?</a:t>
            </a:r>
            <a:endParaRPr b="1" sz="5300">
              <a:latin typeface="Tahoma"/>
              <a:ea typeface="Tahoma"/>
              <a:cs typeface="Tahoma"/>
              <a:sym typeface="Tahom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Tahoma"/>
              <a:ea typeface="Tahoma"/>
              <a:cs typeface="Tahoma"/>
              <a:sym typeface="Tahom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Tahoma"/>
              <a:ea typeface="Tahoma"/>
              <a:cs typeface="Tahoma"/>
              <a:sym typeface="Tahoma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latin typeface="Tahoma"/>
                <a:ea typeface="Tahoma"/>
                <a:cs typeface="Tahoma"/>
                <a:sym typeface="Tahoma"/>
              </a:rPr>
              <a:t>Thank You! </a:t>
            </a:r>
            <a:endParaRPr b="1" sz="5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b="1" lang="en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*Hiring Process  </a:t>
            </a:r>
            <a:endParaRPr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b="1" lang="en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*Conducting Interviews </a:t>
            </a:r>
            <a:endParaRPr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b="1" lang="en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*Evaluating Coaches</a:t>
            </a:r>
            <a:endParaRPr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b="1" lang="en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*Skill Development</a:t>
            </a:r>
            <a:endParaRPr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None/>
            </a:pPr>
            <a:r>
              <a:rPr b="1" lang="en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*Middle School Philosophies </a:t>
            </a:r>
            <a:endParaRPr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227725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D9EEB"/>
                </a:solidFill>
                <a:latin typeface="Tahoma"/>
                <a:ea typeface="Tahoma"/>
                <a:cs typeface="Tahoma"/>
                <a:sym typeface="Tahoma"/>
              </a:rPr>
              <a:t>Discussion Topics:</a:t>
            </a:r>
            <a:r>
              <a:rPr b="1" lang="en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1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36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D9EEB"/>
                </a:solidFill>
                <a:latin typeface="Tahoma"/>
                <a:ea typeface="Tahoma"/>
                <a:cs typeface="Tahoma"/>
                <a:sym typeface="Tahoma"/>
              </a:rPr>
              <a:t>Key Factors In The </a:t>
            </a:r>
            <a:r>
              <a:rPr b="1" lang="en">
                <a:solidFill>
                  <a:srgbClr val="6D9EEB"/>
                </a:solidFill>
                <a:latin typeface="Tahoma"/>
                <a:ea typeface="Tahoma"/>
                <a:cs typeface="Tahoma"/>
                <a:sym typeface="Tahoma"/>
              </a:rPr>
              <a:t>Hiring Process </a:t>
            </a:r>
            <a:endParaRPr b="1">
              <a:solidFill>
                <a:srgbClr val="6D9EE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92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●"/>
            </a:pPr>
            <a:r>
              <a:rPr b="1" lang="en" sz="1733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District Hiring Expectations:</a:t>
            </a:r>
            <a:endParaRPr b="1" sz="173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3927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○"/>
            </a:pPr>
            <a:r>
              <a:rPr lang="en" sz="1733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Job descriptions and qualifications</a:t>
            </a:r>
            <a:endParaRPr sz="173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3927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○"/>
            </a:pPr>
            <a:r>
              <a:rPr lang="en" sz="1733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Importance of networking in the hiring process</a:t>
            </a:r>
            <a:endParaRPr sz="173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3927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○"/>
            </a:pPr>
            <a:r>
              <a:rPr lang="en" sz="1733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Include </a:t>
            </a:r>
            <a:r>
              <a:rPr lang="en" sz="1733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varsity</a:t>
            </a:r>
            <a:r>
              <a:rPr lang="en" sz="1733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coaches</a:t>
            </a:r>
            <a:endParaRPr sz="173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9163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2697"/>
              <a:buFont typeface="Tahoma"/>
              <a:buChar char="○"/>
            </a:pPr>
            <a:r>
              <a:rPr lang="en" sz="1733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Utilize numerous </a:t>
            </a:r>
            <a:r>
              <a:rPr lang="en" sz="1733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communication</a:t>
            </a:r>
            <a:r>
              <a:rPr lang="en" sz="1733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channels</a:t>
            </a:r>
            <a:endParaRPr sz="173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3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392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●"/>
            </a:pPr>
            <a:r>
              <a:rPr b="1" lang="en" sz="1733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Skills and Qualifications:</a:t>
            </a:r>
            <a:endParaRPr b="1" sz="173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3927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○"/>
            </a:pPr>
            <a:r>
              <a:rPr lang="en" sz="1733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Leadership qualities</a:t>
            </a:r>
            <a:endParaRPr sz="173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3927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○"/>
            </a:pPr>
            <a:r>
              <a:rPr lang="en" sz="1733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Experience working with professionals</a:t>
            </a:r>
            <a:endParaRPr sz="173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3927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○"/>
            </a:pPr>
            <a:r>
              <a:rPr lang="en" sz="1733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Knowledge of compliance and regulations</a:t>
            </a:r>
            <a:endParaRPr sz="173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9163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2697"/>
              <a:buFont typeface="Tahoma"/>
              <a:buChar char="○"/>
            </a:pPr>
            <a:r>
              <a:rPr lang="en" sz="1733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Athletic Experiences and Exposure</a:t>
            </a:r>
            <a:endParaRPr sz="1733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025" y="1425625"/>
            <a:ext cx="3352800" cy="27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4294967295" type="body"/>
          </p:nvPr>
        </p:nvSpPr>
        <p:spPr>
          <a:xfrm>
            <a:off x="311700" y="1356930"/>
            <a:ext cx="3853200" cy="27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Evaluation of Candidates</a:t>
            </a:r>
            <a:endParaRPr b="1"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Char char="●"/>
            </a:pPr>
            <a:r>
              <a:rPr b="1" lang="en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Evaluation Criteria:</a:t>
            </a:r>
            <a:endParaRPr b="1"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Char char="○"/>
            </a:pPr>
            <a:r>
              <a:rPr lang="en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Interviews and reference checks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Char char="○"/>
            </a:pPr>
            <a:r>
              <a:rPr lang="en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Assessment of cultural fit with the institution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9" name="Google Shape;79;p16"/>
          <p:cNvSpPr txBox="1"/>
          <p:nvPr>
            <p:ph idx="4294967295" type="body"/>
          </p:nvPr>
        </p:nvSpPr>
        <p:spPr>
          <a:xfrm>
            <a:off x="4716750" y="1356930"/>
            <a:ext cx="3853200" cy="27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Onboarding New Coaches </a:t>
            </a:r>
            <a:endParaRPr b="1"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Char char="●"/>
            </a:pPr>
            <a:r>
              <a:rPr b="1" lang="en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Best Practices:</a:t>
            </a:r>
            <a:endParaRPr b="1"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Char char="○"/>
            </a:pPr>
            <a:r>
              <a:rPr lang="en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Importance of mentorship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Char char="○"/>
            </a:pPr>
            <a:r>
              <a:rPr lang="en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Providing resources for success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Char char="○"/>
            </a:pPr>
            <a:r>
              <a:rPr lang="en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Certification requirements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475" y="3079525"/>
            <a:ext cx="3599100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idx="4294967295" type="title"/>
          </p:nvPr>
        </p:nvSpPr>
        <p:spPr>
          <a:xfrm>
            <a:off x="311700" y="456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  <a:latin typeface="Tahoma"/>
                <a:ea typeface="Tahoma"/>
                <a:cs typeface="Tahoma"/>
                <a:sym typeface="Tahoma"/>
              </a:rPr>
              <a:t>Key Factors In The Hiring Process (Cont.)</a:t>
            </a:r>
            <a:endParaRPr b="1">
              <a:solidFill>
                <a:srgbClr val="6AA84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00">
                <a:solidFill>
                  <a:srgbClr val="6AA84F"/>
                </a:solidFill>
                <a:latin typeface="Tahoma"/>
                <a:ea typeface="Tahoma"/>
                <a:cs typeface="Tahoma"/>
                <a:sym typeface="Tahoma"/>
              </a:rPr>
              <a:t>Conducting Effective Interviews</a:t>
            </a:r>
            <a:endParaRPr b="1" sz="2700">
              <a:solidFill>
                <a:srgbClr val="6AA84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66525" y="1393200"/>
            <a:ext cx="5544600" cy="23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Include Varsity/HS coaches or school administrators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Confidentiality</a:t>
            </a: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statement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Punctuality &amp; Professionalism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Include scenario-based questions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Seek </a:t>
            </a: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alignment</a:t>
            </a: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with the mission of the school or </a:t>
            </a: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institution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File:Checklist-icon.svg - Wikimedia Commons"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0779" y="1762640"/>
            <a:ext cx="2226700" cy="278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Essential Pieces to the Puzzle 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95" name="Google Shape;95;p18"/>
          <p:cNvGrpSpPr/>
          <p:nvPr/>
        </p:nvGrpSpPr>
        <p:grpSpPr>
          <a:xfrm>
            <a:off x="431475" y="1366425"/>
            <a:ext cx="1644325" cy="1644300"/>
            <a:chOff x="431475" y="1351550"/>
            <a:chExt cx="1644325" cy="1644300"/>
          </a:xfrm>
        </p:grpSpPr>
        <p:sp>
          <p:nvSpPr>
            <p:cNvPr id="96" name="Google Shape;96;p18"/>
            <p:cNvSpPr/>
            <p:nvPr/>
          </p:nvSpPr>
          <p:spPr>
            <a:xfrm>
              <a:off x="431500" y="1351550"/>
              <a:ext cx="1644300" cy="164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Cartoonish illustration of a woman with purple hair" id="97" name="Google Shape;97;p18"/>
            <p:cNvPicPr preferRelativeResize="0"/>
            <p:nvPr/>
          </p:nvPicPr>
          <p:blipFill rotWithShape="1">
            <a:blip r:embed="rId3">
              <a:alphaModFix/>
            </a:blip>
            <a:srcRect b="0" l="-6205" r="-6216" t="-12422"/>
            <a:stretch/>
          </p:blipFill>
          <p:spPr>
            <a:xfrm>
              <a:off x="431475" y="1351550"/>
              <a:ext cx="1644300" cy="16443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98" name="Google Shape;98;p18"/>
          <p:cNvSpPr txBox="1"/>
          <p:nvPr>
            <p:ph idx="4294967295" type="body"/>
          </p:nvPr>
        </p:nvSpPr>
        <p:spPr>
          <a:xfrm>
            <a:off x="164950" y="3108900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accent5"/>
                </a:solidFill>
              </a:rPr>
              <a:t>Athletic Administration</a:t>
            </a:r>
            <a:endParaRPr sz="2100">
              <a:solidFill>
                <a:schemeClr val="accent5"/>
              </a:solidFill>
            </a:endParaRPr>
          </a:p>
        </p:txBody>
      </p:sp>
      <p:cxnSp>
        <p:nvCxnSpPr>
          <p:cNvPr id="99" name="Google Shape;99;p18"/>
          <p:cNvCxnSpPr/>
          <p:nvPr/>
        </p:nvCxnSpPr>
        <p:spPr>
          <a:xfrm>
            <a:off x="1118175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18"/>
          <p:cNvSpPr txBox="1"/>
          <p:nvPr>
            <p:ph idx="4294967295" type="body"/>
          </p:nvPr>
        </p:nvSpPr>
        <p:spPr>
          <a:xfrm>
            <a:off x="164925" y="3641661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do we stand for? </a:t>
            </a:r>
            <a:r>
              <a:rPr lang="en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Provide all parties with a </a:t>
            </a:r>
            <a:r>
              <a:rPr lang="en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comprehensive</a:t>
            </a:r>
            <a:r>
              <a:rPr lang="en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overview of the athletic mission of the school.</a:t>
            </a:r>
            <a:endParaRPr sz="1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Policies &amp; Procedures: </a:t>
            </a:r>
            <a:r>
              <a:rPr lang="en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athletic policy and procedure documents should be readily available to all parties.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01" name="Google Shape;101;p18"/>
          <p:cNvGrpSpPr/>
          <p:nvPr/>
        </p:nvGrpSpPr>
        <p:grpSpPr>
          <a:xfrm>
            <a:off x="2649463" y="1351550"/>
            <a:ext cx="1644300" cy="1659175"/>
            <a:chOff x="2649450" y="1351550"/>
            <a:chExt cx="1644300" cy="1659175"/>
          </a:xfrm>
        </p:grpSpPr>
        <p:sp>
          <p:nvSpPr>
            <p:cNvPr id="102" name="Google Shape;102;p18"/>
            <p:cNvSpPr/>
            <p:nvPr/>
          </p:nvSpPr>
          <p:spPr>
            <a:xfrm>
              <a:off x="2649450" y="1351550"/>
              <a:ext cx="1644300" cy="164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Cartoonish illustration of a boy in a yellow shirt" id="103" name="Google Shape;103;p18"/>
            <p:cNvPicPr preferRelativeResize="0"/>
            <p:nvPr/>
          </p:nvPicPr>
          <p:blipFill rotWithShape="1">
            <a:blip r:embed="rId4">
              <a:alphaModFix/>
            </a:blip>
            <a:srcRect b="0" l="-8182" r="-4214" t="-12397"/>
            <a:stretch/>
          </p:blipFill>
          <p:spPr>
            <a:xfrm>
              <a:off x="2649450" y="1366425"/>
              <a:ext cx="1644300" cy="16443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04" name="Google Shape;104;p18"/>
          <p:cNvSpPr txBox="1"/>
          <p:nvPr>
            <p:ph idx="4294967295" type="body"/>
          </p:nvPr>
        </p:nvSpPr>
        <p:spPr>
          <a:xfrm>
            <a:off x="2374559" y="3108900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accent5"/>
                </a:solidFill>
              </a:rPr>
              <a:t>Coaches </a:t>
            </a:r>
            <a:endParaRPr sz="2100">
              <a:solidFill>
                <a:schemeClr val="accent5"/>
              </a:solidFill>
            </a:endParaRPr>
          </a:p>
        </p:txBody>
      </p:sp>
      <p:cxnSp>
        <p:nvCxnSpPr>
          <p:cNvPr id="105" name="Google Shape;105;p18"/>
          <p:cNvCxnSpPr/>
          <p:nvPr/>
        </p:nvCxnSpPr>
        <p:spPr>
          <a:xfrm>
            <a:off x="3327800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18"/>
          <p:cNvSpPr txBox="1"/>
          <p:nvPr>
            <p:ph idx="4294967295" type="body"/>
          </p:nvPr>
        </p:nvSpPr>
        <p:spPr>
          <a:xfrm>
            <a:off x="2374545" y="3641661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Communication</a:t>
            </a:r>
            <a:r>
              <a:rPr b="1" lang="en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Ensure critical season details are shared with parents and players in a timely manner.</a:t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Clear Expectations: </a:t>
            </a:r>
            <a:r>
              <a:rPr lang="en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Players should fully understand what is expected of the student athlete, including academic requirements, behavior, and the goals of the team.</a:t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grpSp>
        <p:nvGrpSpPr>
          <p:cNvPr id="107" name="Google Shape;107;p18"/>
          <p:cNvGrpSpPr/>
          <p:nvPr/>
        </p:nvGrpSpPr>
        <p:grpSpPr>
          <a:xfrm>
            <a:off x="4867425" y="1366425"/>
            <a:ext cx="1644312" cy="1644300"/>
            <a:chOff x="4867413" y="1351550"/>
            <a:chExt cx="1644312" cy="1644300"/>
          </a:xfrm>
        </p:grpSpPr>
        <p:sp>
          <p:nvSpPr>
            <p:cNvPr id="108" name="Google Shape;108;p18"/>
            <p:cNvSpPr/>
            <p:nvPr/>
          </p:nvSpPr>
          <p:spPr>
            <a:xfrm>
              <a:off x="4867413" y="1351550"/>
              <a:ext cx="1644300" cy="164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Cartoonish illustration of a woman with orange hair" id="109" name="Google Shape;109;p18"/>
            <p:cNvPicPr preferRelativeResize="0"/>
            <p:nvPr/>
          </p:nvPicPr>
          <p:blipFill rotWithShape="1">
            <a:blip r:embed="rId5">
              <a:alphaModFix/>
            </a:blip>
            <a:srcRect b="0" l="-4969" r="-4969" t="-9938"/>
            <a:stretch/>
          </p:blipFill>
          <p:spPr>
            <a:xfrm>
              <a:off x="4867425" y="1351550"/>
              <a:ext cx="1644300" cy="16443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8"/>
          <p:cNvSpPr txBox="1"/>
          <p:nvPr>
            <p:ph idx="4294967295" type="body"/>
          </p:nvPr>
        </p:nvSpPr>
        <p:spPr>
          <a:xfrm>
            <a:off x="4584180" y="3108900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accent5"/>
                </a:solidFill>
              </a:rPr>
              <a:t>Parents </a:t>
            </a:r>
            <a:endParaRPr sz="2100">
              <a:solidFill>
                <a:schemeClr val="accent5"/>
              </a:solidFill>
            </a:endParaRPr>
          </a:p>
        </p:txBody>
      </p:sp>
      <p:cxnSp>
        <p:nvCxnSpPr>
          <p:cNvPr id="111" name="Google Shape;111;p18"/>
          <p:cNvCxnSpPr/>
          <p:nvPr/>
        </p:nvCxnSpPr>
        <p:spPr>
          <a:xfrm>
            <a:off x="5554075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8"/>
          <p:cNvSpPr txBox="1"/>
          <p:nvPr>
            <p:ph idx="4294967295" type="body"/>
          </p:nvPr>
        </p:nvSpPr>
        <p:spPr>
          <a:xfrm>
            <a:off x="4584169" y="3641661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Education Sessions:</a:t>
            </a:r>
            <a:r>
              <a:rPr lang="en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Host workshops to educate parents about the coaching philosophy and the importance of development over competition.</a:t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Positive Communication:</a:t>
            </a:r>
            <a:r>
              <a:rPr lang="en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Encourage parents to focus on their child’s development rather than just game outcomes, reinforcing the coach's message.</a:t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grpSp>
        <p:nvGrpSpPr>
          <p:cNvPr id="113" name="Google Shape;113;p18"/>
          <p:cNvGrpSpPr/>
          <p:nvPr/>
        </p:nvGrpSpPr>
        <p:grpSpPr>
          <a:xfrm>
            <a:off x="7085400" y="1366425"/>
            <a:ext cx="1644300" cy="1644300"/>
            <a:chOff x="7085400" y="1351550"/>
            <a:chExt cx="1644300" cy="1644300"/>
          </a:xfrm>
        </p:grpSpPr>
        <p:sp>
          <p:nvSpPr>
            <p:cNvPr id="114" name="Google Shape;114;p18"/>
            <p:cNvSpPr/>
            <p:nvPr/>
          </p:nvSpPr>
          <p:spPr>
            <a:xfrm>
              <a:off x="7085400" y="1351550"/>
              <a:ext cx="1644300" cy="164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Cartoonish illustration of a man in a blue shirt" id="115" name="Google Shape;115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7085400" y="1351550"/>
              <a:ext cx="1644300" cy="16443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18"/>
          <p:cNvSpPr txBox="1"/>
          <p:nvPr>
            <p:ph idx="4294967295" type="body"/>
          </p:nvPr>
        </p:nvSpPr>
        <p:spPr>
          <a:xfrm>
            <a:off x="6793801" y="3108900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accent5"/>
                </a:solidFill>
              </a:rPr>
              <a:t>Players </a:t>
            </a:r>
            <a:endParaRPr sz="2100">
              <a:solidFill>
                <a:schemeClr val="accent5"/>
              </a:solidFill>
            </a:endParaRPr>
          </a:p>
        </p:txBody>
      </p:sp>
      <p:cxnSp>
        <p:nvCxnSpPr>
          <p:cNvPr id="117" name="Google Shape;117;p18"/>
          <p:cNvCxnSpPr/>
          <p:nvPr/>
        </p:nvCxnSpPr>
        <p:spPr>
          <a:xfrm>
            <a:off x="7747050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18"/>
          <p:cNvSpPr txBox="1"/>
          <p:nvPr>
            <p:ph idx="4294967295" type="body"/>
          </p:nvPr>
        </p:nvSpPr>
        <p:spPr>
          <a:xfrm>
            <a:off x="6793800" y="3641648"/>
            <a:ext cx="2177400" cy="13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46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Academics</a:t>
            </a:r>
            <a:r>
              <a:rPr b="1" lang="en" sz="1046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First:</a:t>
            </a:r>
            <a:r>
              <a:rPr lang="en" sz="1046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Student-athletes must understand academics are paramount to their success.</a:t>
            </a:r>
            <a:endParaRPr sz="1046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46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Accountability: </a:t>
            </a:r>
            <a:r>
              <a:rPr lang="en" sz="1046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Student-athletes are representing their school and their programs on various levels. </a:t>
            </a:r>
            <a:endParaRPr sz="1046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265500" y="1818600"/>
            <a:ext cx="4045200" cy="150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Tahoma"/>
                <a:ea typeface="Tahoma"/>
                <a:cs typeface="Tahoma"/>
                <a:sym typeface="Tahoma"/>
              </a:rPr>
              <a:t>Basics 101</a:t>
            </a:r>
            <a:endParaRPr>
              <a:solidFill>
                <a:srgbClr val="6D9EE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First &amp; Foremost: </a:t>
            </a:r>
            <a:endParaRPr b="1" sz="1400" u="sng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Someone who can create a </a:t>
            </a:r>
            <a:r>
              <a:rPr i="1" lang="en" sz="1400">
                <a:solidFill>
                  <a:srgbClr val="38761D"/>
                </a:solidFill>
                <a:latin typeface="Tahoma"/>
                <a:ea typeface="Tahoma"/>
                <a:cs typeface="Tahoma"/>
                <a:sym typeface="Tahoma"/>
              </a:rPr>
              <a:t>Positive Environment</a:t>
            </a:r>
            <a:endParaRPr i="1" sz="1400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Encourage Teamwork:</a:t>
            </a:r>
            <a:r>
              <a:rPr lang="en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Promote collaboration and teamwork through group activities and team-building exercises on and off the athletic surface. 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Celebrate Hard Work:</a:t>
            </a:r>
            <a:r>
              <a:rPr lang="en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Recognize effort and improvement in practices and games; not solely outcomes. Positive </a:t>
            </a:r>
            <a:r>
              <a:rPr lang="en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reinforcement, tone, and approach can make or break a player and a team. 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Tahoma"/>
                <a:ea typeface="Tahoma"/>
                <a:cs typeface="Tahoma"/>
                <a:sym typeface="Tahoma"/>
              </a:rPr>
              <a:t>Collaboration, Programming, Education</a:t>
            </a:r>
            <a:endParaRPr>
              <a:solidFill>
                <a:srgbClr val="6D9EE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31" name="Google Shape;131;p20"/>
          <p:cNvGrpSpPr/>
          <p:nvPr/>
        </p:nvGrpSpPr>
        <p:grpSpPr>
          <a:xfrm>
            <a:off x="2000157" y="1107205"/>
            <a:ext cx="1233485" cy="1233485"/>
            <a:chOff x="1700550" y="1498632"/>
            <a:chExt cx="1053900" cy="1053900"/>
          </a:xfrm>
        </p:grpSpPr>
        <p:sp>
          <p:nvSpPr>
            <p:cNvPr id="132" name="Google Shape;132;p20"/>
            <p:cNvSpPr/>
            <p:nvPr/>
          </p:nvSpPr>
          <p:spPr>
            <a:xfrm>
              <a:off x="1700550" y="1498632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1956450" y="1729405"/>
              <a:ext cx="542100" cy="5154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20"/>
          <p:cNvGrpSpPr/>
          <p:nvPr/>
        </p:nvGrpSpPr>
        <p:grpSpPr>
          <a:xfrm>
            <a:off x="3338523" y="1107205"/>
            <a:ext cx="1233485" cy="1233485"/>
            <a:chOff x="2872812" y="1498619"/>
            <a:chExt cx="1053900" cy="1053900"/>
          </a:xfrm>
        </p:grpSpPr>
        <p:sp>
          <p:nvSpPr>
            <p:cNvPr id="135" name="Google Shape;135;p20"/>
            <p:cNvSpPr/>
            <p:nvPr/>
          </p:nvSpPr>
          <p:spPr>
            <a:xfrm>
              <a:off x="2872812" y="1498619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3128712" y="1729418"/>
              <a:ext cx="542100" cy="5154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p20"/>
          <p:cNvGrpSpPr/>
          <p:nvPr/>
        </p:nvGrpSpPr>
        <p:grpSpPr>
          <a:xfrm>
            <a:off x="4676872" y="1098705"/>
            <a:ext cx="1233485" cy="1233485"/>
            <a:chOff x="4045050" y="1484544"/>
            <a:chExt cx="1053900" cy="1053900"/>
          </a:xfrm>
        </p:grpSpPr>
        <p:sp>
          <p:nvSpPr>
            <p:cNvPr id="138" name="Google Shape;138;p20"/>
            <p:cNvSpPr/>
            <p:nvPr/>
          </p:nvSpPr>
          <p:spPr>
            <a:xfrm>
              <a:off x="4045050" y="1484544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4300950" y="1715343"/>
              <a:ext cx="542100" cy="5154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" name="Google Shape;140;p20"/>
          <p:cNvGrpSpPr/>
          <p:nvPr/>
        </p:nvGrpSpPr>
        <p:grpSpPr>
          <a:xfrm>
            <a:off x="6015236" y="1098705"/>
            <a:ext cx="1233485" cy="1233485"/>
            <a:chOff x="5217300" y="1498632"/>
            <a:chExt cx="1053900" cy="1053900"/>
          </a:xfrm>
        </p:grpSpPr>
        <p:sp>
          <p:nvSpPr>
            <p:cNvPr id="141" name="Google Shape;141;p20"/>
            <p:cNvSpPr/>
            <p:nvPr/>
          </p:nvSpPr>
          <p:spPr>
            <a:xfrm>
              <a:off x="5217300" y="1498632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5473200" y="1729430"/>
              <a:ext cx="542100" cy="5154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20"/>
          <p:cNvSpPr txBox="1"/>
          <p:nvPr>
            <p:ph idx="4294967295" type="body"/>
          </p:nvPr>
        </p:nvSpPr>
        <p:spPr>
          <a:xfrm>
            <a:off x="311700" y="2654550"/>
            <a:ext cx="8520600" cy="22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Collaborate with Other Coaches:</a:t>
            </a:r>
            <a:r>
              <a:rPr lang="en" sz="4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Share ideas and resources with other coaches who prioritize foundational knowledge and skill development. Create a network of support and encouragement.</a:t>
            </a:r>
            <a:endParaRPr sz="4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Mentorship Programs:</a:t>
            </a:r>
            <a:r>
              <a:rPr lang="en" sz="4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Establish mentorship opportunities where experienced coaches can guide newer coaches in fostering a development-centered environment. Build a programmatic approach. </a:t>
            </a:r>
            <a:endParaRPr sz="4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Continued Education:</a:t>
            </a:r>
            <a:r>
              <a:rPr lang="en" sz="4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Encourage coaches to pursue training focused on youth development, emphasizing positive coaching techniques and age-appropriate strategies.</a:t>
            </a:r>
            <a:endParaRPr sz="4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Acknowledgement of Philosophy:</a:t>
            </a:r>
            <a:r>
              <a:rPr lang="en" sz="4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Organize workshops that reinforce the philosophy of development over immediate winning, helping coaches internalize and implement these values through a feeder system mindset.</a:t>
            </a:r>
            <a:endParaRPr sz="4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00">
                <a:solidFill>
                  <a:srgbClr val="6AA84F"/>
                </a:solidFill>
                <a:latin typeface="Tahoma"/>
                <a:ea typeface="Tahoma"/>
                <a:cs typeface="Tahoma"/>
                <a:sym typeface="Tahoma"/>
              </a:rPr>
              <a:t>Evaluating Coaches</a:t>
            </a:r>
            <a:endParaRPr b="1" sz="2700">
              <a:solidFill>
                <a:srgbClr val="6AA84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366525" y="1589575"/>
            <a:ext cx="5544600" cy="28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Clear expectations of the coach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Consistent</a:t>
            </a: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feedback throughout the season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Emphasis on Skill Development vs Wins/Loses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Proper Documentation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Season </a:t>
            </a: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Debrief</a:t>
            </a: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Meetings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Discussion about Off-season Expectations 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evaluation | evaluation on board. You are allowed to use thi… | Flickr"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125" y="2921300"/>
            <a:ext cx="2928074" cy="195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