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Lobster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obster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 Gary leaves the topics broad which is great because it allows you to take whatever approach you would like.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Presentation Title:  Community Engagement - I choose the word engagement because when I think of engagement I think of it as two ways.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e862c08f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fe862c08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2eef9d82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2eef9d82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bd1ff835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fbd1ff835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Tributes to Community Members at games * Established Memorials for Community Members * Community Ceremonies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Athletics raising funds for causes * Raising money for Scholarships * Drives (food, coats, turkey, presents)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Athletes participating in Community Events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0ca81ed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0ca81ed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Tributes to Community Members at games * Established Memorials for Community Members * Community Ceremonies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Athletics raising funds for causes * Raising money for Scholarships * Drives (food, coats, turkey, presents)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Athletes participating in Community Events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119fdbd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1119fdbd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Tributes to Community Members at games * Established Memorials for Community Members * Community Ceremonies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Athletics raising funds for causes * Raising money for Scholarships * Drives (food, coats, turkey, presents)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Athletes participating in Community Events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ea2b72a3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fea2b72a3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0ca81ed7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10ca81ed7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0ca81ed7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10ca81ed7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fbd1ff835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fbd1ff835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bd1ff835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fbd1ff835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bfb8ed6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bfb8ed6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bd1ff835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fbd1ff835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0ca81ed74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10ca81ed74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10d4e7e8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10d4e7e8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0e14b4b5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10e14b4b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bd1ff835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bd1ff835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e862c08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e862c08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used if we run out of time.  It’s about 5 minutes.  If we don’t get to it no worries.  I </a:t>
            </a:r>
            <a:r>
              <a:rPr lang="en"/>
              <a:t>thought</a:t>
            </a:r>
            <a:r>
              <a:rPr lang="en"/>
              <a:t> we could use it as a way of “promoting” our community engagement.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fbd1ff835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fbd1ff835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0ca81ed74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10ca81ed7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used if we run out of time.  It’s about 5 minutes.  If we don’t get to it no worries.  I thought we could use it as a way of “promoting” our community engagement.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0e14b4b5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10e14b4b5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used if we run out of time.  It’s about 5 minutes.  If we don’t get to it no worries.  I thought we could use it as a way of “promoting” our community engagement.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4381cbe7e_0_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4381cbe7e_0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4381cbe7e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4381cbe7e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big component of “Education Based Athletics” centers around an emphasis on community involvement.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71d78332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871d78332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you Mission Statement reflect the values embedded in Education Based Athletics? 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71d78332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71d78332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of Conduct?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ea2b72a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ea2b72a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Poor Leadership will often result in poor community engagement - this all levels and both sides!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What are the cultural </a:t>
            </a:r>
            <a:r>
              <a:rPr lang="en"/>
              <a:t>dynamics</a:t>
            </a:r>
            <a:r>
              <a:rPr lang="en"/>
              <a:t> of your school </a:t>
            </a:r>
            <a:r>
              <a:rPr lang="en"/>
              <a:t>distinct</a:t>
            </a:r>
            <a:r>
              <a:rPr lang="en"/>
              <a:t>?  Community?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Socio Economic makeup?  Are you made up of a few towns?  Private?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Does you district have adequate funding for both the city and the school.  Lack of funding a barrier?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Established groups?  Alumni initiatives?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bd1ff835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bd1ff835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of the values of Education Based Athletics &amp; Character Building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bd1ff835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fbd1ff835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Engagement can be a benefit to not only the school and our student athletes, the community benefits in many ways.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7.jpg"/><Relationship Id="rId6" Type="http://schemas.openxmlformats.org/officeDocument/2006/relationships/image" Target="../media/image2.jpg"/><Relationship Id="rId7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13.jpg"/><Relationship Id="rId6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Relationship Id="rId5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23.jpg"/><Relationship Id="rId5" Type="http://schemas.openxmlformats.org/officeDocument/2006/relationships/image" Target="../media/image27.jpg"/><Relationship Id="rId6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29.jpg"/><Relationship Id="rId5" Type="http://schemas.openxmlformats.org/officeDocument/2006/relationships/image" Target="../media/image26.jpg"/><Relationship Id="rId6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52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Relationship Id="rId4" Type="http://schemas.openxmlformats.org/officeDocument/2006/relationships/image" Target="../media/image51.png"/><Relationship Id="rId5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30.jpg"/><Relationship Id="rId5" Type="http://schemas.openxmlformats.org/officeDocument/2006/relationships/image" Target="../media/image48.png"/><Relationship Id="rId6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IzlLUUDOPFWkS9QP0JdfaZGMTFqRy_Si/view" TargetMode="External"/><Relationship Id="rId4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hyperlink" Target="http://drive.google.com/file/d/1HSC6KQxohfyqUmiLVcUBjJE5v3-zBJRb/view" TargetMode="External"/><Relationship Id="rId5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641725"/>
            <a:ext cx="81588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okman Old Style"/>
                <a:ea typeface="Bookman Old Style"/>
                <a:cs typeface="Bookman Old Style"/>
                <a:sym typeface="Bookman Old Style"/>
              </a:rPr>
              <a:t>Maine High Schools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okman Old Style"/>
                <a:ea typeface="Bookman Old Style"/>
                <a:cs typeface="Bookman Old Style"/>
                <a:sym typeface="Bookman Old Style"/>
              </a:rPr>
              <a:t> &amp; 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-75" y="3118425"/>
            <a:ext cx="9093300" cy="6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The Role of Student Athletes Building Stronger Communities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025" y="370750"/>
            <a:ext cx="1211174" cy="138752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" name="Google Shape;70;p13"/>
          <p:cNvSpPr txBox="1"/>
          <p:nvPr/>
        </p:nvSpPr>
        <p:spPr>
          <a:xfrm>
            <a:off x="0" y="3720125"/>
            <a:ext cx="9093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Dennis Walton, CMAA, Biddeford High School</a:t>
            </a:r>
            <a:endParaRPr sz="23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8" name="Google Shape;138;p22"/>
          <p:cNvSpPr txBox="1"/>
          <p:nvPr>
            <p:ph idx="1" type="subTitle"/>
          </p:nvPr>
        </p:nvSpPr>
        <p:spPr>
          <a:xfrm>
            <a:off x="46625" y="940125"/>
            <a:ext cx="9059400" cy="3814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Community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Resources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Shared Facilities (Both Ways)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School Assistance Programs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Director of Community Outreach &amp; </a:t>
            </a: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Development</a:t>
            </a: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53377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65"/>
              <a:buFont typeface="Bookman Old Style"/>
              <a:buChar char="■"/>
            </a:pPr>
            <a:r>
              <a:rPr lang="en" sz="1965">
                <a:latin typeface="Bookman Old Style"/>
                <a:ea typeface="Bookman Old Style"/>
                <a:cs typeface="Bookman Old Style"/>
                <a:sym typeface="Bookman Old Style"/>
              </a:rPr>
              <a:t>Biddeford Educational Foundation. (50K </a:t>
            </a:r>
            <a:r>
              <a:rPr lang="en" sz="1965">
                <a:latin typeface="Bookman Old Style"/>
                <a:ea typeface="Bookman Old Style"/>
                <a:cs typeface="Bookman Old Style"/>
                <a:sym typeface="Bookman Old Style"/>
              </a:rPr>
              <a:t>Annually</a:t>
            </a:r>
            <a:r>
              <a:rPr lang="en" sz="1965"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endParaRPr sz="19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53377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65"/>
              <a:buFont typeface="Bookman Old Style"/>
              <a:buChar char="■"/>
            </a:pPr>
            <a:r>
              <a:rPr lang="en" sz="1965">
                <a:latin typeface="Bookman Old Style"/>
                <a:ea typeface="Bookman Old Style"/>
                <a:cs typeface="Bookman Old Style"/>
                <a:sym typeface="Bookman Old Style"/>
              </a:rPr>
              <a:t>Backpack Program &amp; Tiger Boutique. (Food &amp; Clothing)</a:t>
            </a:r>
            <a:endParaRPr sz="19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Community Resources - Business’ &amp; Contractors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Funding (Sponsorships, Partnerships)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Work on Facilities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4" name="Google Shape;144;p23"/>
          <p:cNvSpPr txBox="1"/>
          <p:nvPr>
            <p:ph idx="1" type="subTitle"/>
          </p:nvPr>
        </p:nvSpPr>
        <p:spPr>
          <a:xfrm>
            <a:off x="161625" y="912700"/>
            <a:ext cx="8451300" cy="3841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Community Resources… Waterhouse Field Renovation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3" y="1990575"/>
            <a:ext cx="1527199" cy="203630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776" y="3063840"/>
            <a:ext cx="1387822" cy="185044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762" y="3063846"/>
            <a:ext cx="1527199" cy="114540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" name="Google Shape;148;p23"/>
          <p:cNvSpPr txBox="1"/>
          <p:nvPr/>
        </p:nvSpPr>
        <p:spPr>
          <a:xfrm>
            <a:off x="1350050" y="4392425"/>
            <a:ext cx="258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350 Volunteers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0085" y="1553922"/>
            <a:ext cx="2136025" cy="123817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0" name="Google Shape;150;p23"/>
          <p:cNvSpPr txBox="1"/>
          <p:nvPr/>
        </p:nvSpPr>
        <p:spPr>
          <a:xfrm>
            <a:off x="1188675" y="1426100"/>
            <a:ext cx="183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May 2017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6255875" y="4074825"/>
            <a:ext cx="228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5,000+ Seats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5755" y="1629400"/>
            <a:ext cx="1834049" cy="24454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8" name="Google Shape;158;p24"/>
          <p:cNvSpPr txBox="1"/>
          <p:nvPr>
            <p:ph idx="1" type="subTitle"/>
          </p:nvPr>
        </p:nvSpPr>
        <p:spPr>
          <a:xfrm>
            <a:off x="161625" y="1034400"/>
            <a:ext cx="8451300" cy="372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School &amp; Community Events</a:t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26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Tributes &amp; Memorials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Scholarships, Drives, Causes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Outreach Efforts  (Local Organizations, Non Profits)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Community Event Participation (Parades, Festivals, Events)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5150" y="1330075"/>
            <a:ext cx="1817774" cy="13633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5" name="Google Shape;165;p25"/>
          <p:cNvSpPr txBox="1"/>
          <p:nvPr>
            <p:ph idx="1" type="subTitle"/>
          </p:nvPr>
        </p:nvSpPr>
        <p:spPr>
          <a:xfrm>
            <a:off x="161625" y="912700"/>
            <a:ext cx="8451300" cy="3687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Tributes &amp; Memorials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24" y="1670163"/>
            <a:ext cx="1629074" cy="217207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5950" y="1651072"/>
            <a:ext cx="1669452" cy="222599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93000" y="1643225"/>
            <a:ext cx="1669444" cy="22259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" name="Google Shape;169;p25"/>
          <p:cNvSpPr txBox="1"/>
          <p:nvPr/>
        </p:nvSpPr>
        <p:spPr>
          <a:xfrm>
            <a:off x="161625" y="3896125"/>
            <a:ext cx="1844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Don Wilson Memorial </a:t>
            </a:r>
            <a:endParaRPr sz="12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Ticketboo</a:t>
            </a:r>
            <a:r>
              <a:rPr lang="en" sz="1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</a:t>
            </a:r>
            <a:r>
              <a:rPr lang="en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</a:t>
            </a:r>
            <a:endParaRPr sz="19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8425" y="1670175"/>
            <a:ext cx="1669452" cy="222593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5"/>
          <p:cNvSpPr txBox="1"/>
          <p:nvPr/>
        </p:nvSpPr>
        <p:spPr>
          <a:xfrm>
            <a:off x="2452900" y="3918450"/>
            <a:ext cx="1709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#1 Fan 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“Desi”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4677650" y="3948100"/>
            <a:ext cx="1768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Mike Levesque Memorial ‘84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6998425" y="3918450"/>
            <a:ext cx="166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Memorialized</a:t>
            </a:r>
            <a:endParaRPr sz="13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9" name="Google Shape;179;p26"/>
          <p:cNvSpPr txBox="1"/>
          <p:nvPr>
            <p:ph idx="1" type="subTitle"/>
          </p:nvPr>
        </p:nvSpPr>
        <p:spPr>
          <a:xfrm>
            <a:off x="161625" y="912700"/>
            <a:ext cx="8451300" cy="3687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Tributes &amp; Memorials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0" y="3702400"/>
            <a:ext cx="9144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Biddeford High School</a:t>
            </a:r>
            <a:endParaRPr sz="29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Veterans Memorial</a:t>
            </a:r>
            <a:endParaRPr sz="29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00" y="1733613"/>
            <a:ext cx="2284948" cy="173711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862" y="1733609"/>
            <a:ext cx="2217974" cy="173712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398" y="1733625"/>
            <a:ext cx="2334403" cy="173710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>
            <p:ph type="ctrTitle"/>
          </p:nvPr>
        </p:nvSpPr>
        <p:spPr>
          <a:xfrm>
            <a:off x="68575" y="199650"/>
            <a:ext cx="9144000" cy="1131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9" name="Google Shape;189;p27"/>
          <p:cNvSpPr txBox="1"/>
          <p:nvPr>
            <p:ph idx="1" type="subTitle"/>
          </p:nvPr>
        </p:nvSpPr>
        <p:spPr>
          <a:xfrm>
            <a:off x="68575" y="665525"/>
            <a:ext cx="8326500" cy="4088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Scholarship, Drives, Causes</a:t>
            </a:r>
            <a:r>
              <a:rPr lang="en" sz="26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25" y="1614825"/>
            <a:ext cx="1731825" cy="23091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1" name="Google Shape;191;p27"/>
          <p:cNvSpPr txBox="1"/>
          <p:nvPr/>
        </p:nvSpPr>
        <p:spPr>
          <a:xfrm>
            <a:off x="435900" y="3917050"/>
            <a:ext cx="173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Teddy Bear Toss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750" y="1607713"/>
            <a:ext cx="1731825" cy="23090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2025" y="1835779"/>
            <a:ext cx="1962598" cy="147194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8564" y="1607700"/>
            <a:ext cx="1731825" cy="230911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5" name="Google Shape;195;p27"/>
          <p:cNvSpPr txBox="1"/>
          <p:nvPr/>
        </p:nvSpPr>
        <p:spPr>
          <a:xfrm>
            <a:off x="2655750" y="3993100"/>
            <a:ext cx="173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Thomas Behen Scholarship Fund</a:t>
            </a:r>
            <a:endParaRPr sz="11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4744200" y="3923950"/>
            <a:ext cx="1962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Food Drive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Biddeford Food Pantry</a:t>
            </a:r>
            <a:endParaRPr sz="11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6845325" y="3307725"/>
            <a:ext cx="231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Stick it to Cancer</a:t>
            </a:r>
            <a:endParaRPr sz="13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American Cancer Society</a:t>
            </a:r>
            <a:endParaRPr sz="13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ctrTitle"/>
          </p:nvPr>
        </p:nvSpPr>
        <p:spPr>
          <a:xfrm>
            <a:off x="68575" y="199650"/>
            <a:ext cx="9144000" cy="1131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3" name="Google Shape;203;p28"/>
          <p:cNvSpPr txBox="1"/>
          <p:nvPr>
            <p:ph idx="1" type="subTitle"/>
          </p:nvPr>
        </p:nvSpPr>
        <p:spPr>
          <a:xfrm>
            <a:off x="152125" y="656000"/>
            <a:ext cx="8991900" cy="409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1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Outreach Efforts (Local Organizations, Non Profits)</a:t>
            </a:r>
            <a:endParaRPr sz="21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152125" y="3603300"/>
            <a:ext cx="291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Seeds of Hope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1039500" y="2386350"/>
            <a:ext cx="173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Thomas Behen Scholarship Fund</a:t>
            </a:r>
            <a:endParaRPr sz="11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5145300" y="3540075"/>
            <a:ext cx="173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Beach Cleanup</a:t>
            </a:r>
            <a:endParaRPr sz="11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6877300" y="3507825"/>
            <a:ext cx="228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Parks &amp; Recreation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Kinder Soccer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5" y="1361048"/>
            <a:ext cx="2870523" cy="215287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3975" y="1385034"/>
            <a:ext cx="1614624" cy="215284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663" y="1385063"/>
            <a:ext cx="1614648" cy="21528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1375" y="1382929"/>
            <a:ext cx="1614625" cy="215714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2" name="Google Shape;212;p28"/>
          <p:cNvSpPr txBox="1"/>
          <p:nvPr/>
        </p:nvSpPr>
        <p:spPr>
          <a:xfrm>
            <a:off x="3070825" y="3603300"/>
            <a:ext cx="207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Heart of Biddeford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Holiday Lights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>
            <p:ph type="ctrTitle"/>
          </p:nvPr>
        </p:nvSpPr>
        <p:spPr>
          <a:xfrm>
            <a:off x="68575" y="199650"/>
            <a:ext cx="9144000" cy="1131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8" name="Google Shape;218;p29"/>
          <p:cNvSpPr txBox="1"/>
          <p:nvPr>
            <p:ph idx="1" type="subTitle"/>
          </p:nvPr>
        </p:nvSpPr>
        <p:spPr>
          <a:xfrm>
            <a:off x="152125" y="694050"/>
            <a:ext cx="8991900" cy="4061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1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Community Event Participation (Parades, Festivals, Events)</a:t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La Kermesse Parade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Biddeford Winterfest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Biddeford River Jam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5K Road Races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075" y="1483075"/>
            <a:ext cx="2687549" cy="20156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0" name="Google Shape;220;p29"/>
          <p:cNvSpPr txBox="1"/>
          <p:nvPr/>
        </p:nvSpPr>
        <p:spPr>
          <a:xfrm>
            <a:off x="21050" y="4497000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National Assisted Living Week</a:t>
            </a:r>
            <a:endParaRPr sz="22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481" y="1862675"/>
            <a:ext cx="1877027" cy="25027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27" name="Google Shape;227;p30"/>
          <p:cNvSpPr txBox="1"/>
          <p:nvPr>
            <p:ph idx="1" type="subTitle"/>
          </p:nvPr>
        </p:nvSpPr>
        <p:spPr>
          <a:xfrm>
            <a:off x="161625" y="1034400"/>
            <a:ext cx="8451300" cy="3720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Community Service Initiatives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Perhaps one of the most common forms of community engagement.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Some schools require community service.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Common Local Opportunities…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City Department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Parks &amp; Recreation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Local Youth Organizations (win-win)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Local Organizations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150" y="2372825"/>
            <a:ext cx="2304026" cy="17280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9" name="Google Shape;229;p30"/>
          <p:cNvSpPr txBox="1"/>
          <p:nvPr/>
        </p:nvSpPr>
        <p:spPr>
          <a:xfrm>
            <a:off x="5912700" y="4100850"/>
            <a:ext cx="324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Wreaths Across America</a:t>
            </a:r>
            <a:endParaRPr sz="12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type="ctrTitle"/>
          </p:nvPr>
        </p:nvSpPr>
        <p:spPr>
          <a:xfrm>
            <a:off x="161625" y="82225"/>
            <a:ext cx="8841900" cy="1197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Examples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5" name="Google Shape;235;p31"/>
          <p:cNvSpPr txBox="1"/>
          <p:nvPr>
            <p:ph idx="1" type="subTitle"/>
          </p:nvPr>
        </p:nvSpPr>
        <p:spPr>
          <a:xfrm>
            <a:off x="161625" y="608475"/>
            <a:ext cx="8451300" cy="3974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Community Service Initiatives</a:t>
            </a:r>
            <a:r>
              <a:rPr lang="en" sz="2265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65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301" y="1283777"/>
            <a:ext cx="2496773" cy="166045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50" y="1353175"/>
            <a:ext cx="1834051" cy="137553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238" y="3221975"/>
            <a:ext cx="1892977" cy="14197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31"/>
          <p:cNvSpPr txBox="1"/>
          <p:nvPr/>
        </p:nvSpPr>
        <p:spPr>
          <a:xfrm>
            <a:off x="294725" y="2739975"/>
            <a:ext cx="286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Basketball -  Soup Kitchen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627500" y="4692600"/>
            <a:ext cx="255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Football - Assisted Living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3607500" y="2944225"/>
            <a:ext cx="2306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JFK Book Giveaway</a:t>
            </a:r>
            <a:endParaRPr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6506450" y="3712550"/>
            <a:ext cx="267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Graduation Cleanup</a:t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3050" y="3497725"/>
            <a:ext cx="1597199" cy="11979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4" name="Google Shape;244;p31"/>
          <p:cNvSpPr txBox="1"/>
          <p:nvPr/>
        </p:nvSpPr>
        <p:spPr>
          <a:xfrm>
            <a:off x="3607500" y="4641700"/>
            <a:ext cx="557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CC -Running Passion</a:t>
            </a:r>
            <a:endParaRPr sz="18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8874" y="1582950"/>
            <a:ext cx="1597202" cy="212959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ctrTitle"/>
          </p:nvPr>
        </p:nvSpPr>
        <p:spPr>
          <a:xfrm>
            <a:off x="390525" y="884200"/>
            <a:ext cx="8158800" cy="144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30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 high schools have some level of community engagement</a:t>
            </a:r>
            <a:endParaRPr i="1" sz="30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6" name="Google Shape;76;p14"/>
          <p:cNvSpPr txBox="1"/>
          <p:nvPr>
            <p:ph idx="1" type="subTitle"/>
          </p:nvPr>
        </p:nvSpPr>
        <p:spPr>
          <a:xfrm>
            <a:off x="390525" y="2044100"/>
            <a:ext cx="8222100" cy="25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This presentation is not an 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attempt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to educate athletic administrators how to begin to engage with 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their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community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You might get a few good ideas…but</a:t>
            </a:r>
            <a:r>
              <a:rPr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!</a:t>
            </a:r>
            <a:endParaRPr i="1"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Encourage Schools to Build an Engagement “portfolio.”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Encourage Schools to Promote Engagement.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Encourage Schools to Celebrate Engagement.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The Stakeholders are watching!</a:t>
            </a:r>
            <a:endParaRPr i="1" sz="18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925" y="342274"/>
            <a:ext cx="987751" cy="1131577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14"/>
          <p:cNvSpPr txBox="1"/>
          <p:nvPr/>
        </p:nvSpPr>
        <p:spPr>
          <a:xfrm>
            <a:off x="189400" y="4516000"/>
            <a:ext cx="81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1359550" y="342275"/>
            <a:ext cx="58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 u="sng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Opening Statement</a:t>
            </a:r>
            <a:endParaRPr i="1" sz="1800" u="sng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1" name="Google Shape;251;p32"/>
          <p:cNvSpPr txBox="1"/>
          <p:nvPr>
            <p:ph idx="1" type="subTitle"/>
          </p:nvPr>
        </p:nvSpPr>
        <p:spPr>
          <a:xfrm>
            <a:off x="161625" y="931725"/>
            <a:ext cx="8451300" cy="3822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Promotion &amp; Recognition Initiatives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Social Media Promotion.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Newsletters / Press Releases / Publications.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 Awards Ceremonies.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Character Award (PRIDE)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Joe Fairfield - Volunteer Award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Hall of Honor / Hall of Fame Ceremony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7" name="Google Shape;257;p33"/>
          <p:cNvSpPr txBox="1"/>
          <p:nvPr>
            <p:ph idx="1" type="subTitle"/>
          </p:nvPr>
        </p:nvSpPr>
        <p:spPr>
          <a:xfrm>
            <a:off x="161625" y="855675"/>
            <a:ext cx="8451300" cy="3899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Social Media Promotion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00" y="1501950"/>
            <a:ext cx="1900751" cy="24872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2087" y="1501950"/>
            <a:ext cx="1748901" cy="295036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2427" y="1383887"/>
            <a:ext cx="1748899" cy="284266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5575" y="712849"/>
            <a:ext cx="1429601" cy="239199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33"/>
          <p:cNvSpPr txBox="1"/>
          <p:nvPr/>
        </p:nvSpPr>
        <p:spPr>
          <a:xfrm>
            <a:off x="247900" y="3989150"/>
            <a:ext cx="195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Instagram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Food Drive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2205700" y="4497000"/>
            <a:ext cx="241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Facebook - Teen Center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4807375" y="4268825"/>
            <a:ext cx="186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Oldies Dance Group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6970500" y="3165950"/>
            <a:ext cx="158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Facebook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Courtyard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1" name="Google Shape;271;p34"/>
          <p:cNvSpPr txBox="1"/>
          <p:nvPr>
            <p:ph idx="1" type="subTitle"/>
          </p:nvPr>
        </p:nvSpPr>
        <p:spPr>
          <a:xfrm>
            <a:off x="161625" y="912700"/>
            <a:ext cx="8928900" cy="3842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Newsletters / Press Releases (Director of Communications)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2600"/>
              </a:spcAft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161675" y="3520375"/>
            <a:ext cx="3201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Newsletter - SMORES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3688875" y="3641325"/>
            <a:ext cx="286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Bridge Publications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882475" y="3861500"/>
            <a:ext cx="174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Press Release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5" name="Google Shape;2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2550" y="1540676"/>
            <a:ext cx="1566674" cy="22820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2371" y="1728813"/>
            <a:ext cx="2756379" cy="17915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7" name="Google Shape;27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625" y="1758663"/>
            <a:ext cx="3201126" cy="17318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3" name="Google Shape;283;p35"/>
          <p:cNvSpPr txBox="1"/>
          <p:nvPr>
            <p:ph idx="1" type="subTitle"/>
          </p:nvPr>
        </p:nvSpPr>
        <p:spPr>
          <a:xfrm>
            <a:off x="161625" y="912700"/>
            <a:ext cx="8451300" cy="38421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600"/>
              </a:spcAft>
              <a:buNone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Ceremonies &amp; Awards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675" y="1679397"/>
            <a:ext cx="1652010" cy="22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4050" y="1703900"/>
            <a:ext cx="1612700" cy="214374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600" y="1761875"/>
            <a:ext cx="1699899" cy="21437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7" name="Google Shape;287;p35"/>
          <p:cNvSpPr txBox="1"/>
          <p:nvPr/>
        </p:nvSpPr>
        <p:spPr>
          <a:xfrm>
            <a:off x="644875" y="3970275"/>
            <a:ext cx="194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 Sports 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Awards Ceremony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3480175" y="4009125"/>
            <a:ext cx="212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Character Awards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6728500" y="3877050"/>
            <a:ext cx="1942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Volunteer Award</a:t>
            </a:r>
            <a:endParaRPr sz="15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9862" y="1753772"/>
            <a:ext cx="1762775" cy="20774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Community Engagement 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6" name="Google Shape;296;p36"/>
          <p:cNvSpPr txBox="1"/>
          <p:nvPr>
            <p:ph idx="1" type="subTitle"/>
          </p:nvPr>
        </p:nvSpPr>
        <p:spPr>
          <a:xfrm>
            <a:off x="161625" y="912700"/>
            <a:ext cx="8451300" cy="3841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Promotion and Recognition Initiatives</a:t>
            </a:r>
            <a:endParaRPr sz="22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2265"/>
              <a:buFont typeface="Bookman Old Style"/>
              <a:buChar char="●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Hall of Honor /Hall of Fame Ceremony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A TRUE Community Event.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Homecoming 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○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Community Support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■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Partnerships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■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In-Kind Donations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72427" lvl="2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65"/>
              <a:buFont typeface="Bookman Old Style"/>
              <a:buChar char="■"/>
            </a:pPr>
            <a:r>
              <a:rPr lang="en" sz="2265">
                <a:latin typeface="Bookman Old Style"/>
                <a:ea typeface="Bookman Old Style"/>
                <a:cs typeface="Bookman Old Style"/>
                <a:sym typeface="Bookman Old Style"/>
              </a:rPr>
              <a:t>Promotions</a:t>
            </a:r>
            <a:endParaRPr sz="22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7035475" y="4040650"/>
            <a:ext cx="24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The Wall</a:t>
            </a:r>
            <a:endParaRPr sz="11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4572000" y="4611125"/>
            <a:ext cx="204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Downtown Banners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6627450" y="2177200"/>
            <a:ext cx="253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Chris &amp; Ron Cote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91’ &amp; 66’</a:t>
            </a:r>
            <a:endParaRPr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462" y="2886762"/>
            <a:ext cx="1955589" cy="10599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01" y="2866475"/>
            <a:ext cx="1308698" cy="174465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2" name="Google Shape;30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0310" y="306725"/>
            <a:ext cx="1367174" cy="182292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7" title="Community Service 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175"/>
            <a:ext cx="9144000" cy="50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/>
          <p:nvPr>
            <p:ph idx="1" type="subTitle"/>
          </p:nvPr>
        </p:nvSpPr>
        <p:spPr>
          <a:xfrm>
            <a:off x="0" y="1004950"/>
            <a:ext cx="9070200" cy="3749400"/>
          </a:xfrm>
          <a:prstGeom prst="rect">
            <a:avLst/>
          </a:prstGeom>
          <a:ln>
            <a:noFill/>
          </a:ln>
          <a:effectLst>
            <a:reflection blurRad="0" dir="0" dist="0" endA="0" fadeDir="5400012" kx="0" rotWithShape="0" algn="bl" stPos="0" sy="-100000" ky="0"/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965">
                <a:latin typeface="Bookman Old Style"/>
                <a:ea typeface="Bookman Old Style"/>
                <a:cs typeface="Bookman Old Style"/>
                <a:sym typeface="Bookman Old Style"/>
              </a:rPr>
              <a:t>Maine </a:t>
            </a:r>
            <a:endParaRPr sz="29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" sz="2965">
                <a:latin typeface="Bookman Old Style"/>
                <a:ea typeface="Bookman Old Style"/>
                <a:cs typeface="Bookman Old Style"/>
                <a:sym typeface="Bookman Old Style"/>
              </a:rPr>
              <a:t>The floor is open!</a:t>
            </a:r>
            <a:endParaRPr sz="29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" sz="2965">
                <a:latin typeface="Bookman Old Style"/>
                <a:ea typeface="Bookman Old Style"/>
                <a:cs typeface="Bookman Old Style"/>
                <a:sym typeface="Bookman Old Style"/>
              </a:rPr>
              <a:t>Please share your school’s initiatives &amp; successes!</a:t>
            </a:r>
            <a:endParaRPr sz="29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075" y="489000"/>
            <a:ext cx="5592000" cy="41655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8" name="Google Shape;318;p39"/>
          <p:cNvSpPr txBox="1"/>
          <p:nvPr/>
        </p:nvSpPr>
        <p:spPr>
          <a:xfrm>
            <a:off x="1796900" y="779600"/>
            <a:ext cx="5592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“Alone we can do so little: Together, we can do so much!”</a:t>
            </a:r>
            <a:endParaRPr i="1" sz="19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8550" y="359699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0" name="Google Shape;320;p39"/>
          <p:cNvSpPr txBox="1"/>
          <p:nvPr/>
        </p:nvSpPr>
        <p:spPr>
          <a:xfrm>
            <a:off x="1755175" y="4696650"/>
            <a:ext cx="56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Waterhouse Field</a:t>
            </a:r>
            <a:endParaRPr sz="1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21" name="Google Shape;32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50" y="359712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2" name="Google Shape;3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8550" y="3501124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3" name="Google Shape;3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325" y="3501124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39"/>
          <p:cNvSpPr txBox="1"/>
          <p:nvPr/>
        </p:nvSpPr>
        <p:spPr>
          <a:xfrm>
            <a:off x="0" y="2205725"/>
            <a:ext cx="170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2024</a:t>
            </a:r>
            <a:endParaRPr sz="3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7483900" y="2205725"/>
            <a:ext cx="160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/>
          <p:nvPr/>
        </p:nvSpPr>
        <p:spPr>
          <a:xfrm>
            <a:off x="1796900" y="359700"/>
            <a:ext cx="5592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9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“Alone we can do so little: Together, we can do so much!”</a:t>
            </a:r>
            <a:endParaRPr i="1" sz="19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550" y="359699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2" name="Google Shape;332;p40"/>
          <p:cNvSpPr txBox="1"/>
          <p:nvPr/>
        </p:nvSpPr>
        <p:spPr>
          <a:xfrm>
            <a:off x="1755175" y="4696650"/>
            <a:ext cx="56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Parks &amp; Recreation - Girls Soccer</a:t>
            </a:r>
            <a:endParaRPr sz="1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33" name="Google Shape;3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50" y="359712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550" y="3501124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5" name="Google Shape;3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5" y="3501124"/>
            <a:ext cx="1211174" cy="1316774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6" name="Google Shape;336;p40"/>
          <p:cNvSpPr txBox="1"/>
          <p:nvPr/>
        </p:nvSpPr>
        <p:spPr>
          <a:xfrm>
            <a:off x="0" y="2205725"/>
            <a:ext cx="170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2024</a:t>
            </a:r>
            <a:endParaRPr sz="3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7" name="Google Shape;337;p40"/>
          <p:cNvSpPr txBox="1"/>
          <p:nvPr/>
        </p:nvSpPr>
        <p:spPr>
          <a:xfrm>
            <a:off x="7483900" y="2205725"/>
            <a:ext cx="160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2024</a:t>
            </a:r>
            <a:endParaRPr/>
          </a:p>
        </p:txBody>
      </p:sp>
      <p:pic>
        <p:nvPicPr>
          <p:cNvPr id="338" name="Google Shape;338;p40" title="IMG_9554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1912" y="989100"/>
            <a:ext cx="3368275" cy="3555149"/>
          </a:xfrm>
          <a:prstGeom prst="rect">
            <a:avLst/>
          </a:prstGeom>
          <a:noFill/>
          <a:ln cap="flat" cmpd="sng" w="1143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ctrTitle"/>
          </p:nvPr>
        </p:nvSpPr>
        <p:spPr>
          <a:xfrm>
            <a:off x="390525" y="155150"/>
            <a:ext cx="8158800" cy="72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>
                <a:latin typeface="Bookman Old Style"/>
                <a:ea typeface="Bookman Old Style"/>
                <a:cs typeface="Bookman Old Style"/>
                <a:sym typeface="Bookman Old Style"/>
              </a:rPr>
              <a:t>Today’s Topics &amp; Goals</a:t>
            </a:r>
            <a:endParaRPr sz="292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>
            <a:off x="390525" y="618425"/>
            <a:ext cx="8591100" cy="37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Why Community Engagement Matters.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The Influence of Education Based Athletics.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Factors that Might Impact the Level or Success of Community  Engagement.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Benefits of Community Engagement on Student Athletes &amp; Schools.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Benefits of Community Engagement on our Communities.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Examples of Community Engagement.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Conclusion - Call to Action!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1288275" y="2637700"/>
            <a:ext cx="754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2450" y="375400"/>
            <a:ext cx="1154775" cy="1322926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ctrTitle"/>
          </p:nvPr>
        </p:nvSpPr>
        <p:spPr>
          <a:xfrm>
            <a:off x="161625" y="275725"/>
            <a:ext cx="8841900" cy="14070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Why Community Engagement Matters!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 Based High School Athletics</a:t>
            </a:r>
            <a:endParaRPr sz="24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8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“The other half of Education” NFHS</a:t>
            </a:r>
            <a:endParaRPr i="1" sz="18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93" name="Google Shape;93;p16"/>
          <p:cNvSpPr txBox="1"/>
          <p:nvPr>
            <p:ph idx="1" type="subTitle"/>
          </p:nvPr>
        </p:nvSpPr>
        <p:spPr>
          <a:xfrm>
            <a:off x="161625" y="1682725"/>
            <a:ext cx="8451300" cy="2957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Emphasizes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the value of community involvement as a crucial aspect of student development &amp; school culture.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Building Character &amp; Leadership Skills.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Creates a Sense of Responsibility towards Community.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Fosters School Spirit.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Encourages Volunteerism.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Strengthens Community ties.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Develops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Positive Role Models.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500" y="3371275"/>
            <a:ext cx="1775077" cy="161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ctrTitle"/>
          </p:nvPr>
        </p:nvSpPr>
        <p:spPr>
          <a:xfrm>
            <a:off x="161625" y="0"/>
            <a:ext cx="8851500" cy="1369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Why Community Engagement Matters!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 Based High School Athletics</a:t>
            </a:r>
            <a:endParaRPr sz="24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0" name="Google Shape;100;p17"/>
          <p:cNvSpPr txBox="1"/>
          <p:nvPr>
            <p:ph idx="1" type="subTitle"/>
          </p:nvPr>
        </p:nvSpPr>
        <p:spPr>
          <a:xfrm>
            <a:off x="161625" y="1245475"/>
            <a:ext cx="8451300" cy="3213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Start your portfolio by 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identifying where the principles of Education Based Athletics are located within your athletic program. 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ts val="1865"/>
              <a:buFont typeface="Bookman Old Style"/>
              <a:buChar char="●"/>
            </a:pPr>
            <a:r>
              <a:rPr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Athletic Department</a:t>
            </a:r>
            <a:r>
              <a:rPr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Mission Statement / Vision</a:t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mission of the athletic department at Biddeford High School is to provide athletic programs that help develop the </a:t>
            </a:r>
            <a:r>
              <a:rPr lang="en" sz="165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whole</a:t>
            </a:r>
            <a:r>
              <a:rPr lang="en" sz="135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child through education and competition, to stimulate a lasting attitude of discipline, sportsmanship, integrity, leadership </a:t>
            </a:r>
            <a:r>
              <a:rPr lang="en" sz="1350">
                <a:latin typeface="Bookman Old Style"/>
                <a:ea typeface="Bookman Old Style"/>
                <a:cs typeface="Bookman Old Style"/>
                <a:sym typeface="Bookman Old Style"/>
              </a:rPr>
              <a:t>and </a:t>
            </a:r>
            <a:r>
              <a:rPr lang="en" sz="1350" u="sng">
                <a:latin typeface="Bookman Old Style"/>
                <a:ea typeface="Bookman Old Style"/>
                <a:cs typeface="Bookman Old Style"/>
                <a:sym typeface="Bookman Old Style"/>
              </a:rPr>
              <a:t>social responsibility</a:t>
            </a:r>
            <a:r>
              <a:rPr lang="en" sz="1350">
                <a:latin typeface="Bookman Old Style"/>
                <a:ea typeface="Bookman Old Style"/>
                <a:cs typeface="Bookman Old Style"/>
                <a:sym typeface="Bookman Old Style"/>
              </a:rPr>
              <a:t>. To provide a rigorous athletic program which complements and supports a challenging academic program by teaching student-athletes to persevere,</a:t>
            </a:r>
            <a:r>
              <a:rPr lang="en" sz="1350" u="sng">
                <a:latin typeface="Bookman Old Style"/>
                <a:ea typeface="Bookman Old Style"/>
                <a:cs typeface="Bookman Old Style"/>
                <a:sym typeface="Bookman Old Style"/>
              </a:rPr>
              <a:t> to work well with others, and to test themselves. Biddeford High School strives to build competitive athletic programs that act as an enduring source of pride for the student population, student-athletes, alumni and members of the Biddeford Community.</a:t>
            </a:r>
            <a:r>
              <a:rPr lang="en" sz="1350" u="sng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350" u="sng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 u="sng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ctrTitle"/>
          </p:nvPr>
        </p:nvSpPr>
        <p:spPr>
          <a:xfrm>
            <a:off x="161625" y="199650"/>
            <a:ext cx="8841900" cy="1374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Why Community Engagement Matters!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 Based High School Athletics</a:t>
            </a:r>
            <a:endParaRPr sz="24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6" name="Google Shape;106;p18"/>
          <p:cNvSpPr txBox="1"/>
          <p:nvPr>
            <p:ph idx="1" type="subTitle"/>
          </p:nvPr>
        </p:nvSpPr>
        <p:spPr>
          <a:xfrm>
            <a:off x="161625" y="1045825"/>
            <a:ext cx="8451300" cy="3594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ts val="1865"/>
              <a:buFont typeface="Bookman Old Style"/>
              <a:buChar char="●"/>
            </a:pPr>
            <a:r>
              <a:rPr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Coaches Handbook (Volunteer Requirement) </a:t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65"/>
              <a:buFont typeface="Bookman Old Style"/>
              <a:buChar char="●"/>
            </a:pPr>
            <a:r>
              <a:rPr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Code of Conduct </a:t>
            </a:r>
            <a:endParaRPr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Represent themselves, their school and their </a:t>
            </a:r>
            <a:r>
              <a:rPr lang="en" sz="1865" u="sng">
                <a:latin typeface="Bookman Old Style"/>
                <a:ea typeface="Bookman Old Style"/>
                <a:cs typeface="Bookman Old Style"/>
                <a:sym typeface="Bookman Old Style"/>
              </a:rPr>
              <a:t>community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in a positive manner at all times; this includes on social media platforms.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Demonstrate civility by modeling behavior that exemplifies 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appropriate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respect and </a:t>
            </a:r>
            <a:r>
              <a:rPr lang="en" sz="1865" u="sng">
                <a:latin typeface="Bookman Old Style"/>
                <a:ea typeface="Bookman Old Style"/>
                <a:cs typeface="Bookman Old Style"/>
                <a:sym typeface="Bookman Old Style"/>
              </a:rPr>
              <a:t>concern</a:t>
            </a:r>
            <a:r>
              <a:rPr lang="en" sz="1865" u="sng">
                <a:latin typeface="Bookman Old Style"/>
                <a:ea typeface="Bookman Old Style"/>
                <a:cs typeface="Bookman Old Style"/>
                <a:sym typeface="Bookman Old Style"/>
              </a:rPr>
              <a:t> for others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○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Demonstrate </a:t>
            </a:r>
            <a:r>
              <a:rPr lang="en" sz="1865" u="sng">
                <a:latin typeface="Bookman Old Style"/>
                <a:ea typeface="Bookman Old Style"/>
                <a:cs typeface="Bookman Old Style"/>
                <a:sym typeface="Bookman Old Style"/>
              </a:rPr>
              <a:t>social responsibility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towards their team, school and </a:t>
            </a:r>
            <a:r>
              <a:rPr lang="en" sz="1865" u="sng">
                <a:latin typeface="Bookman Old Style"/>
                <a:ea typeface="Bookman Old Style"/>
                <a:cs typeface="Bookman Old Style"/>
                <a:sym typeface="Bookman Old Style"/>
              </a:rPr>
              <a:t>community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Proclaim Who We Are…</a:t>
            </a:r>
            <a:r>
              <a:rPr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We Are Who We Say We Are!</a:t>
            </a:r>
            <a:endParaRPr i="1"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ctrTitle"/>
          </p:nvPr>
        </p:nvSpPr>
        <p:spPr>
          <a:xfrm>
            <a:off x="390525" y="155150"/>
            <a:ext cx="8158800" cy="18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3020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 high schools have some level of community engagement</a:t>
            </a:r>
            <a:endParaRPr i="1" sz="3020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12" name="Google Shape;112;p19"/>
          <p:cNvSpPr txBox="1"/>
          <p:nvPr>
            <p:ph idx="1" type="subTitle"/>
          </p:nvPr>
        </p:nvSpPr>
        <p:spPr>
          <a:xfrm>
            <a:off x="390525" y="1036300"/>
            <a:ext cx="8591100" cy="34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What are some factors that may impact the level of engagement?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Which Factors Can You Control?</a:t>
            </a:r>
            <a:endParaRPr b="1" i="1"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Leadership (vision &amp; values - priorities)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Cultural Relevance &amp; Social Factors.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School Systems (MSAD, School Union, Public vs. Private)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Resource Availability.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Parent &amp; Alumni Involvement.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0" l="0" r="0" t="6881"/>
          <a:stretch/>
        </p:blipFill>
        <p:spPr>
          <a:xfrm>
            <a:off x="7710475" y="2199600"/>
            <a:ext cx="1081026" cy="11531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Benefits for Student Athletes</a:t>
            </a:r>
            <a:endParaRPr sz="27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19" name="Google Shape;119;p20"/>
          <p:cNvSpPr txBox="1"/>
          <p:nvPr>
            <p:ph idx="1" type="subTitle"/>
          </p:nvPr>
        </p:nvSpPr>
        <p:spPr>
          <a:xfrm>
            <a:off x="161625" y="1230925"/>
            <a:ext cx="8451300" cy="3523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0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Personal Growth &amp; Self Reflection.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Increased Visibility.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Increased Empathy &amp; Social Awareness.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Networking &amp; Community Connections.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Team Building - 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Camaraderie</a:t>
            </a: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  &amp; Teamwork.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College Applications.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Local Resources. (Sponsorships/Contractors)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447" y="313850"/>
            <a:ext cx="2277130" cy="170785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6817" y="2525317"/>
            <a:ext cx="1473174" cy="1964232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20"/>
          <p:cNvSpPr txBox="1"/>
          <p:nvPr/>
        </p:nvSpPr>
        <p:spPr>
          <a:xfrm>
            <a:off x="6626650" y="2021700"/>
            <a:ext cx="24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Courtyard cleanup</a:t>
            </a:r>
            <a:endParaRPr sz="15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722125" y="4577675"/>
            <a:ext cx="244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CMP setup</a:t>
            </a:r>
            <a:endParaRPr sz="15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F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ctrTitle"/>
          </p:nvPr>
        </p:nvSpPr>
        <p:spPr>
          <a:xfrm>
            <a:off x="161625" y="199650"/>
            <a:ext cx="8841900" cy="13023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>
                <a:latin typeface="Bookman Old Style"/>
                <a:ea typeface="Bookman Old Style"/>
                <a:cs typeface="Bookman Old Style"/>
                <a:sym typeface="Bookman Old Style"/>
              </a:rPr>
              <a:t>  </a:t>
            </a:r>
            <a:r>
              <a:rPr lang="en" sz="3420">
                <a:latin typeface="Bookman Old Style"/>
                <a:ea typeface="Bookman Old Style"/>
                <a:cs typeface="Bookman Old Style"/>
                <a:sym typeface="Bookman Old Style"/>
              </a:rPr>
              <a:t>Benefits for Our Community</a:t>
            </a:r>
            <a:endParaRPr sz="342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20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9" name="Google Shape;129;p21"/>
          <p:cNvSpPr txBox="1"/>
          <p:nvPr>
            <p:ph idx="1" type="subTitle"/>
          </p:nvPr>
        </p:nvSpPr>
        <p:spPr>
          <a:xfrm>
            <a:off x="161625" y="1220575"/>
            <a:ext cx="8451300" cy="3533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0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Our Schools are the Epicenter of our Community.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Identity &amp; Pride. </a:t>
            </a:r>
            <a:r>
              <a:rPr i="1" lang="en" sz="1865">
                <a:solidFill>
                  <a:srgbClr val="FFFF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(Enduring Source of Pride!)</a:t>
            </a:r>
            <a:endParaRPr i="1" sz="1865">
              <a:solidFill>
                <a:srgbClr val="FFFF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Social Gatherings &amp; Events.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Local History, Tradition &amp; Social Events.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Shared Resources.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Investment in our future Workforce.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Support System for Families. 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-3470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65"/>
              <a:buFont typeface="Bookman Old Style"/>
              <a:buChar char="●"/>
            </a:pPr>
            <a:r>
              <a:rPr lang="en" sz="1865">
                <a:latin typeface="Bookman Old Style"/>
                <a:ea typeface="Bookman Old Style"/>
                <a:cs typeface="Bookman Old Style"/>
                <a:sym typeface="Bookman Old Style"/>
              </a:rPr>
              <a:t>Community Service.</a:t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 sz="1865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65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4278325" y="4754275"/>
            <a:ext cx="486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Robert “Desi” Desjardins</a:t>
            </a:r>
            <a:endParaRPr sz="150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425" y="2685850"/>
            <a:ext cx="1483400" cy="19778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7900" y="294725"/>
            <a:ext cx="1540044" cy="20534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