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60" r:id="rId5"/>
    <p:sldId id="259" r:id="rId6"/>
    <p:sldId id="261" r:id="rId7"/>
    <p:sldId id="262" r:id="rId8"/>
    <p:sldId id="263" r:id="rId9"/>
    <p:sldId id="264" r:id="rId10"/>
    <p:sldId id="267" r:id="rId11"/>
    <p:sldId id="265" r:id="rId12"/>
    <p:sldId id="266" r:id="rId13"/>
    <p:sldId id="268" r:id="rId14"/>
    <p:sldId id="269" r:id="rId15"/>
    <p:sldId id="272" r:id="rId16"/>
    <p:sldId id="271" r:id="rId17"/>
    <p:sldId id="270" r:id="rId18"/>
    <p:sldId id="283" r:id="rId19"/>
    <p:sldId id="273" r:id="rId20"/>
    <p:sldId id="274" r:id="rId21"/>
    <p:sldId id="275" r:id="rId22"/>
    <p:sldId id="276" r:id="rId23"/>
    <p:sldId id="277" r:id="rId24"/>
    <p:sldId id="278" r:id="rId25"/>
    <p:sldId id="279" r:id="rId26"/>
    <p:sldId id="280" r:id="rId27"/>
    <p:sldId id="281" r:id="rId28"/>
    <p:sldId id="282" r:id="rId29"/>
    <p:sldId id="284" r:id="rId30"/>
    <p:sldId id="285"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p:scale>
          <a:sx n="100" d="100"/>
          <a:sy n="100" d="100"/>
        </p:scale>
        <p:origin x="-1128" y="-2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E18294-2A77-5C4D-92F0-B5E44D4BFD1F}" type="datetimeFigureOut">
              <a:rPr lang="en-US" smtClean="0"/>
              <a:pPr/>
              <a:t>8/13/12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1FC59-9F3E-344F-A085-6FA9D50A3E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18294-2A77-5C4D-92F0-B5E44D4BFD1F}" type="datetimeFigureOut">
              <a:rPr lang="en-US" smtClean="0"/>
              <a:pPr/>
              <a:t>8/13/12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1FC59-9F3E-344F-A085-6FA9D50A3E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18294-2A77-5C4D-92F0-B5E44D4BFD1F}" type="datetimeFigureOut">
              <a:rPr lang="en-US" smtClean="0"/>
              <a:pPr/>
              <a:t>8/13/12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1FC59-9F3E-344F-A085-6FA9D50A3E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18294-2A77-5C4D-92F0-B5E44D4BFD1F}" type="datetimeFigureOut">
              <a:rPr lang="en-US" smtClean="0"/>
              <a:pPr/>
              <a:t>8/13/12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1FC59-9F3E-344F-A085-6FA9D50A3E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18294-2A77-5C4D-92F0-B5E44D4BFD1F}" type="datetimeFigureOut">
              <a:rPr lang="en-US" smtClean="0"/>
              <a:pPr/>
              <a:t>8/13/12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1FC59-9F3E-344F-A085-6FA9D50A3E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18294-2A77-5C4D-92F0-B5E44D4BFD1F}" type="datetimeFigureOut">
              <a:rPr lang="en-US" smtClean="0"/>
              <a:pPr/>
              <a:t>8/13/12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1FC59-9F3E-344F-A085-6FA9D50A3E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E18294-2A77-5C4D-92F0-B5E44D4BFD1F}" type="datetimeFigureOut">
              <a:rPr lang="en-US" smtClean="0"/>
              <a:pPr/>
              <a:t>8/13/12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A1FC59-9F3E-344F-A085-6FA9D50A3E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E18294-2A77-5C4D-92F0-B5E44D4BFD1F}" type="datetimeFigureOut">
              <a:rPr lang="en-US" smtClean="0"/>
              <a:pPr/>
              <a:t>8/13/12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A1FC59-9F3E-344F-A085-6FA9D50A3E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18294-2A77-5C4D-92F0-B5E44D4BFD1F}" type="datetimeFigureOut">
              <a:rPr lang="en-US" smtClean="0"/>
              <a:pPr/>
              <a:t>8/13/12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A1FC59-9F3E-344F-A085-6FA9D50A3E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18294-2A77-5C4D-92F0-B5E44D4BFD1F}" type="datetimeFigureOut">
              <a:rPr lang="en-US" smtClean="0"/>
              <a:pPr/>
              <a:t>8/13/12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1FC59-9F3E-344F-A085-6FA9D50A3E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18294-2A77-5C4D-92F0-B5E44D4BFD1F}" type="datetimeFigureOut">
              <a:rPr lang="en-US" smtClean="0"/>
              <a:pPr/>
              <a:t>8/13/12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1FC59-9F3E-344F-A085-6FA9D50A3E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E18294-2A77-5C4D-92F0-B5E44D4BFD1F}" type="datetimeFigureOut">
              <a:rPr lang="en-US" smtClean="0"/>
              <a:pPr/>
              <a:t>8/13/12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1FC59-9F3E-344F-A085-6FA9D50A3E5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9.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1"/>
            <a:ext cx="7772400" cy="1771650"/>
          </a:xfrm>
        </p:spPr>
        <p:txBody>
          <a:bodyPr>
            <a:normAutofit fontScale="90000"/>
          </a:bodyPr>
          <a:lstStyle/>
          <a:p>
            <a:r>
              <a:rPr lang="en-US" sz="10000" dirty="0" smtClean="0">
                <a:solidFill>
                  <a:srgbClr val="FF0000"/>
                </a:solidFill>
              </a:rPr>
              <a:t>PWN</a:t>
            </a:r>
            <a:br>
              <a:rPr lang="en-US" sz="10000" dirty="0" smtClean="0">
                <a:solidFill>
                  <a:srgbClr val="FF0000"/>
                </a:solidFill>
              </a:rPr>
            </a:br>
            <a:r>
              <a:rPr lang="en-US" sz="1200" dirty="0" smtClean="0"/>
              <a:t>Prior Written Notice</a:t>
            </a:r>
            <a:r>
              <a:rPr lang="en-US" sz="1600" dirty="0" smtClean="0"/>
              <a:t>    </a:t>
            </a:r>
            <a:endParaRPr lang="en-US" sz="1600" dirty="0"/>
          </a:p>
        </p:txBody>
      </p:sp>
      <p:sp>
        <p:nvSpPr>
          <p:cNvPr id="3" name="Subtitle 2"/>
          <p:cNvSpPr>
            <a:spLocks noGrp="1"/>
          </p:cNvSpPr>
          <p:nvPr>
            <p:ph type="subTitle" idx="1"/>
          </p:nvPr>
        </p:nvSpPr>
        <p:spPr>
          <a:xfrm>
            <a:off x="1524000" y="3886200"/>
            <a:ext cx="6400800" cy="1752600"/>
          </a:xfrm>
        </p:spPr>
        <p:txBody>
          <a:bodyPr>
            <a:normAutofit/>
          </a:bodyPr>
          <a:lstStyle/>
          <a:p>
            <a:r>
              <a:rPr lang="en-US" sz="5000" dirty="0" smtClean="0"/>
              <a:t>Just Do It </a:t>
            </a:r>
            <a:endParaRPr lang="en-US" sz="5000" dirty="0"/>
          </a:p>
        </p:txBody>
      </p:sp>
      <p:pic>
        <p:nvPicPr>
          <p:cNvPr id="4" name="Picture 3" descr="blue-swoosh-graphic.jpg"/>
          <p:cNvPicPr>
            <a:picLocks noChangeAspect="1"/>
          </p:cNvPicPr>
          <p:nvPr/>
        </p:nvPicPr>
        <p:blipFill>
          <a:blip r:embed="rId2"/>
          <a:stretch>
            <a:fillRect/>
          </a:stretch>
        </p:blipFill>
        <p:spPr>
          <a:xfrm>
            <a:off x="0" y="4869628"/>
            <a:ext cx="9144000" cy="1538344"/>
          </a:xfrm>
          <a:prstGeom prst="rect">
            <a:avLst/>
          </a:prstGeom>
        </p:spPr>
      </p:pic>
      <p:pic>
        <p:nvPicPr>
          <p:cNvPr id="5" name="Picture 4" descr="important symbol.png"/>
          <p:cNvPicPr>
            <a:picLocks noChangeAspect="1"/>
          </p:cNvPicPr>
          <p:nvPr/>
        </p:nvPicPr>
        <p:blipFill>
          <a:blip r:embed="rId3"/>
          <a:stretch>
            <a:fillRect/>
          </a:stretch>
        </p:blipFill>
        <p:spPr>
          <a:xfrm>
            <a:off x="6172200" y="3886200"/>
            <a:ext cx="769172" cy="76917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Describe the Action proposed or refused by the District. </a:t>
            </a:r>
            <a:r>
              <a:rPr lang="en-US" sz="1778" dirty="0" smtClean="0"/>
              <a:t>(Example)</a:t>
            </a:r>
            <a:endParaRPr lang="en-US" sz="1778" dirty="0"/>
          </a:p>
        </p:txBody>
      </p:sp>
      <p:sp>
        <p:nvSpPr>
          <p:cNvPr id="3" name="Content Placeholder 2"/>
          <p:cNvSpPr>
            <a:spLocks noGrp="1"/>
          </p:cNvSpPr>
          <p:nvPr>
            <p:ph idx="1"/>
          </p:nvPr>
        </p:nvSpPr>
        <p:spPr/>
        <p:txBody>
          <a:bodyPr/>
          <a:lstStyle/>
          <a:p>
            <a:r>
              <a:rPr lang="en-US" dirty="0" smtClean="0"/>
              <a:t>If the team determines that the child needs to continue working on the same goals he/she has been in the previous IEP, it needs to be stated in this question…</a:t>
            </a:r>
          </a:p>
          <a:p>
            <a:pPr lvl="1"/>
            <a:r>
              <a:rPr lang="en-US" dirty="0" smtClean="0"/>
              <a:t>The IEP team determined </a:t>
            </a:r>
            <a:r>
              <a:rPr lang="en-US" i="1" dirty="0" smtClean="0"/>
              <a:t>student </a:t>
            </a:r>
            <a:r>
              <a:rPr lang="en-US" dirty="0" smtClean="0"/>
              <a:t>continued to show a need for organizational skills and felt the the goal as written from </a:t>
            </a:r>
            <a:r>
              <a:rPr lang="en-US" i="1" dirty="0" smtClean="0"/>
              <a:t>his/her </a:t>
            </a:r>
            <a:r>
              <a:rPr lang="en-US" dirty="0" smtClean="0"/>
              <a:t>previous IEP continues to have merit and therefore will be brought forward on </a:t>
            </a:r>
            <a:r>
              <a:rPr lang="en-US" i="1" dirty="0" smtClean="0"/>
              <a:t>his/her </a:t>
            </a:r>
            <a:r>
              <a:rPr lang="en-US" dirty="0" smtClean="0"/>
              <a:t>new IEP.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Describe the Action proposed or refused by the District. </a:t>
            </a:r>
            <a:r>
              <a:rPr lang="en-US" sz="1778" dirty="0" smtClean="0"/>
              <a:t>(Example)</a:t>
            </a:r>
            <a:endParaRPr lang="en-US" sz="1778" dirty="0"/>
          </a:p>
        </p:txBody>
      </p:sp>
      <p:sp>
        <p:nvSpPr>
          <p:cNvPr id="3" name="Content Placeholder 2"/>
          <p:cNvSpPr>
            <a:spLocks noGrp="1"/>
          </p:cNvSpPr>
          <p:nvPr>
            <p:ph idx="1"/>
          </p:nvPr>
        </p:nvSpPr>
        <p:spPr/>
        <p:txBody>
          <a:bodyPr/>
          <a:lstStyle/>
          <a:p>
            <a:r>
              <a:rPr lang="en-US" dirty="0" smtClean="0"/>
              <a:t>The district is providing this notice to you because it is refusing your request to place </a:t>
            </a:r>
            <a:r>
              <a:rPr lang="en-US" i="1" dirty="0" smtClean="0"/>
              <a:t>Jane </a:t>
            </a:r>
            <a:r>
              <a:rPr lang="en-US" dirty="0" smtClean="0"/>
              <a:t>at Private School XYZ at the districts expense.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Explanation of why the district proposes to take or refused to take the action:</a:t>
            </a:r>
            <a:endParaRPr lang="en-US" sz="3600" dirty="0"/>
          </a:p>
        </p:txBody>
      </p:sp>
      <p:sp>
        <p:nvSpPr>
          <p:cNvPr id="3" name="Content Placeholder 2"/>
          <p:cNvSpPr>
            <a:spLocks noGrp="1"/>
          </p:cNvSpPr>
          <p:nvPr>
            <p:ph idx="1"/>
          </p:nvPr>
        </p:nvSpPr>
        <p:spPr/>
        <p:txBody>
          <a:bodyPr/>
          <a:lstStyle/>
          <a:p>
            <a:r>
              <a:rPr lang="en-US" dirty="0" smtClean="0"/>
              <a:t>Why does the IEP look</a:t>
            </a:r>
            <a:r>
              <a:rPr lang="en-US" dirty="0" smtClean="0"/>
              <a:t> the way it does</a:t>
            </a:r>
            <a:r>
              <a:rPr lang="en-US" dirty="0" smtClean="0"/>
              <a:t>? </a:t>
            </a:r>
          </a:p>
          <a:p>
            <a:r>
              <a:rPr lang="en-US" dirty="0" smtClean="0"/>
              <a:t>This question is really looking for a </a:t>
            </a:r>
            <a:r>
              <a:rPr lang="en-US" dirty="0" smtClean="0"/>
              <a:t>rationale </a:t>
            </a:r>
            <a:r>
              <a:rPr lang="en-US" dirty="0" smtClean="0"/>
              <a:t>for decisions made in the meeting. </a:t>
            </a:r>
          </a:p>
          <a:p>
            <a:r>
              <a:rPr lang="en-US" dirty="0" smtClean="0"/>
              <a:t>Details of team meeting discussions. </a:t>
            </a:r>
            <a:endParaRPr lang="en-US" dirty="0"/>
          </a:p>
        </p:txBody>
      </p:sp>
      <p:pic>
        <p:nvPicPr>
          <p:cNvPr id="4" name="Picture 3" descr="why-us.jpg"/>
          <p:cNvPicPr>
            <a:picLocks noChangeAspect="1"/>
          </p:cNvPicPr>
          <p:nvPr/>
        </p:nvPicPr>
        <p:blipFill>
          <a:blip r:embed="rId2"/>
          <a:stretch>
            <a:fillRect/>
          </a:stretch>
        </p:blipFill>
        <p:spPr>
          <a:xfrm>
            <a:off x="2133600" y="4038600"/>
            <a:ext cx="4283399" cy="266065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Explanation of why the district proposes to take or refused to take the action: </a:t>
            </a:r>
            <a:r>
              <a:rPr lang="en-US" sz="1200" dirty="0" smtClean="0"/>
              <a:t>(continued)</a:t>
            </a:r>
            <a:endParaRPr lang="en-US" sz="3600" dirty="0"/>
          </a:p>
        </p:txBody>
      </p:sp>
      <p:sp>
        <p:nvSpPr>
          <p:cNvPr id="3" name="Content Placeholder 2"/>
          <p:cNvSpPr>
            <a:spLocks noGrp="1"/>
          </p:cNvSpPr>
          <p:nvPr>
            <p:ph idx="1"/>
          </p:nvPr>
        </p:nvSpPr>
        <p:spPr/>
        <p:txBody>
          <a:bodyPr/>
          <a:lstStyle/>
          <a:p>
            <a:r>
              <a:rPr lang="en-US" dirty="0" smtClean="0"/>
              <a:t>The law requires that a new IEP be created annually. </a:t>
            </a:r>
          </a:p>
          <a:p>
            <a:r>
              <a:rPr lang="en-US" dirty="0" smtClean="0"/>
              <a:t>It’s time.</a:t>
            </a:r>
          </a:p>
          <a:p>
            <a:r>
              <a:rPr lang="en-US" dirty="0" smtClean="0"/>
              <a:t>Districts are required to review and revise Individualized Education Plans on an annual basis.</a:t>
            </a:r>
          </a:p>
          <a:p>
            <a:endParaRPr lang="en-US" dirty="0" smtClean="0"/>
          </a:p>
          <a:p>
            <a:r>
              <a:rPr lang="en-US" dirty="0" smtClean="0"/>
              <a:t>Although true, MDE wants MORE!</a:t>
            </a:r>
            <a:endParaRPr lang="en-US" dirty="0"/>
          </a:p>
        </p:txBody>
      </p:sp>
      <p:sp>
        <p:nvSpPr>
          <p:cNvPr id="4" name="&quot;No&quot; Symbol 3"/>
          <p:cNvSpPr/>
          <p:nvPr/>
        </p:nvSpPr>
        <p:spPr>
          <a:xfrm>
            <a:off x="2209800" y="1417638"/>
            <a:ext cx="4572000" cy="3833953"/>
          </a:xfrm>
          <a:prstGeom prst="noSmoking">
            <a:avLst>
              <a:gd name="adj" fmla="val 3456"/>
            </a:avLst>
          </a:prstGeom>
          <a:solidFill>
            <a:srgbClr val="FF0000">
              <a:alpha val="42000"/>
            </a:srgbClr>
          </a:solidFill>
          <a:ln/>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Explanation of why the district proposes to take or refused to take the action: </a:t>
            </a:r>
            <a:r>
              <a:rPr lang="en-US" sz="1600" dirty="0" smtClean="0"/>
              <a:t>(continued)</a:t>
            </a:r>
            <a:endParaRPr lang="en-US" dirty="0"/>
          </a:p>
        </p:txBody>
      </p:sp>
      <p:sp>
        <p:nvSpPr>
          <p:cNvPr id="3" name="Content Placeholder 2"/>
          <p:cNvSpPr>
            <a:spLocks noGrp="1"/>
          </p:cNvSpPr>
          <p:nvPr>
            <p:ph idx="1"/>
          </p:nvPr>
        </p:nvSpPr>
        <p:spPr/>
        <p:txBody>
          <a:bodyPr/>
          <a:lstStyle/>
          <a:p>
            <a:r>
              <a:rPr lang="en-US" dirty="0" smtClean="0"/>
              <a:t>MDE made very clear that </a:t>
            </a:r>
            <a:r>
              <a:rPr lang="en-US" dirty="0" smtClean="0">
                <a:solidFill>
                  <a:srgbClr val="FF0000"/>
                </a:solidFill>
              </a:rPr>
              <a:t>timelines</a:t>
            </a:r>
            <a:r>
              <a:rPr lang="en-US" dirty="0" smtClean="0"/>
              <a:t> are not the “why” they are looking for in this question! </a:t>
            </a:r>
          </a:p>
        </p:txBody>
      </p:sp>
      <p:pic>
        <p:nvPicPr>
          <p:cNvPr id="4" name="Picture 3" descr="Calendar-Planning-photo.jpg"/>
          <p:cNvPicPr>
            <a:picLocks noChangeAspect="1"/>
          </p:cNvPicPr>
          <p:nvPr/>
        </p:nvPicPr>
        <p:blipFill>
          <a:blip r:embed="rId2"/>
          <a:stretch>
            <a:fillRect/>
          </a:stretch>
        </p:blipFill>
        <p:spPr>
          <a:xfrm>
            <a:off x="4724400" y="3505200"/>
            <a:ext cx="3124200" cy="2343150"/>
          </a:xfrm>
          <a:prstGeom prst="rect">
            <a:avLst/>
          </a:prstGeom>
        </p:spPr>
      </p:pic>
      <p:sp>
        <p:nvSpPr>
          <p:cNvPr id="5" name="&quot;No&quot; Symbol 4"/>
          <p:cNvSpPr/>
          <p:nvPr/>
        </p:nvSpPr>
        <p:spPr>
          <a:xfrm>
            <a:off x="4572000" y="2971800"/>
            <a:ext cx="3505200" cy="3154363"/>
          </a:xfrm>
          <a:prstGeom prst="noSmoking">
            <a:avLst>
              <a:gd name="adj" fmla="val 3323"/>
            </a:avLst>
          </a:prstGeom>
          <a:solidFill>
            <a:srgbClr val="FF0000"/>
          </a:solidFill>
          <a:ln/>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556" dirty="0" smtClean="0"/>
              <a:t>Explanation of why the district proposes to take or refused to take the action: </a:t>
            </a:r>
            <a:r>
              <a:rPr lang="en-US" sz="2400" dirty="0" smtClean="0"/>
              <a:t>(Example)</a:t>
            </a:r>
            <a:endParaRPr lang="en-US" dirty="0"/>
          </a:p>
        </p:txBody>
      </p:sp>
      <p:sp>
        <p:nvSpPr>
          <p:cNvPr id="3" name="Content Placeholder 2"/>
          <p:cNvSpPr>
            <a:spLocks noGrp="1"/>
          </p:cNvSpPr>
          <p:nvPr>
            <p:ph idx="1"/>
          </p:nvPr>
        </p:nvSpPr>
        <p:spPr/>
        <p:txBody>
          <a:bodyPr>
            <a:normAutofit/>
          </a:bodyPr>
          <a:lstStyle/>
          <a:p>
            <a:r>
              <a:rPr lang="en-US" sz="2400" dirty="0" smtClean="0"/>
              <a:t>After gathering data from both </a:t>
            </a:r>
            <a:r>
              <a:rPr lang="en-US" sz="2400" i="1" dirty="0" smtClean="0"/>
              <a:t>Johnny’s</a:t>
            </a:r>
            <a:r>
              <a:rPr lang="en-US" sz="2400" dirty="0" smtClean="0"/>
              <a:t> teacher and parents it was clear he continues to struggle with math and needs to continue working on math goals.  The team also looked at samples of handwriting and spoke with </a:t>
            </a:r>
            <a:r>
              <a:rPr lang="en-US" sz="2400" i="1" dirty="0" smtClean="0"/>
              <a:t>Johnny’s</a:t>
            </a:r>
            <a:r>
              <a:rPr lang="en-US" sz="2400" dirty="0" smtClean="0"/>
              <a:t> physical education teacher and Occupational Therapist to determine appropriate goals and services to increase his fine motor skills.  Records were examined from all of </a:t>
            </a:r>
            <a:r>
              <a:rPr lang="en-US" sz="2400" i="1" dirty="0" smtClean="0"/>
              <a:t>Johnny’s </a:t>
            </a:r>
            <a:r>
              <a:rPr lang="en-US" sz="2400" dirty="0" smtClean="0"/>
              <a:t>regular education teachers and we noticed a pattern of him not turning in homework in a timely manner or often “losing” his homework.  The team felt that he could work on organizational skills with his resource room teacher to help develop those skills.  </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556" dirty="0" smtClean="0"/>
              <a:t>Explanation of why the district proposes to take or refused to take the action: </a:t>
            </a:r>
            <a:r>
              <a:rPr lang="en-US" sz="1800" dirty="0" smtClean="0"/>
              <a:t>(Example)</a:t>
            </a:r>
            <a:endParaRPr lang="en-US" dirty="0"/>
          </a:p>
        </p:txBody>
      </p:sp>
      <p:sp>
        <p:nvSpPr>
          <p:cNvPr id="3" name="Content Placeholder 2"/>
          <p:cNvSpPr>
            <a:spLocks noGrp="1"/>
          </p:cNvSpPr>
          <p:nvPr>
            <p:ph idx="1"/>
          </p:nvPr>
        </p:nvSpPr>
        <p:spPr/>
        <p:txBody>
          <a:bodyPr>
            <a:normAutofit/>
          </a:bodyPr>
          <a:lstStyle/>
          <a:p>
            <a:r>
              <a:rPr lang="en-US" sz="2000" dirty="0" smtClean="0"/>
              <a:t>The </a:t>
            </a:r>
            <a:r>
              <a:rPr lang="en-US" sz="2400" dirty="0" smtClean="0"/>
              <a:t>district is refusing to place </a:t>
            </a:r>
            <a:r>
              <a:rPr lang="en-US" sz="2400" i="1" dirty="0" smtClean="0"/>
              <a:t>Jane</a:t>
            </a:r>
            <a:r>
              <a:rPr lang="en-US" sz="2400" dirty="0" smtClean="0"/>
              <a:t> in Private School XYZ because the district believes that it can continue to provide </a:t>
            </a:r>
            <a:r>
              <a:rPr lang="en-US" sz="2400" i="1" dirty="0" smtClean="0"/>
              <a:t>Jane </a:t>
            </a:r>
            <a:r>
              <a:rPr lang="en-US" sz="2400" dirty="0" smtClean="0"/>
              <a:t>with a free appropriate public education in its own schools.  A placement to Private School XYZ would not be considered the least restrictive environment (LRE) for </a:t>
            </a:r>
            <a:r>
              <a:rPr lang="en-US" sz="2400" i="1" dirty="0" smtClean="0"/>
              <a:t>Jane.</a:t>
            </a:r>
            <a:r>
              <a:rPr lang="en-US" sz="2400" dirty="0" smtClean="0"/>
              <a:t> The district is required to offer programming for all students in the LRE. Finally, MN law states that the district “shall not purchase special education services for a pupil from a public or private agency when the service is available or can be made available and can be more appropriately provided as the least restrict alternative within the district.” Minn. Rule 3525.0800</a:t>
            </a: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Description of each evaluation procedure, test, record, or report the district used as a basis for the proposed action or for refusing the requested action:</a:t>
            </a:r>
            <a:endParaRPr lang="en-US" sz="2800" dirty="0"/>
          </a:p>
        </p:txBody>
      </p:sp>
      <p:sp>
        <p:nvSpPr>
          <p:cNvPr id="3" name="Content Placeholder 2"/>
          <p:cNvSpPr>
            <a:spLocks noGrp="1"/>
          </p:cNvSpPr>
          <p:nvPr>
            <p:ph idx="1"/>
          </p:nvPr>
        </p:nvSpPr>
        <p:spPr>
          <a:xfrm>
            <a:off x="457200" y="1600200"/>
            <a:ext cx="8229600" cy="4953000"/>
          </a:xfrm>
        </p:spPr>
        <p:txBody>
          <a:bodyPr/>
          <a:lstStyle/>
          <a:p>
            <a:r>
              <a:rPr lang="en-US" dirty="0" smtClean="0"/>
              <a:t>Looks back and asks “why did we decide to create the current plan to look this particular way?”</a:t>
            </a:r>
          </a:p>
          <a:p>
            <a:r>
              <a:rPr lang="en-US" dirty="0" smtClean="0"/>
              <a:t>Include the data you looked at (teacher interviews, parental concerns, testing data)</a:t>
            </a:r>
          </a:p>
          <a:p>
            <a:r>
              <a:rPr lang="en-US" dirty="0" smtClean="0"/>
              <a:t>Can be just a list of data you used.</a:t>
            </a:r>
          </a:p>
          <a:p>
            <a:pPr lvl="1"/>
            <a:r>
              <a:rPr lang="en-US" dirty="0" smtClean="0"/>
              <a:t>In circumstances where the district is rejecting a parents request, you want to include more data in this section other than a list.  </a:t>
            </a:r>
            <a:r>
              <a:rPr lang="en-US" dirty="0" smtClean="0">
                <a:solidFill>
                  <a:srgbClr val="FF0000"/>
                </a:solidFill>
              </a:rPr>
              <a:t>CALL US!</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r>
              <a:rPr lang="en-US" sz="3111" dirty="0" smtClean="0"/>
              <a:t>Description of each evaluation procedure, test, record, or report the district used as a basis for the proposed action or for refusing the requested action:</a:t>
            </a:r>
            <a:endParaRPr lang="en-US" sz="3111" dirty="0"/>
          </a:p>
        </p:txBody>
      </p:sp>
      <p:sp>
        <p:nvSpPr>
          <p:cNvPr id="3" name="Content Placeholder 2"/>
          <p:cNvSpPr>
            <a:spLocks noGrp="1"/>
          </p:cNvSpPr>
          <p:nvPr>
            <p:ph idx="1"/>
          </p:nvPr>
        </p:nvSpPr>
        <p:spPr>
          <a:xfrm>
            <a:off x="457200" y="1752600"/>
            <a:ext cx="8229600" cy="4724400"/>
          </a:xfrm>
        </p:spPr>
        <p:txBody>
          <a:bodyPr>
            <a:normAutofit/>
          </a:bodyPr>
          <a:lstStyle/>
          <a:p>
            <a:r>
              <a:rPr lang="en-US" dirty="0" smtClean="0"/>
              <a:t>If you want to write complete sentences instead of a list:</a:t>
            </a:r>
          </a:p>
          <a:p>
            <a:pPr lvl="1"/>
            <a:r>
              <a:rPr lang="en-US" dirty="0" smtClean="0"/>
              <a:t>In reaching its decision to [propose/refuse] ________, the district has relied on [the Student’s] educational records including, but not limited to  __________________.  The district also relied on data collected by staff [date], [scores on ], [IEP dated ______] and observations and opinions of  _____________________.</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Description of other options the team considered and the reasons why those options were rejected:</a:t>
            </a:r>
            <a:endParaRPr lang="en-US" sz="2800" dirty="0"/>
          </a:p>
        </p:txBody>
      </p:sp>
      <p:sp>
        <p:nvSpPr>
          <p:cNvPr id="3" name="Content Placeholder 2"/>
          <p:cNvSpPr>
            <a:spLocks noGrp="1"/>
          </p:cNvSpPr>
          <p:nvPr>
            <p:ph idx="1"/>
          </p:nvPr>
        </p:nvSpPr>
        <p:spPr>
          <a:xfrm>
            <a:off x="457200" y="1600200"/>
            <a:ext cx="8229600" cy="5029200"/>
          </a:xfrm>
        </p:spPr>
        <p:txBody>
          <a:bodyPr/>
          <a:lstStyle/>
          <a:p>
            <a:r>
              <a:rPr lang="en-US" dirty="0" smtClean="0"/>
              <a:t>EVERY meeting should have items that are discussed and are rejected because its not a good fit or good timing. </a:t>
            </a:r>
          </a:p>
          <a:p>
            <a:pPr>
              <a:buNone/>
            </a:pPr>
            <a:endParaRPr lang="en-US" dirty="0" smtClean="0"/>
          </a:p>
        </p:txBody>
      </p:sp>
      <p:pic>
        <p:nvPicPr>
          <p:cNvPr id="4" name="Picture 3" descr="rejected.jpg"/>
          <p:cNvPicPr>
            <a:picLocks noChangeAspect="1"/>
          </p:cNvPicPr>
          <p:nvPr/>
        </p:nvPicPr>
        <p:blipFill>
          <a:blip r:embed="rId2"/>
          <a:stretch>
            <a:fillRect/>
          </a:stretch>
        </p:blipFill>
        <p:spPr>
          <a:xfrm>
            <a:off x="2895600" y="3403600"/>
            <a:ext cx="3225800" cy="3225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287963"/>
          </a:xfrm>
        </p:spPr>
        <p:txBody>
          <a:bodyPr>
            <a:normAutofit/>
          </a:bodyPr>
          <a:lstStyle/>
          <a:p>
            <a:pPr algn="ctr">
              <a:buNone/>
            </a:pPr>
            <a:r>
              <a:rPr lang="en-US" sz="5400" dirty="0" smtClean="0">
                <a:solidFill>
                  <a:srgbClr val="FF0000"/>
                </a:solidFill>
                <a:effectLst>
                  <a:outerShdw dist="38100" dir="2700000" algn="br">
                    <a:srgbClr val="000000">
                      <a:alpha val="78000"/>
                    </a:srgbClr>
                  </a:outerShdw>
                  <a:reflection stA="54000" endPos="43000" dir="5400000" sy="-100000" algn="bl" rotWithShape="0"/>
                </a:effectLst>
              </a:rPr>
              <a:t>MOST</a:t>
            </a:r>
            <a:r>
              <a:rPr lang="en-US" sz="5400" dirty="0" smtClean="0"/>
              <a:t> </a:t>
            </a:r>
          </a:p>
          <a:p>
            <a:pPr algn="ctr">
              <a:buNone/>
            </a:pPr>
            <a:r>
              <a:rPr lang="en-US" sz="5400" dirty="0" smtClean="0">
                <a:solidFill>
                  <a:srgbClr val="FF0000"/>
                </a:solidFill>
                <a:effectLst>
                  <a:outerShdw blurRad="50800" dist="38100" dir="2700000">
                    <a:srgbClr val="000000">
                      <a:alpha val="82000"/>
                    </a:srgbClr>
                  </a:outerShdw>
                </a:effectLst>
              </a:rPr>
              <a:t>important</a:t>
            </a:r>
            <a:r>
              <a:rPr lang="en-US" sz="5400" dirty="0" smtClean="0"/>
              <a:t> </a:t>
            </a:r>
          </a:p>
          <a:p>
            <a:pPr algn="ctr">
              <a:buNone/>
            </a:pPr>
            <a:r>
              <a:rPr lang="en-US" sz="5400" dirty="0" smtClean="0"/>
              <a:t>document </a:t>
            </a:r>
          </a:p>
          <a:p>
            <a:pPr algn="ctr">
              <a:buNone/>
            </a:pPr>
            <a:r>
              <a:rPr lang="en-US" sz="5400" dirty="0" smtClean="0"/>
              <a:t>you </a:t>
            </a:r>
          </a:p>
          <a:p>
            <a:pPr algn="ctr">
              <a:buNone/>
            </a:pPr>
            <a:r>
              <a:rPr lang="en-US" sz="5400" dirty="0" smtClean="0"/>
              <a:t>create! </a:t>
            </a:r>
          </a:p>
          <a:p>
            <a:endParaRPr lang="en-US" dirty="0"/>
          </a:p>
        </p:txBody>
      </p:sp>
      <p:pic>
        <p:nvPicPr>
          <p:cNvPr id="4" name="Picture 3" descr="important symbol.png"/>
          <p:cNvPicPr>
            <a:picLocks noChangeAspect="1"/>
          </p:cNvPicPr>
          <p:nvPr/>
        </p:nvPicPr>
        <p:blipFill>
          <a:blip r:embed="rId2"/>
          <a:stretch>
            <a:fillRect/>
          </a:stretch>
        </p:blipFill>
        <p:spPr>
          <a:xfrm>
            <a:off x="6705600" y="2667000"/>
            <a:ext cx="1981200" cy="1981200"/>
          </a:xfrm>
          <a:prstGeom prst="rect">
            <a:avLst/>
          </a:prstGeom>
        </p:spPr>
      </p:pic>
      <p:pic>
        <p:nvPicPr>
          <p:cNvPr id="5" name="Picture 4" descr="important symbol.png"/>
          <p:cNvPicPr>
            <a:picLocks noChangeAspect="1"/>
          </p:cNvPicPr>
          <p:nvPr/>
        </p:nvPicPr>
        <p:blipFill>
          <a:blip r:embed="rId2"/>
          <a:stretch>
            <a:fillRect/>
          </a:stretch>
        </p:blipFill>
        <p:spPr>
          <a:xfrm>
            <a:off x="762000" y="2667000"/>
            <a:ext cx="1981200" cy="19812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Description of other options the team considered and the reasons why those options were rejected: </a:t>
            </a:r>
            <a:r>
              <a:rPr lang="en-US" sz="1600" dirty="0" smtClean="0"/>
              <a:t>(continued)</a:t>
            </a:r>
            <a:endParaRPr lang="en-US" sz="2800"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t>Each IEP meeting should address </a:t>
            </a:r>
            <a:r>
              <a:rPr lang="en-US" sz="2000" dirty="0" smtClean="0"/>
              <a:t>(and consequently create items to consider and reject)</a:t>
            </a:r>
          </a:p>
          <a:p>
            <a:pPr lvl="1"/>
            <a:r>
              <a:rPr lang="en-US" dirty="0" smtClean="0"/>
              <a:t>LRE: is the student still in the least restrictive environment? </a:t>
            </a:r>
          </a:p>
          <a:p>
            <a:pPr lvl="1"/>
            <a:r>
              <a:rPr lang="en-US" dirty="0" smtClean="0"/>
              <a:t>Service time: less, more, keep the same?</a:t>
            </a:r>
          </a:p>
          <a:p>
            <a:pPr lvl="1"/>
            <a:r>
              <a:rPr lang="en-US" dirty="0" smtClean="0"/>
              <a:t>Assistive Tech: does he need it or not?</a:t>
            </a:r>
          </a:p>
          <a:p>
            <a:pPr lvl="1"/>
            <a:r>
              <a:rPr lang="en-US" dirty="0" smtClean="0"/>
              <a:t>Goals: work on the same things? More goals? Less goals? </a:t>
            </a:r>
          </a:p>
          <a:p>
            <a:pPr lvl="1"/>
            <a:r>
              <a:rPr lang="en-US" dirty="0" smtClean="0"/>
              <a:t>ESY: Yes, NO or more data needed?</a:t>
            </a:r>
          </a:p>
          <a:p>
            <a:pPr lvl="1"/>
            <a:r>
              <a:rPr lang="en-US" dirty="0" smtClean="0"/>
              <a:t>Testing considerations: Accommodations? MCA-M? MTAS?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11" dirty="0" smtClean="0"/>
              <a:t>Description of other options the team considered and the reasons why those options were rejected: </a:t>
            </a:r>
            <a:r>
              <a:rPr lang="en-US" sz="1778" dirty="0" smtClean="0"/>
              <a:t>(continued)</a:t>
            </a:r>
            <a:endParaRPr lang="en-US" sz="1778" dirty="0"/>
          </a:p>
        </p:txBody>
      </p:sp>
      <p:sp>
        <p:nvSpPr>
          <p:cNvPr id="3" name="Content Placeholder 2"/>
          <p:cNvSpPr>
            <a:spLocks noGrp="1"/>
          </p:cNvSpPr>
          <p:nvPr>
            <p:ph idx="1"/>
          </p:nvPr>
        </p:nvSpPr>
        <p:spPr/>
        <p:txBody>
          <a:bodyPr/>
          <a:lstStyle/>
          <a:p>
            <a:r>
              <a:rPr lang="en-US" dirty="0" smtClean="0"/>
              <a:t>ANY parent request/idea that is discussed and determined not appropriate at the time should be listed in this question. </a:t>
            </a:r>
          </a:p>
          <a:p>
            <a:r>
              <a:rPr lang="en-US" dirty="0" smtClean="0"/>
              <a:t>Services, Goals and the IEP in general should NOT look the same year after year! </a:t>
            </a:r>
            <a:r>
              <a:rPr lang="en-US" dirty="0" smtClean="0">
                <a:solidFill>
                  <a:srgbClr val="FF0000"/>
                </a:solidFill>
              </a:rPr>
              <a:t>HUGE RED FLAG FOR MDE!</a:t>
            </a:r>
          </a:p>
          <a:p>
            <a:pPr lvl="1"/>
            <a:r>
              <a:rPr lang="en-US" dirty="0" smtClean="0"/>
              <a:t>If it is looking the same… something isn’t working!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Description of other factors affecting the proposal or refusal:</a:t>
            </a:r>
            <a:endParaRPr lang="en-US" sz="3200" dirty="0"/>
          </a:p>
        </p:txBody>
      </p:sp>
      <p:sp>
        <p:nvSpPr>
          <p:cNvPr id="3" name="Content Placeholder 2"/>
          <p:cNvSpPr>
            <a:spLocks noGrp="1"/>
          </p:cNvSpPr>
          <p:nvPr>
            <p:ph idx="1"/>
          </p:nvPr>
        </p:nvSpPr>
        <p:spPr/>
        <p:txBody>
          <a:bodyPr/>
          <a:lstStyle/>
          <a:p>
            <a:r>
              <a:rPr lang="en-US" dirty="0" smtClean="0"/>
              <a:t>Think about physical requirements of student.</a:t>
            </a:r>
          </a:p>
          <a:p>
            <a:r>
              <a:rPr lang="en-US" dirty="0" smtClean="0"/>
              <a:t>English not native language of family</a:t>
            </a:r>
          </a:p>
          <a:p>
            <a:r>
              <a:rPr lang="en-US" dirty="0" smtClean="0"/>
              <a:t>Attention concerns</a:t>
            </a:r>
          </a:p>
          <a:p>
            <a:r>
              <a:rPr lang="en-US" dirty="0" smtClean="0"/>
              <a:t>OR “None” – totally acceptable in </a:t>
            </a:r>
            <a:r>
              <a:rPr lang="en-US" dirty="0" err="1" smtClean="0"/>
              <a:t>MDE’s</a:t>
            </a:r>
            <a:r>
              <a:rPr lang="en-US" dirty="0" smtClean="0"/>
              <a:t> eyes!</a:t>
            </a:r>
          </a:p>
          <a:p>
            <a:r>
              <a:rPr lang="en-US" dirty="0" smtClean="0">
                <a:solidFill>
                  <a:srgbClr val="FF0000"/>
                </a:solidFill>
              </a:rPr>
              <a:t>NEVER LEAVE THIS BLANK</a:t>
            </a:r>
            <a:r>
              <a:rPr lang="en-US" dirty="0" smtClean="0"/>
              <a:t>!</a:t>
            </a:r>
            <a:endParaRPr lang="en-US" dirty="0"/>
          </a:p>
        </p:txBody>
      </p:sp>
      <p:pic>
        <p:nvPicPr>
          <p:cNvPr id="4" name="Picture 3" descr="im-watching-you.jpg"/>
          <p:cNvPicPr>
            <a:picLocks noChangeAspect="1"/>
          </p:cNvPicPr>
          <p:nvPr/>
        </p:nvPicPr>
        <p:blipFill>
          <a:blip r:embed="rId2"/>
          <a:stretch>
            <a:fillRect/>
          </a:stretch>
        </p:blipFill>
        <p:spPr>
          <a:xfrm>
            <a:off x="6814910" y="4495800"/>
            <a:ext cx="2329090" cy="1630363"/>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create a PWN?</a:t>
            </a:r>
            <a:endParaRPr lang="en-US" dirty="0"/>
          </a:p>
        </p:txBody>
      </p:sp>
      <p:sp>
        <p:nvSpPr>
          <p:cNvPr id="3" name="Content Placeholder 2"/>
          <p:cNvSpPr>
            <a:spLocks noGrp="1"/>
          </p:cNvSpPr>
          <p:nvPr>
            <p:ph idx="1"/>
          </p:nvPr>
        </p:nvSpPr>
        <p:spPr/>
        <p:txBody>
          <a:bodyPr/>
          <a:lstStyle/>
          <a:p>
            <a:r>
              <a:rPr lang="en-US" dirty="0" smtClean="0"/>
              <a:t>Districts are required to give…a reasonable time before the district proposes or refuses to </a:t>
            </a:r>
            <a:r>
              <a:rPr lang="en-US" u="sng" dirty="0" smtClean="0"/>
              <a:t>initiate or change the identification</a:t>
            </a:r>
            <a:r>
              <a:rPr lang="en-US" dirty="0" smtClean="0"/>
              <a:t>, </a:t>
            </a:r>
            <a:r>
              <a:rPr lang="en-US" u="sng" dirty="0" smtClean="0"/>
              <a:t>evaluation</a:t>
            </a:r>
            <a:r>
              <a:rPr lang="en-US" dirty="0" smtClean="0"/>
              <a:t>, or </a:t>
            </a:r>
            <a:r>
              <a:rPr lang="en-US" u="sng" dirty="0" smtClean="0"/>
              <a:t>educational placement </a:t>
            </a:r>
            <a:r>
              <a:rPr lang="en-US" dirty="0" smtClean="0"/>
              <a:t>of the child or </a:t>
            </a:r>
            <a:r>
              <a:rPr lang="en-US" u="sng" dirty="0" smtClean="0"/>
              <a:t>provision of a free appropriate education of the child</a:t>
            </a:r>
            <a:r>
              <a:rPr lang="en-US" dirty="0" smtClean="0"/>
              <a:t>.</a:t>
            </a:r>
          </a:p>
          <a:p>
            <a:pPr lvl="1" algn="r">
              <a:buNone/>
            </a:pPr>
            <a:r>
              <a:rPr lang="en-US" sz="1800" dirty="0" smtClean="0"/>
              <a:t>34 C.F.R. 300.503</a:t>
            </a:r>
            <a:r>
              <a:rPr lang="en-US" dirty="0" smtClean="0"/>
              <a: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 name="Picture Placeholder 9" descr="question-mark1a.jpg"/>
          <p:cNvPicPr>
            <a:picLocks noGrp="1" noChangeAspect="1"/>
          </p:cNvPicPr>
          <p:nvPr>
            <p:ph type="pic" idx="1"/>
          </p:nvPr>
        </p:nvPicPr>
        <p:blipFill>
          <a:blip r:embed="rId2"/>
          <a:srcRect l="-38889" r="-38889"/>
          <a:stretch>
            <a:fillRect/>
          </a:stretch>
        </p:blipFill>
        <p:spPr/>
      </p:pic>
      <p:sp>
        <p:nvSpPr>
          <p:cNvPr id="9" name="Text Placeholder 8"/>
          <p:cNvSpPr>
            <a:spLocks noGrp="1"/>
          </p:cNvSpPr>
          <p:nvPr>
            <p:ph type="body" sz="half" idx="2"/>
          </p:nvPr>
        </p:nvSpPr>
        <p:spPr>
          <a:xfrm>
            <a:off x="1792288" y="5105400"/>
            <a:ext cx="5486400" cy="1066800"/>
          </a:xfrm>
        </p:spPr>
        <p:txBody>
          <a:bodyPr>
            <a:normAutofit/>
          </a:bodyPr>
          <a:lstStyle/>
          <a:p>
            <a:pPr algn="ctr"/>
            <a:r>
              <a:rPr lang="en-US" sz="2800" dirty="0" smtClean="0"/>
              <a:t>What the heck? </a:t>
            </a:r>
          </a:p>
          <a:p>
            <a:pPr algn="ctr"/>
            <a:r>
              <a:rPr lang="en-US" sz="2800" dirty="0" smtClean="0"/>
              <a:t>Layman’s terms please!</a:t>
            </a:r>
            <a:endParaRPr lang="en-US" sz="2800"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Create a PWN when…</a:t>
            </a:r>
            <a:endParaRPr lang="en-US" dirty="0"/>
          </a:p>
        </p:txBody>
      </p:sp>
      <p:sp>
        <p:nvSpPr>
          <p:cNvPr id="6" name="Content Placeholder 5"/>
          <p:cNvSpPr>
            <a:spLocks noGrp="1"/>
          </p:cNvSpPr>
          <p:nvPr>
            <p:ph idx="1"/>
          </p:nvPr>
        </p:nvSpPr>
        <p:spPr/>
        <p:txBody>
          <a:bodyPr/>
          <a:lstStyle/>
          <a:p>
            <a:r>
              <a:rPr lang="en-US" dirty="0" smtClean="0"/>
              <a:t>Any time you change the IEP.</a:t>
            </a:r>
          </a:p>
          <a:p>
            <a:r>
              <a:rPr lang="en-US" dirty="0" smtClean="0"/>
              <a:t>For any evaluation.</a:t>
            </a:r>
          </a:p>
          <a:p>
            <a:r>
              <a:rPr lang="en-US" dirty="0" smtClean="0"/>
              <a:t>Changing student’s identification.</a:t>
            </a:r>
          </a:p>
          <a:p>
            <a:r>
              <a:rPr lang="en-US" dirty="0" smtClean="0"/>
              <a:t>At the start of homebound services.</a:t>
            </a:r>
          </a:p>
          <a:p>
            <a:r>
              <a:rPr lang="en-US" dirty="0" smtClean="0"/>
              <a:t>Parent makes a request </a:t>
            </a:r>
            <a:r>
              <a:rPr lang="en-US" dirty="0" smtClean="0">
                <a:solidFill>
                  <a:srgbClr val="FF0000"/>
                </a:solidFill>
              </a:rPr>
              <a:t>– always respond in writing!</a:t>
            </a:r>
          </a:p>
          <a:p>
            <a:r>
              <a:rPr lang="en-US" dirty="0" smtClean="0"/>
              <a:t>When in doubt, error on the side of DOING ONE!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Quick Questions….</a:t>
            </a:r>
            <a:endParaRPr lang="en-US" dirty="0"/>
          </a:p>
        </p:txBody>
      </p:sp>
      <p:sp>
        <p:nvSpPr>
          <p:cNvPr id="3" name="Content Placeholder 2"/>
          <p:cNvSpPr>
            <a:spLocks noGrp="1"/>
          </p:cNvSpPr>
          <p:nvPr>
            <p:ph idx="1"/>
          </p:nvPr>
        </p:nvSpPr>
        <p:spPr>
          <a:xfrm>
            <a:off x="457200" y="1066800"/>
            <a:ext cx="8229600" cy="5410200"/>
          </a:xfrm>
        </p:spPr>
        <p:txBody>
          <a:bodyPr>
            <a:normAutofit lnSpcReduction="10000"/>
          </a:bodyPr>
          <a:lstStyle/>
          <a:p>
            <a:r>
              <a:rPr lang="en-US" dirty="0" smtClean="0"/>
              <a:t>Can the IEP be considered “written notice”?</a:t>
            </a:r>
          </a:p>
          <a:p>
            <a:pPr lvl="1"/>
            <a:r>
              <a:rPr lang="en-US" dirty="0" smtClean="0"/>
              <a:t>The IEP is NOT, by itself, sufficient notice! </a:t>
            </a:r>
          </a:p>
          <a:p>
            <a:r>
              <a:rPr lang="en-US" dirty="0" smtClean="0"/>
              <a:t>What if the parents agree to the changes at the IEP meeting? Do I still need to do a PWN?</a:t>
            </a:r>
          </a:p>
          <a:p>
            <a:pPr lvl="1"/>
            <a:r>
              <a:rPr lang="en-US" dirty="0" smtClean="0"/>
              <a:t>YES you do!  Public agencies must provide WRITTEN notice in accordance with 34 C.F.R. 300.503 </a:t>
            </a:r>
          </a:p>
          <a:p>
            <a:r>
              <a:rPr lang="en-US" dirty="0" smtClean="0"/>
              <a:t>Can a PWN be provided to the parent at the IEP meeting? </a:t>
            </a:r>
          </a:p>
          <a:p>
            <a:pPr lvl="1"/>
            <a:r>
              <a:rPr lang="en-US" dirty="0" smtClean="0">
                <a:solidFill>
                  <a:srgbClr val="FF0000"/>
                </a:solidFill>
              </a:rPr>
              <a:t>NO WAY!!! NO HOW!!!  </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Quick Questions…</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Is a PWN needed at graduation?</a:t>
            </a:r>
          </a:p>
          <a:p>
            <a:pPr lvl="1"/>
            <a:r>
              <a:rPr lang="en-US" dirty="0" smtClean="0"/>
              <a:t>Yes… Constitutes a change in placement.</a:t>
            </a:r>
          </a:p>
          <a:p>
            <a:r>
              <a:rPr lang="en-US" dirty="0" smtClean="0"/>
              <a:t>What if parents are separated?</a:t>
            </a:r>
          </a:p>
          <a:p>
            <a:pPr lvl="1"/>
            <a:r>
              <a:rPr lang="en-US" dirty="0" smtClean="0"/>
              <a:t>Each party requires a written notice unless you have documentation from a court saying otherwise.</a:t>
            </a:r>
          </a:p>
          <a:p>
            <a:r>
              <a:rPr lang="en-US" dirty="0" smtClean="0"/>
              <a:t>What if changes are made outside of an IEP meeting?</a:t>
            </a:r>
          </a:p>
          <a:p>
            <a:pPr lvl="1" algn="ctr"/>
            <a:r>
              <a:rPr lang="en-US" dirty="0" smtClean="0"/>
              <a:t>State law STILL requires PWN be given. </a:t>
            </a:r>
          </a:p>
          <a:p>
            <a:pPr lvl="1"/>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Quick Questions…</a:t>
            </a:r>
            <a:endParaRPr lang="en-US" dirty="0"/>
          </a:p>
        </p:txBody>
      </p:sp>
      <p:sp>
        <p:nvSpPr>
          <p:cNvPr id="3" name="Content Placeholder 2"/>
          <p:cNvSpPr>
            <a:spLocks noGrp="1"/>
          </p:cNvSpPr>
          <p:nvPr>
            <p:ph idx="1"/>
          </p:nvPr>
        </p:nvSpPr>
        <p:spPr/>
        <p:txBody>
          <a:bodyPr/>
          <a:lstStyle/>
          <a:p>
            <a:r>
              <a:rPr lang="en-US" dirty="0" smtClean="0"/>
              <a:t>What if the child is 18?</a:t>
            </a:r>
          </a:p>
          <a:p>
            <a:pPr lvl="1"/>
            <a:r>
              <a:rPr lang="en-US" dirty="0" smtClean="0"/>
              <a:t>Although all rights transfer to the student at age 18, the district must continue to provide all notices to the parents and the pupil!</a:t>
            </a:r>
          </a:p>
          <a:p>
            <a:pPr lvl="1" algn="r">
              <a:buNone/>
            </a:pPr>
            <a:r>
              <a:rPr lang="en-US" sz="1200" dirty="0" smtClean="0"/>
              <a:t>Minn. Rule. 3525.2810</a:t>
            </a:r>
          </a:p>
          <a:p>
            <a:r>
              <a:rPr lang="en-US" dirty="0" smtClean="0"/>
              <a:t>A PWN for every change? Really?</a:t>
            </a:r>
          </a:p>
          <a:p>
            <a:pPr lvl="1"/>
            <a:r>
              <a:rPr lang="en-US" dirty="0" smtClean="0"/>
              <a:t>Anytime a change is proposed or refused to a student’s services or placement, the district must provide prior written notice to parents. </a:t>
            </a:r>
          </a:p>
          <a:p>
            <a:pPr lvl="1" algn="r">
              <a:buNone/>
            </a:pPr>
            <a:r>
              <a:rPr lang="en-US" sz="1200" dirty="0" smtClean="0"/>
              <a:t>OSEP 2008</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Questions…</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What date do I put on the PWN?</a:t>
            </a:r>
          </a:p>
          <a:p>
            <a:pPr marL="742950" lvl="2" indent="-342900"/>
            <a:r>
              <a:rPr lang="en-US" dirty="0" smtClean="0"/>
              <a:t>The date you SEND (or intend to send) it home. </a:t>
            </a:r>
          </a:p>
          <a:p>
            <a:r>
              <a:rPr lang="en-US" dirty="0" smtClean="0"/>
              <a:t>What if parents don’t send back the signed consent form?</a:t>
            </a:r>
          </a:p>
          <a:p>
            <a:pPr lvl="1"/>
            <a:r>
              <a:rPr lang="en-US" dirty="0" smtClean="0"/>
              <a:t>They have 14 days to review the paper work, if this is NOT an initial proceed after those 14 days are up. </a:t>
            </a:r>
          </a:p>
          <a:p>
            <a:r>
              <a:rPr lang="en-US" dirty="0" smtClean="0"/>
              <a:t>When can I implement the new changes? </a:t>
            </a:r>
          </a:p>
          <a:p>
            <a:pPr lvl="1"/>
            <a:r>
              <a:rPr lang="en-US" dirty="0" smtClean="0"/>
              <a:t>After 14 days have lapsed without hearing from parent. Unless this is an initial IEP/</a:t>
            </a:r>
            <a:r>
              <a:rPr lang="en-US" dirty="0" err="1" smtClean="0"/>
              <a:t>Eval</a:t>
            </a:r>
            <a:r>
              <a:rPr lang="en-US"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to do these?</a:t>
            </a:r>
            <a:endParaRPr lang="en-US" dirty="0"/>
          </a:p>
        </p:txBody>
      </p:sp>
      <p:sp>
        <p:nvSpPr>
          <p:cNvPr id="3" name="Content Placeholder 2"/>
          <p:cNvSpPr>
            <a:spLocks noGrp="1"/>
          </p:cNvSpPr>
          <p:nvPr>
            <p:ph idx="1"/>
          </p:nvPr>
        </p:nvSpPr>
        <p:spPr/>
        <p:txBody>
          <a:bodyPr/>
          <a:lstStyle/>
          <a:p>
            <a:r>
              <a:rPr lang="en-US" dirty="0" smtClean="0"/>
              <a:t>Districts are REGUIRED to give parents of a child with a disability </a:t>
            </a:r>
            <a:r>
              <a:rPr lang="en-US" dirty="0" smtClean="0">
                <a:solidFill>
                  <a:srgbClr val="FF0000"/>
                </a:solidFill>
              </a:rPr>
              <a:t>WRITTEN</a:t>
            </a:r>
            <a:r>
              <a:rPr lang="en-US" dirty="0" smtClean="0"/>
              <a:t> notice… a reasonable time before the district proposes or refuses to initiate or change the identification, evaluation, or educational placement of the child or provision of a free appropriate education to the child.</a:t>
            </a:r>
          </a:p>
          <a:p>
            <a:pPr algn="r">
              <a:buNone/>
            </a:pPr>
            <a:r>
              <a:rPr lang="en-US" sz="1400" dirty="0" smtClean="0"/>
              <a:t>34 C.F.R. 300.503</a:t>
            </a:r>
            <a:endParaRPr lang="en-US" sz="1400" dirty="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Any Questions</a:t>
            </a:r>
            <a:endParaRPr lang="en-US" dirty="0"/>
          </a:p>
        </p:txBody>
      </p:sp>
      <p:pic>
        <p:nvPicPr>
          <p:cNvPr id="4" name="Content Placeholder 3" descr="pick your brain.jpg"/>
          <p:cNvPicPr>
            <a:picLocks noGrp="1" noChangeAspect="1"/>
          </p:cNvPicPr>
          <p:nvPr>
            <p:ph idx="1"/>
          </p:nvPr>
        </p:nvPicPr>
        <p:blipFill>
          <a:blip r:embed="rId2"/>
          <a:srcRect l="-52719" r="-52719"/>
          <a:stretch>
            <a:fillRect/>
          </a:stretch>
        </p:blipFill>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 a PWN be provided before the IEP meeting?</a:t>
            </a:r>
            <a:endParaRPr lang="en-US" dirty="0"/>
          </a:p>
        </p:txBody>
      </p:sp>
      <p:sp>
        <p:nvSpPr>
          <p:cNvPr id="3" name="Content Placeholder 2"/>
          <p:cNvSpPr>
            <a:spLocks noGrp="1"/>
          </p:cNvSpPr>
          <p:nvPr>
            <p:ph idx="1"/>
          </p:nvPr>
        </p:nvSpPr>
        <p:spPr/>
        <p:txBody>
          <a:bodyPr>
            <a:normAutofit/>
          </a:bodyPr>
          <a:lstStyle/>
          <a:p>
            <a:r>
              <a:rPr lang="en-US" dirty="0" smtClean="0"/>
              <a:t>Even though it’s a </a:t>
            </a:r>
            <a:r>
              <a:rPr lang="en-US" i="1" dirty="0" smtClean="0">
                <a:solidFill>
                  <a:srgbClr val="FF0000"/>
                </a:solidFill>
              </a:rPr>
              <a:t>PRIOR</a:t>
            </a:r>
            <a:r>
              <a:rPr lang="en-US" dirty="0" smtClean="0"/>
              <a:t> written notice… it has to be created </a:t>
            </a:r>
            <a:r>
              <a:rPr lang="en-US" i="1" dirty="0" smtClean="0">
                <a:solidFill>
                  <a:srgbClr val="FF0000"/>
                </a:solidFill>
              </a:rPr>
              <a:t>AFTER</a:t>
            </a:r>
            <a:r>
              <a:rPr lang="en-US" dirty="0" smtClean="0"/>
              <a:t> the IEP meeting. </a:t>
            </a:r>
          </a:p>
          <a:p>
            <a:r>
              <a:rPr lang="en-US" dirty="0" smtClean="0"/>
              <a:t>Given PRIOR to or BEFORE the proposal goes into effect.</a:t>
            </a:r>
          </a:p>
          <a:p>
            <a:r>
              <a:rPr lang="en-US" dirty="0" smtClean="0"/>
              <a:t>So in simple terms – </a:t>
            </a:r>
            <a:r>
              <a:rPr lang="en-US" sz="6000" dirty="0" smtClean="0">
                <a:solidFill>
                  <a:srgbClr val="FF0000"/>
                </a:solidFill>
              </a:rPr>
              <a:t>NO</a:t>
            </a:r>
            <a:r>
              <a:rPr lang="en-US" sz="6000" dirty="0" smtClean="0"/>
              <a:t>!</a:t>
            </a:r>
          </a:p>
          <a:p>
            <a:r>
              <a:rPr lang="en-US" sz="3429" dirty="0" smtClean="0"/>
              <a:t>Think of the ‘prior’ as meaning </a:t>
            </a:r>
            <a:r>
              <a:rPr lang="en-US" sz="3429" i="1" dirty="0" smtClean="0"/>
              <a:t>prior</a:t>
            </a:r>
            <a:r>
              <a:rPr lang="en-US" sz="3429" dirty="0" smtClean="0"/>
              <a:t> to implementing the </a:t>
            </a:r>
            <a:r>
              <a:rPr lang="en-US" sz="3429" i="1" dirty="0" smtClean="0"/>
              <a:t>NEW</a:t>
            </a:r>
            <a:r>
              <a:rPr lang="en-US" sz="3429" dirty="0" smtClean="0"/>
              <a:t> IEP. </a:t>
            </a:r>
          </a:p>
          <a:p>
            <a:endParaRPr lang="en-US" sz="6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 reasonable time frame?</a:t>
            </a:r>
            <a:endParaRPr lang="en-US" dirty="0"/>
          </a:p>
        </p:txBody>
      </p:sp>
      <p:sp>
        <p:nvSpPr>
          <p:cNvPr id="3" name="Content Placeholder 2"/>
          <p:cNvSpPr>
            <a:spLocks noGrp="1"/>
          </p:cNvSpPr>
          <p:nvPr>
            <p:ph idx="1"/>
          </p:nvPr>
        </p:nvSpPr>
        <p:spPr/>
        <p:txBody>
          <a:bodyPr/>
          <a:lstStyle/>
          <a:p>
            <a:r>
              <a:rPr lang="en-US" dirty="0" smtClean="0"/>
              <a:t>No less than 14 calendar days before the proposed effective date of change or evaluation. </a:t>
            </a:r>
          </a:p>
          <a:p>
            <a:r>
              <a:rPr lang="en-US" dirty="0" smtClean="0"/>
              <a:t>IF the PWN only includes a refusal to a request, </a:t>
            </a:r>
            <a:r>
              <a:rPr lang="en-US" b="1" dirty="0" smtClean="0"/>
              <a:t>it must be served on the parents within 14 calendar days of the date the request was made! </a:t>
            </a:r>
          </a:p>
          <a:p>
            <a:pPr algn="r">
              <a:buNone/>
            </a:pPr>
            <a:r>
              <a:rPr lang="en-US" sz="1400" dirty="0" smtClean="0"/>
              <a:t>Minn. Rule 3525.3600; Minn. Stat. 125.091 sub.3&amp;4</a:t>
            </a:r>
            <a:endParaRPr 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Text Placeholder 11"/>
          <p:cNvSpPr>
            <a:spLocks noGrp="1"/>
          </p:cNvSpPr>
          <p:nvPr>
            <p:ph type="body" sz="half" idx="2"/>
          </p:nvPr>
        </p:nvSpPr>
        <p:spPr>
          <a:xfrm>
            <a:off x="457200" y="457200"/>
            <a:ext cx="3008313" cy="5668963"/>
          </a:xfrm>
        </p:spPr>
        <p:txBody>
          <a:bodyPr vert="vert270" anchor="ctr">
            <a:normAutofit/>
          </a:bodyPr>
          <a:lstStyle/>
          <a:p>
            <a:pPr algn="ctr"/>
            <a:r>
              <a:rPr lang="en-US" sz="6000" dirty="0" smtClean="0"/>
              <a:t>What’s in </a:t>
            </a:r>
            <a:r>
              <a:rPr lang="en-US" sz="5400" dirty="0" smtClean="0"/>
              <a:t>a PWN</a:t>
            </a:r>
            <a:endParaRPr lang="en-US" sz="5400" dirty="0"/>
          </a:p>
        </p:txBody>
      </p:sp>
      <p:pic>
        <p:nvPicPr>
          <p:cNvPr id="15" name="Content Placeholder 14" descr="looking glass.jpg"/>
          <p:cNvPicPr>
            <a:picLocks noGrp="1" noChangeAspect="1"/>
          </p:cNvPicPr>
          <p:nvPr>
            <p:ph idx="1"/>
          </p:nvPr>
        </p:nvPicPr>
        <p:blipFill>
          <a:blip r:embed="rId2"/>
          <a:srcRect t="-334" b="-334"/>
          <a:stretch>
            <a:fillRect/>
          </a:stretch>
        </p:blip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Describe the Action proposed or refused by the District.</a:t>
            </a:r>
            <a:endParaRPr lang="en-US" dirty="0"/>
          </a:p>
        </p:txBody>
      </p:sp>
      <p:sp>
        <p:nvSpPr>
          <p:cNvPr id="6" name="Content Placeholder 5"/>
          <p:cNvSpPr>
            <a:spLocks noGrp="1"/>
          </p:cNvSpPr>
          <p:nvPr>
            <p:ph idx="1"/>
          </p:nvPr>
        </p:nvSpPr>
        <p:spPr/>
        <p:txBody>
          <a:bodyPr/>
          <a:lstStyle/>
          <a:p>
            <a:r>
              <a:rPr lang="en-US" dirty="0" smtClean="0"/>
              <a:t>BE specific! DETAILS will help make it clear to the parent/guardian what the districts </a:t>
            </a:r>
            <a:r>
              <a:rPr lang="en-US" i="1" dirty="0" smtClean="0"/>
              <a:t>wants to do </a:t>
            </a:r>
            <a:r>
              <a:rPr lang="en-US" dirty="0" smtClean="0"/>
              <a:t>or what they are </a:t>
            </a:r>
            <a:r>
              <a:rPr lang="en-US" i="1" dirty="0" smtClean="0"/>
              <a:t>not willing to do. </a:t>
            </a:r>
          </a:p>
          <a:p>
            <a:r>
              <a:rPr lang="en-US" sz="4000" dirty="0" smtClean="0"/>
              <a:t>Should be longer than a sentence! </a:t>
            </a:r>
            <a:endParaRPr lang="en-US" sz="4000" dirty="0"/>
          </a:p>
        </p:txBody>
      </p:sp>
      <p:pic>
        <p:nvPicPr>
          <p:cNvPr id="7" name="Picture 6" descr="Writingman.jpg"/>
          <p:cNvPicPr>
            <a:picLocks noChangeAspect="1"/>
          </p:cNvPicPr>
          <p:nvPr/>
        </p:nvPicPr>
        <p:blipFill>
          <a:blip r:embed="rId2"/>
          <a:stretch>
            <a:fillRect/>
          </a:stretch>
        </p:blipFill>
        <p:spPr>
          <a:xfrm>
            <a:off x="6629400" y="4572000"/>
            <a:ext cx="2057400" cy="20574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Describe the Action proposed or refused by the District. </a:t>
            </a:r>
            <a:r>
              <a:rPr lang="en-US" sz="1333" dirty="0" smtClean="0"/>
              <a:t>(Continued)</a:t>
            </a:r>
            <a:endParaRPr lang="en-US" sz="1333" dirty="0"/>
          </a:p>
        </p:txBody>
      </p:sp>
      <p:sp>
        <p:nvSpPr>
          <p:cNvPr id="3" name="Content Placeholder 2"/>
          <p:cNvSpPr>
            <a:spLocks noGrp="1"/>
          </p:cNvSpPr>
          <p:nvPr>
            <p:ph idx="1"/>
          </p:nvPr>
        </p:nvSpPr>
        <p:spPr>
          <a:xfrm>
            <a:off x="457200" y="1417638"/>
            <a:ext cx="8229600" cy="4830762"/>
          </a:xfrm>
        </p:spPr>
        <p:txBody>
          <a:bodyPr/>
          <a:lstStyle/>
          <a:p>
            <a:pPr>
              <a:buNone/>
            </a:pPr>
            <a:endParaRPr lang="en-US" dirty="0" smtClean="0"/>
          </a:p>
          <a:p>
            <a:pPr>
              <a:buNone/>
            </a:pPr>
            <a:endParaRPr lang="en-US" dirty="0" smtClean="0"/>
          </a:p>
          <a:p>
            <a:r>
              <a:rPr lang="en-US" dirty="0" smtClean="0"/>
              <a:t>Good </a:t>
            </a:r>
            <a:r>
              <a:rPr lang="en-US" dirty="0" err="1" smtClean="0"/>
              <a:t>Ol</a:t>
            </a:r>
            <a:r>
              <a:rPr lang="en-US" dirty="0" smtClean="0"/>
              <a:t>’ standby: The district is proposing to implement the attached IEP. </a:t>
            </a:r>
          </a:p>
          <a:p>
            <a:endParaRPr lang="en-US" dirty="0" smtClean="0"/>
          </a:p>
          <a:p>
            <a:endParaRPr lang="en-US" dirty="0" smtClean="0"/>
          </a:p>
          <a:p>
            <a:endParaRPr lang="en-US" dirty="0" smtClean="0"/>
          </a:p>
          <a:p>
            <a:r>
              <a:rPr lang="en-US" dirty="0" smtClean="0"/>
              <a:t>NO LONGER acceptable! </a:t>
            </a:r>
          </a:p>
          <a:p>
            <a:endParaRPr lang="en-US" dirty="0"/>
          </a:p>
        </p:txBody>
      </p:sp>
      <p:sp>
        <p:nvSpPr>
          <p:cNvPr id="4" name="&quot;No&quot; Symbol 3"/>
          <p:cNvSpPr/>
          <p:nvPr/>
        </p:nvSpPr>
        <p:spPr>
          <a:xfrm>
            <a:off x="2514600" y="1600200"/>
            <a:ext cx="4267200" cy="3657600"/>
          </a:xfrm>
          <a:prstGeom prst="noSmoking">
            <a:avLst>
              <a:gd name="adj" fmla="val 4313"/>
            </a:avLst>
          </a:prstGeom>
          <a:solidFill>
            <a:srgbClr val="FF0000">
              <a:alpha val="49000"/>
            </a:srgbClr>
          </a:solidFill>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Describe the Action proposed or refused by the District. </a:t>
            </a:r>
            <a:r>
              <a:rPr lang="en-US" sz="1778" dirty="0" smtClean="0"/>
              <a:t>(Example)</a:t>
            </a:r>
            <a:endParaRPr lang="en-US" sz="1778" dirty="0"/>
          </a:p>
        </p:txBody>
      </p:sp>
      <p:sp>
        <p:nvSpPr>
          <p:cNvPr id="3" name="Content Placeholder 2"/>
          <p:cNvSpPr>
            <a:spLocks noGrp="1"/>
          </p:cNvSpPr>
          <p:nvPr>
            <p:ph idx="1"/>
          </p:nvPr>
        </p:nvSpPr>
        <p:spPr/>
        <p:txBody>
          <a:bodyPr/>
          <a:lstStyle/>
          <a:p>
            <a:r>
              <a:rPr lang="en-US" dirty="0" smtClean="0"/>
              <a:t>The district is proposing continuing special education services for </a:t>
            </a:r>
            <a:r>
              <a:rPr lang="en-US" i="1" dirty="0" smtClean="0"/>
              <a:t>Johnny</a:t>
            </a:r>
            <a:r>
              <a:rPr lang="en-US" dirty="0" smtClean="0"/>
              <a:t>.  The goals to be worked on during the following year include organizational skills, increasing math abilities and fine motor movement.  </a:t>
            </a:r>
            <a:r>
              <a:rPr lang="en-US" i="1" dirty="0" smtClean="0"/>
              <a:t>Johnny </a:t>
            </a:r>
            <a:r>
              <a:rPr lang="en-US" dirty="0" smtClean="0"/>
              <a:t>will receive direct services 2x a week for SLD math and 3X a week for resource time.  </a:t>
            </a:r>
            <a:r>
              <a:rPr lang="en-US" i="1" dirty="0" smtClean="0"/>
              <a:t>Johnny</a:t>
            </a:r>
            <a:r>
              <a:rPr lang="en-US" dirty="0" smtClean="0"/>
              <a:t> will see an Occupational Therapist 1x a month to work on fine motor. </a:t>
            </a:r>
            <a:endParaRPr lang="en-US" dirty="0"/>
          </a:p>
        </p:txBody>
      </p:sp>
    </p:spTree>
  </p:cSld>
  <p:clrMapOvr>
    <a:masterClrMapping/>
  </p:clrMapOvr>
</p:sld>
</file>

<file path=ppt/theme/theme1.xml><?xml version="1.0" encoding="utf-8"?>
<a:theme xmlns:a="http://schemas.openxmlformats.org/drawingml/2006/main" name="Office Them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Genesis">
      <a:majorFont>
        <a:latin typeface="Calisto MT"/>
        <a:ea typeface=""/>
        <a:cs typeface=""/>
        <a:font script="Jpan" typeface="ＭＳ 明朝"/>
      </a:majorFont>
      <a:minorFont>
        <a:latin typeface="Calisto MT"/>
        <a:ea typeface=""/>
        <a:cs typeface=""/>
        <a:font script="Jpan" typeface="ＭＳ 明朝"/>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549</TotalTime>
  <Words>1781</Words>
  <Application>Microsoft Macintosh PowerPoint</Application>
  <PresentationFormat>On-screen Show (4:3)</PresentationFormat>
  <Paragraphs>123</Paragraphs>
  <Slides>30</Slides>
  <Notes>0</Notes>
  <HiddenSlides>0</HiddenSlides>
  <MMClips>0</MMClips>
  <ScaleCrop>false</ScaleCrop>
  <HeadingPairs>
    <vt:vector size="4" baseType="variant">
      <vt:variant>
        <vt:lpstr>Design Template</vt:lpstr>
      </vt:variant>
      <vt:variant>
        <vt:i4>1</vt:i4>
      </vt:variant>
      <vt:variant>
        <vt:lpstr>Slide Titles</vt:lpstr>
      </vt:variant>
      <vt:variant>
        <vt:i4>30</vt:i4>
      </vt:variant>
    </vt:vector>
  </HeadingPairs>
  <TitlesOfParts>
    <vt:vector size="31" baseType="lpstr">
      <vt:lpstr>Office Theme</vt:lpstr>
      <vt:lpstr>PWN Prior Written Notice    </vt:lpstr>
      <vt:lpstr>Slide 2</vt:lpstr>
      <vt:lpstr>Why do we need to do these?</vt:lpstr>
      <vt:lpstr>Can a PWN be provided before the IEP meeting?</vt:lpstr>
      <vt:lpstr>What’s a reasonable time frame?</vt:lpstr>
      <vt:lpstr>Slide 6</vt:lpstr>
      <vt:lpstr>Describe the Action proposed or refused by the District.</vt:lpstr>
      <vt:lpstr>Describe the Action proposed or refused by the District. (Continued)</vt:lpstr>
      <vt:lpstr>Describe the Action proposed or refused by the District. (Example)</vt:lpstr>
      <vt:lpstr>Describe the Action proposed or refused by the District. (Example)</vt:lpstr>
      <vt:lpstr>Describe the Action proposed or refused by the District. (Example)</vt:lpstr>
      <vt:lpstr>Explanation of why the district proposes to take or refused to take the action:</vt:lpstr>
      <vt:lpstr>Explanation of why the district proposes to take or refused to take the action: (continued)</vt:lpstr>
      <vt:lpstr>Explanation of why the district proposes to take or refused to take the action: (continued)</vt:lpstr>
      <vt:lpstr>Explanation of why the district proposes to take or refused to take the action: (Example)</vt:lpstr>
      <vt:lpstr>Explanation of why the district proposes to take or refused to take the action: (Example)</vt:lpstr>
      <vt:lpstr>Description of each evaluation procedure, test, record, or report the district used as a basis for the proposed action or for refusing the requested action:</vt:lpstr>
      <vt:lpstr>Description of each evaluation procedure, test, record, or report the district used as a basis for the proposed action or for refusing the requested action:</vt:lpstr>
      <vt:lpstr>Description of other options the team considered and the reasons why those options were rejected:</vt:lpstr>
      <vt:lpstr>Description of other options the team considered and the reasons why those options were rejected: (continued)</vt:lpstr>
      <vt:lpstr>Description of other options the team considered and the reasons why those options were rejected: (continued)</vt:lpstr>
      <vt:lpstr>Description of other factors affecting the proposal or refusal:</vt:lpstr>
      <vt:lpstr>When to create a PWN?</vt:lpstr>
      <vt:lpstr>Slide 24</vt:lpstr>
      <vt:lpstr>Create a PWN when…</vt:lpstr>
      <vt:lpstr>Quick Questions….</vt:lpstr>
      <vt:lpstr>Quick Questions…</vt:lpstr>
      <vt:lpstr>Quick Questions…</vt:lpstr>
      <vt:lpstr>Quick Questions…</vt:lpstr>
      <vt:lpstr>Any Questions</vt:lpstr>
    </vt:vector>
  </TitlesOfParts>
  <Company>River Bend Education District</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Prior Written Notice</dc:title>
  <dc:creator>Holle Spessard</dc:creator>
  <cp:lastModifiedBy>Holle Spessard</cp:lastModifiedBy>
  <cp:revision>18</cp:revision>
  <dcterms:created xsi:type="dcterms:W3CDTF">2012-08-13T16:02:50Z</dcterms:created>
  <dcterms:modified xsi:type="dcterms:W3CDTF">2012-08-13T16:03:57Z</dcterms:modified>
</cp:coreProperties>
</file>