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s/slide16.xml" ContentType="application/vnd.openxmlformats-officedocument.presentationml.slide+xml"/>
  <Override PartName="/ppt/slideLayouts/slideLayout13.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s/slide17.xml" ContentType="application/vnd.openxmlformats-officedocument.presentationml.slide+xml"/>
  <Override PartName="/ppt/slideLayouts/slideLayout14.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Layouts/slideLayout19.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20"/>
  </p:notesMasterIdLst>
  <p:sldIdLst>
    <p:sldId id="256" r:id="rId2"/>
    <p:sldId id="272" r:id="rId3"/>
    <p:sldId id="273" r:id="rId4"/>
    <p:sldId id="271" r:id="rId5"/>
    <p:sldId id="274" r:id="rId6"/>
    <p:sldId id="276" r:id="rId7"/>
    <p:sldId id="275" r:id="rId8"/>
    <p:sldId id="277" r:id="rId9"/>
    <p:sldId id="268" r:id="rId10"/>
    <p:sldId id="278" r:id="rId11"/>
    <p:sldId id="279" r:id="rId12"/>
    <p:sldId id="280" r:id="rId13"/>
    <p:sldId id="269" r:id="rId14"/>
    <p:sldId id="266" r:id="rId15"/>
    <p:sldId id="282" r:id="rId16"/>
    <p:sldId id="261" r:id="rId17"/>
    <p:sldId id="263" r:id="rId18"/>
    <p:sldId id="26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07" d="100"/>
          <a:sy n="107" d="100"/>
        </p:scale>
        <p:origin x="-9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1CFE89-0096-3D45-98D1-AEA198C92AAB}" type="datetimeFigureOut">
              <a:rPr lang="en-US" smtClean="0"/>
              <a:pPr/>
              <a:t>8/13/12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62A946-5E85-6D42-85AB-F08555CF321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62A946-5E85-6D42-85AB-F08555CF321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3DF7FDEF-8810-5944-855F-3459FEF1AFDD}" type="datetimeFigureOut">
              <a:rPr lang="en-US" smtClean="0"/>
              <a:pPr/>
              <a:t>8/13/12</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76263236-BF09-C44E-8FAF-9FB0F2D29A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random/>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3DF7FDEF-8810-5944-855F-3459FEF1AFDD}"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63236-BF09-C44E-8FAF-9FB0F2D29A8F}" type="slidenum">
              <a:rPr lang="en-US" smtClean="0"/>
              <a:pPr/>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3DF7FDEF-8810-5944-855F-3459FEF1AFDD}"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63236-BF09-C44E-8FAF-9FB0F2D29A8F}" type="slidenum">
              <a:rPr lang="en-US" smtClean="0"/>
              <a:pPr/>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3DF7FDEF-8810-5944-855F-3459FEF1AFDD}" type="datetimeFigureOut">
              <a:rPr lang="en-US" smtClean="0"/>
              <a:pPr/>
              <a:t>8/13/12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263236-BF09-C44E-8FAF-9FB0F2D29A8F}" type="slidenum">
              <a:rPr lang="en-US" smtClean="0"/>
              <a:pPr/>
              <a:t>‹#›</a:t>
            </a:fld>
            <a:endParaRPr lang="en-US"/>
          </a:p>
        </p:txBody>
      </p:sp>
    </p:spTree>
  </p:cSld>
  <p:clrMapOvr>
    <a:masterClrMapping/>
  </p:clrMapOvr>
  <p:transition spd="slow">
    <p:random/>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7FDEF-8810-5944-855F-3459FEF1AFDD}" type="datetimeFigureOut">
              <a:rPr lang="en-US" smtClean="0"/>
              <a:pPr/>
              <a:t>8/13/12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263236-BF09-C44E-8FAF-9FB0F2D29A8F}" type="slidenum">
              <a:rPr lang="en-US" smtClean="0"/>
              <a:pPr/>
              <a:t>‹#›</a:t>
            </a:fld>
            <a:endParaRPr lang="en-US"/>
          </a:p>
        </p:txBody>
      </p:sp>
    </p:spTree>
  </p:cSld>
  <p:clrMapOvr>
    <a:masterClrMapping/>
  </p:clrMapOvr>
  <p:transition spd="slow">
    <p:random/>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7FDEF-8810-5944-855F-3459FEF1AFDD}"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63236-BF09-C44E-8FAF-9FB0F2D29A8F}" type="slidenum">
              <a:rPr lang="en-US" smtClean="0"/>
              <a:pPr/>
              <a:t>‹#›</a:t>
            </a:fld>
            <a:endParaRPr lang="en-US"/>
          </a:p>
        </p:txBody>
      </p:sp>
    </p:spTree>
  </p:cSld>
  <p:clrMapOvr>
    <a:masterClrMapping/>
  </p:clrMapOvr>
  <p:transition spd="slow">
    <p:random/>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7FDEF-8810-5944-855F-3459FEF1AFDD}"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63236-BF09-C44E-8FAF-9FB0F2D29A8F}" type="slidenum">
              <a:rPr lang="en-US" smtClean="0"/>
              <a:pPr/>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Click icon to add picture</a:t>
            </a:r>
            <a:endParaRPr/>
          </a:p>
        </p:txBody>
      </p:sp>
    </p:spTree>
  </p:cSld>
  <p:clrMapOvr>
    <a:masterClrMapping/>
  </p:clrMapOvr>
  <p:transition spd="slow">
    <p:random/>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Click icon to add picture</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Click icon to add picture</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7FDEF-8810-5944-855F-3459FEF1AFDD}"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63236-BF09-C44E-8FAF-9FB0F2D29A8F}" type="slidenum">
              <a:rPr lang="en-US" smtClean="0"/>
              <a:pPr/>
              <a:t>‹#›</a:t>
            </a:fld>
            <a:endParaRPr lang="en-US"/>
          </a:p>
        </p:txBody>
      </p:sp>
    </p:spTree>
  </p:cSld>
  <p:clrMapOvr>
    <a:masterClrMapping/>
  </p:clrMapOvr>
  <p:transition spd="slow">
    <p:random/>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7FDEF-8810-5944-855F-3459FEF1AFDD}"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63236-BF09-C44E-8FAF-9FB0F2D29A8F}" type="slidenum">
              <a:rPr lang="en-US" smtClean="0"/>
              <a:pPr/>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Click icon to add picture</a:t>
            </a:r>
            <a:endParaRPr/>
          </a:p>
        </p:txBody>
      </p:sp>
    </p:spTree>
  </p:cSld>
  <p:clrMapOvr>
    <a:masterClrMapping/>
  </p:clrMapOvr>
  <p:transition spd="slow">
    <p:random/>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Click icon to add picture</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Click icon to add picture</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7FDEF-8810-5944-855F-3459FEF1AFDD}"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63236-BF09-C44E-8FAF-9FB0F2D29A8F}" type="slidenum">
              <a:rPr lang="en-US" smtClean="0"/>
              <a:pPr/>
              <a:t>‹#›</a:t>
            </a:fld>
            <a:endParaRPr lang="en-US"/>
          </a:p>
        </p:txBody>
      </p:sp>
    </p:spTree>
  </p:cSld>
  <p:clrMapOvr>
    <a:masterClrMapping/>
  </p:clrMapOvr>
  <p:transition spd="slow">
    <p:random/>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DF7FDEF-8810-5944-855F-3459FEF1AFDD}" type="datetimeFigureOut">
              <a:rPr lang="en-US" smtClean="0"/>
              <a:pPr/>
              <a:t>8/13/12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63236-BF09-C44E-8FAF-9FB0F2D29A8F}" type="slidenum">
              <a:rPr lang="en-US" smtClean="0"/>
              <a:pPr/>
              <a:t>‹#›</a:t>
            </a:fld>
            <a:endParaRPr lang="en-US"/>
          </a:p>
        </p:txBody>
      </p:sp>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DF7FDEF-8810-5944-855F-3459FEF1AFDD}" type="datetimeFigureOut">
              <a:rPr lang="en-US" smtClean="0"/>
              <a:pPr/>
              <a:t>8/13/12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63236-BF09-C44E-8FAF-9FB0F2D29A8F}" type="slidenum">
              <a:rPr lang="en-US" smtClean="0"/>
              <a:pPr/>
              <a:t>‹#›</a:t>
            </a:fld>
            <a:endParaRPr lang="en-US"/>
          </a:p>
        </p:txBody>
      </p:sp>
    </p:spTree>
  </p:cSld>
  <p:clrMapOvr>
    <a:masterClrMapping/>
  </p:clrMapOvr>
  <p:transition spd="slow">
    <p:random/>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DF7FDEF-8810-5944-855F-3459FEF1AFDD}" type="datetimeFigureOut">
              <a:rPr lang="en-US" smtClean="0"/>
              <a:pPr/>
              <a:t>8/13/12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63236-BF09-C44E-8FAF-9FB0F2D29A8F}" type="slidenum">
              <a:rPr lang="en-US" smtClean="0"/>
              <a:pPr/>
              <a:t>‹#›</a:t>
            </a:fld>
            <a:endParaRPr lang="en-US"/>
          </a:p>
        </p:txBody>
      </p:sp>
    </p:spTree>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3DF7FDEF-8810-5944-855F-3459FEF1AFDD}" type="datetimeFigureOut">
              <a:rPr lang="en-US" smtClean="0"/>
              <a:pPr/>
              <a:t>8/13/12</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76263236-BF09-C44E-8FAF-9FB0F2D29A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random/>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3DF7FDEF-8810-5944-855F-3459FEF1AFDD}" type="datetimeFigureOut">
              <a:rPr lang="en-US" smtClean="0"/>
              <a:pPr/>
              <a:t>8/13/12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63236-BF09-C44E-8FAF-9FB0F2D29A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random/>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7FDEF-8810-5944-855F-3459FEF1AFDD}" type="datetimeFigureOut">
              <a:rPr lang="en-US" smtClean="0"/>
              <a:pPr/>
              <a:t>8/13/12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63236-BF09-C44E-8FAF-9FB0F2D29A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random/>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Click icon to add picture</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7FDEF-8810-5944-855F-3459FEF1AFDD}"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63236-BF09-C44E-8FAF-9FB0F2D29A8F}" type="slidenum">
              <a:rPr lang="en-US" smtClean="0"/>
              <a:pPr/>
              <a:t>‹#›</a:t>
            </a:fld>
            <a:endParaRPr lang="en-US"/>
          </a:p>
        </p:txBody>
      </p:sp>
    </p:spTree>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3DF7FDEF-8810-5944-855F-3459FEF1AFDD}"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63236-BF09-C44E-8FAF-9FB0F2D29A8F}" type="slidenum">
              <a:rPr lang="en-US" smtClean="0"/>
              <a:pPr/>
              <a:t>‹#›</a:t>
            </a:fld>
            <a:endParaRPr lang="en-US"/>
          </a:p>
        </p:txBody>
      </p:sp>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3DF7FDEF-8810-5944-855F-3459FEF1AFDD}" type="datetimeFigureOut">
              <a:rPr lang="en-US" smtClean="0"/>
              <a:pPr/>
              <a:t>8/13/12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263236-BF09-C44E-8FAF-9FB0F2D29A8F}" type="slidenum">
              <a:rPr lang="en-US" smtClean="0"/>
              <a:pPr/>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3DF7FDEF-8810-5944-855F-3459FEF1AFDD}" type="datetimeFigureOut">
              <a:rPr lang="en-US" smtClean="0"/>
              <a:pPr/>
              <a:t>8/13/12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63236-BF09-C44E-8FAF-9FB0F2D29A8F}" type="slidenum">
              <a:rPr lang="en-US" smtClean="0"/>
              <a:pPr/>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24" Type="http://schemas.openxmlformats.org/officeDocument/2006/relationships/image" Target="../media/image8.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3DF7FDEF-8810-5944-855F-3459FEF1AFDD}" type="datetimeFigureOut">
              <a:rPr lang="en-US" smtClean="0"/>
              <a:pPr/>
              <a:t>8/13/12</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76263236-BF09-C44E-8FAF-9FB0F2D29A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ransition spd="slow">
    <p:random/>
  </p:transition>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9.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 Id="rId3" Type="http://schemas.openxmlformats.org/officeDocument/2006/relationships/image" Target="../media/image1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Progress Reports </a:t>
            </a:r>
            <a:endParaRPr lang="en-US" dirty="0"/>
          </a:p>
        </p:txBody>
      </p:sp>
      <p:sp>
        <p:nvSpPr>
          <p:cNvPr id="3" name="Subtitle 2"/>
          <p:cNvSpPr>
            <a:spLocks noGrp="1"/>
          </p:cNvSpPr>
          <p:nvPr>
            <p:ph type="subTitle" idx="1"/>
          </p:nvPr>
        </p:nvSpPr>
        <p:spPr/>
        <p:txBody>
          <a:bodyPr/>
          <a:lstStyle/>
          <a:p>
            <a:r>
              <a:rPr lang="en-US" dirty="0" smtClean="0"/>
              <a:t>Drafting a meaningful document for parents. </a:t>
            </a:r>
            <a:endParaRPr lang="en-US" dirty="0"/>
          </a:p>
        </p:txBody>
      </p:sp>
    </p:spTree>
  </p:cSld>
  <p:clrMapOvr>
    <a:masterClrMapping/>
  </p:clrMapOvr>
  <p:transition spd="slow">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prstClr val="black"/>
                </a:solidFill>
              </a:rPr>
              <a:t>Components of a Progress Report: </a:t>
            </a:r>
            <a:r>
              <a:rPr lang="en-US" sz="3600" dirty="0" smtClean="0">
                <a:solidFill>
                  <a:srgbClr val="FF0000"/>
                </a:solidFill>
              </a:rPr>
              <a:t>Progress towards goals and objectives</a:t>
            </a:r>
            <a:endParaRPr lang="en-US" dirty="0"/>
          </a:p>
        </p:txBody>
      </p:sp>
      <p:sp>
        <p:nvSpPr>
          <p:cNvPr id="3" name="Content Placeholder 2"/>
          <p:cNvSpPr>
            <a:spLocks noGrp="1"/>
          </p:cNvSpPr>
          <p:nvPr>
            <p:ph idx="1"/>
          </p:nvPr>
        </p:nvSpPr>
        <p:spPr/>
        <p:txBody>
          <a:bodyPr/>
          <a:lstStyle/>
          <a:p>
            <a:r>
              <a:rPr lang="en-US" dirty="0" smtClean="0"/>
              <a:t>Where do I get the data to report? </a:t>
            </a:r>
          </a:p>
          <a:p>
            <a:pPr lvl="2"/>
            <a:r>
              <a:rPr lang="en-US" dirty="0" smtClean="0"/>
              <a:t>Reference back to the </a:t>
            </a:r>
            <a:r>
              <a:rPr lang="en-US" dirty="0" err="1" smtClean="0"/>
              <a:t>goal(s</a:t>
            </a:r>
            <a:r>
              <a:rPr lang="en-US" dirty="0" smtClean="0"/>
              <a:t>) page on the IEP</a:t>
            </a:r>
          </a:p>
          <a:p>
            <a:pPr lvl="2"/>
            <a:endParaRPr lang="en-US" dirty="0" smtClean="0"/>
          </a:p>
          <a:p>
            <a:pPr lvl="2"/>
            <a:endParaRPr lang="en-US" dirty="0" smtClean="0"/>
          </a:p>
          <a:p>
            <a:pPr lvl="2"/>
            <a:endParaRPr lang="en-US" dirty="0" smtClean="0"/>
          </a:p>
          <a:p>
            <a:pPr lvl="2"/>
            <a:endParaRPr lang="en-US" dirty="0" smtClean="0"/>
          </a:p>
          <a:p>
            <a:pPr lvl="2"/>
            <a:r>
              <a:rPr lang="en-US" dirty="0" smtClean="0"/>
              <a:t>Use the tools you reported to gather data.  </a:t>
            </a:r>
          </a:p>
          <a:p>
            <a:pPr lvl="2"/>
            <a:r>
              <a:rPr lang="en-US" dirty="0" smtClean="0"/>
              <a:t>You should be able to produce the data if challenged. </a:t>
            </a:r>
          </a:p>
          <a:p>
            <a:pPr lvl="2"/>
            <a:endParaRPr lang="en-US" dirty="0" smtClean="0"/>
          </a:p>
          <a:p>
            <a:pPr lvl="2">
              <a:buNone/>
            </a:pPr>
            <a:endParaRPr lang="en-US" dirty="0" smtClean="0"/>
          </a:p>
        </p:txBody>
      </p:sp>
      <p:pic>
        <p:nvPicPr>
          <p:cNvPr id="5" name="Picture 4" descr="Screen Shot 2012-08-13 at 10.18.21 AM.png"/>
          <p:cNvPicPr>
            <a:picLocks noChangeAspect="1"/>
          </p:cNvPicPr>
          <p:nvPr/>
        </p:nvPicPr>
        <p:blipFill>
          <a:blip r:embed="rId2"/>
          <a:stretch>
            <a:fillRect/>
          </a:stretch>
        </p:blipFill>
        <p:spPr>
          <a:xfrm>
            <a:off x="0" y="2667000"/>
            <a:ext cx="8902700" cy="1409700"/>
          </a:xfrm>
          <a:prstGeom prst="rect">
            <a:avLst/>
          </a:prstGeom>
        </p:spPr>
      </p:pic>
      <p:sp>
        <p:nvSpPr>
          <p:cNvPr id="6" name="Up Arrow 5"/>
          <p:cNvSpPr/>
          <p:nvPr/>
        </p:nvSpPr>
        <p:spPr>
          <a:xfrm rot="1668669" flipH="1">
            <a:off x="496892" y="3448050"/>
            <a:ext cx="131818" cy="1257300"/>
          </a:xfrm>
          <a:prstGeom prst="upArrow">
            <a:avLst/>
          </a:prstGeom>
          <a:ln/>
        </p:spPr>
        <p:style>
          <a:lnRef idx="1">
            <a:schemeClr val="accent1"/>
          </a:lnRef>
          <a:fillRef idx="3">
            <a:schemeClr val="accent1"/>
          </a:fillRef>
          <a:effectRef idx="2">
            <a:schemeClr val="accent1"/>
          </a:effectRef>
          <a:fontRef idx="minor">
            <a:schemeClr val="lt1"/>
          </a:fontRef>
        </p:style>
      </p:sp>
    </p:spTree>
  </p:cSld>
  <p:clrMapOvr>
    <a:masterClrMapping/>
  </p:clrMapOvr>
  <p:transition spd="slow">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prstClr val="black"/>
                </a:solidFill>
              </a:rPr>
              <a:t>Components of a Progress Report:</a:t>
            </a:r>
            <a:br>
              <a:rPr lang="en-US" sz="3600" dirty="0" smtClean="0">
                <a:solidFill>
                  <a:prstClr val="black"/>
                </a:solidFill>
              </a:rPr>
            </a:br>
            <a:r>
              <a:rPr lang="en-US" sz="2400" dirty="0" smtClean="0">
                <a:solidFill>
                  <a:srgbClr val="FF0000"/>
                </a:solidFill>
              </a:rPr>
              <a:t>Extent to which that progress is sufficient…</a:t>
            </a:r>
            <a:endParaRPr lang="en-US" sz="2400" dirty="0">
              <a:solidFill>
                <a:srgbClr val="FF0000"/>
              </a:solidFill>
            </a:endParaRPr>
          </a:p>
        </p:txBody>
      </p:sp>
      <p:sp>
        <p:nvSpPr>
          <p:cNvPr id="3" name="Content Placeholder 2"/>
          <p:cNvSpPr>
            <a:spLocks noGrp="1"/>
          </p:cNvSpPr>
          <p:nvPr>
            <p:ph idx="1"/>
          </p:nvPr>
        </p:nvSpPr>
        <p:spPr>
          <a:xfrm>
            <a:off x="914400" y="1735138"/>
            <a:ext cx="7313613" cy="4741862"/>
          </a:xfrm>
        </p:spPr>
        <p:txBody>
          <a:bodyPr>
            <a:normAutofit/>
          </a:bodyPr>
          <a:lstStyle/>
          <a:p>
            <a:pPr marL="463550" lvl="1" indent="-463550">
              <a:spcBef>
                <a:spcPts val="2000"/>
              </a:spcBef>
              <a:buBlip>
                <a:blip r:embed="rId2"/>
              </a:buBlip>
            </a:pPr>
            <a:r>
              <a:rPr lang="en-US" dirty="0" smtClean="0"/>
              <a:t>A statement about the </a:t>
            </a:r>
            <a:r>
              <a:rPr lang="en-US" u="sng" dirty="0" smtClean="0"/>
              <a:t>extent to which progress is sufficient </a:t>
            </a:r>
            <a:r>
              <a:rPr lang="en-US" dirty="0" smtClean="0"/>
              <a:t>for the student to meet the goal by the end of the year. </a:t>
            </a:r>
          </a:p>
          <a:p>
            <a:pPr marL="804863" lvl="2" indent="-463550">
              <a:spcBef>
                <a:spcPts val="2000"/>
              </a:spcBef>
              <a:buBlip>
                <a:blip r:embed="rId2"/>
              </a:buBlip>
            </a:pPr>
            <a:r>
              <a:rPr lang="en-US" dirty="0" smtClean="0"/>
              <a:t>If student continues making progress at the current rate, will it be likely that he/she will meet their goal by the end of the annual IEP date? </a:t>
            </a:r>
          </a:p>
          <a:p>
            <a:pPr marL="1146175" lvl="3" indent="-463550">
              <a:spcBef>
                <a:spcPts val="2000"/>
              </a:spcBef>
              <a:buBlip>
                <a:blip r:embed="rId2"/>
              </a:buBlip>
            </a:pPr>
            <a:r>
              <a:rPr lang="en-US" dirty="0" smtClean="0"/>
              <a:t>If yes, a simple statement is needed:  If Holle continues making progress at the current rate, it is expected that she will met this goal by the end of the year.</a:t>
            </a:r>
          </a:p>
          <a:p>
            <a:pPr marL="1146175" lvl="3" indent="-463550">
              <a:spcBef>
                <a:spcPts val="2000"/>
              </a:spcBef>
              <a:buBlip>
                <a:blip r:embed="rId2"/>
              </a:buBlip>
            </a:pPr>
            <a:r>
              <a:rPr lang="en-US" dirty="0" smtClean="0"/>
              <a:t>If no, then as simple statement is still needed (follow up action may be required): If Holle does not increase her progress on this goal, it is unlikely that she will met her goal by the end of the year. </a:t>
            </a:r>
          </a:p>
          <a:p>
            <a:endParaRPr lang="en-US" dirty="0"/>
          </a:p>
        </p:txBody>
      </p:sp>
    </p:spTree>
  </p:cSld>
  <p:clrMapOvr>
    <a:masterClrMapping/>
  </p:clrMapOvr>
  <p:transition spd="slow">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prstClr val="black"/>
                </a:solidFill>
              </a:rPr>
              <a:t>Components of a Progress Report:</a:t>
            </a:r>
            <a:r>
              <a:rPr lang="en-US" sz="2400" dirty="0" smtClean="0">
                <a:solidFill>
                  <a:prstClr val="black"/>
                </a:solidFill>
              </a:rPr>
              <a:t/>
            </a:r>
            <a:br>
              <a:rPr lang="en-US" sz="2400" dirty="0" smtClean="0">
                <a:solidFill>
                  <a:prstClr val="black"/>
                </a:solidFill>
              </a:rPr>
            </a:br>
            <a:r>
              <a:rPr lang="en-US" sz="2400" dirty="0" smtClean="0">
                <a:solidFill>
                  <a:srgbClr val="FF0000"/>
                </a:solidFill>
              </a:rPr>
              <a:t>Extent to which that progress is sufficient…</a:t>
            </a:r>
            <a:endParaRPr lang="en-US" sz="2400" dirty="0"/>
          </a:p>
        </p:txBody>
      </p:sp>
      <p:sp>
        <p:nvSpPr>
          <p:cNvPr id="3" name="Content Placeholder 2"/>
          <p:cNvSpPr>
            <a:spLocks noGrp="1"/>
          </p:cNvSpPr>
          <p:nvPr>
            <p:ph idx="1"/>
          </p:nvPr>
        </p:nvSpPr>
        <p:spPr>
          <a:xfrm>
            <a:off x="914400" y="1735138"/>
            <a:ext cx="7313613" cy="4589462"/>
          </a:xfrm>
        </p:spPr>
        <p:txBody>
          <a:bodyPr>
            <a:normAutofit/>
          </a:bodyPr>
          <a:lstStyle/>
          <a:p>
            <a:r>
              <a:rPr lang="en-US" dirty="0" smtClean="0"/>
              <a:t>IF the student has </a:t>
            </a:r>
            <a:r>
              <a:rPr lang="en-US" u="sng" dirty="0" smtClean="0"/>
              <a:t>two progress</a:t>
            </a:r>
            <a:r>
              <a:rPr lang="en-US" dirty="0" smtClean="0"/>
              <a:t> reports where the progress is NOT sufficient to met the annual </a:t>
            </a:r>
            <a:r>
              <a:rPr lang="en-US" dirty="0" err="1" smtClean="0"/>
              <a:t>goal(s</a:t>
            </a:r>
            <a:r>
              <a:rPr lang="en-US" dirty="0" smtClean="0"/>
              <a:t>), meaning you KNOW he/she is NOT going to reach the goal by the end of the year, you should consider revising the IEP.</a:t>
            </a:r>
          </a:p>
          <a:p>
            <a:pPr lvl="1"/>
            <a:r>
              <a:rPr lang="en-US" dirty="0" smtClean="0"/>
              <a:t>This </a:t>
            </a:r>
            <a:r>
              <a:rPr lang="en-US" u="sng" dirty="0" smtClean="0"/>
              <a:t>most likely will require a meeting</a:t>
            </a:r>
            <a:r>
              <a:rPr lang="en-US" dirty="0" smtClean="0"/>
              <a:t>, however unique circumstances could mean otherwise… </a:t>
            </a:r>
          </a:p>
          <a:p>
            <a:pPr lvl="1"/>
            <a:r>
              <a:rPr lang="en-US" dirty="0" err="1" smtClean="0"/>
              <a:t>MDE’s</a:t>
            </a:r>
            <a:r>
              <a:rPr lang="en-US" dirty="0" smtClean="0"/>
              <a:t> stance is: “if the child isn’t making the expected progress, the plan isn’t working and therefore should be revised.” </a:t>
            </a:r>
          </a:p>
        </p:txBody>
      </p:sp>
    </p:spTree>
  </p:cSld>
  <p:clrMapOvr>
    <a:masterClrMapping/>
  </p:clrMapOvr>
  <p:transition spd="slow">
    <p:random/>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238"/>
            <a:ext cx="9144000" cy="868362"/>
          </a:xfrm>
        </p:spPr>
        <p:txBody>
          <a:bodyPr/>
          <a:lstStyle/>
          <a:p>
            <a:r>
              <a:rPr lang="en-US" sz="3600" dirty="0" smtClean="0"/>
              <a:t>Related Services and Progress Reports</a:t>
            </a:r>
            <a:endParaRPr lang="en-US" sz="3600" dirty="0"/>
          </a:p>
        </p:txBody>
      </p:sp>
      <p:sp>
        <p:nvSpPr>
          <p:cNvPr id="3" name="Content Placeholder 2"/>
          <p:cNvSpPr>
            <a:spLocks noGrp="1"/>
          </p:cNvSpPr>
          <p:nvPr>
            <p:ph idx="1"/>
          </p:nvPr>
        </p:nvSpPr>
        <p:spPr>
          <a:xfrm>
            <a:off x="914400" y="1735138"/>
            <a:ext cx="7313613" cy="4741862"/>
          </a:xfrm>
        </p:spPr>
        <p:txBody>
          <a:bodyPr>
            <a:normAutofit/>
          </a:bodyPr>
          <a:lstStyle/>
          <a:p>
            <a:r>
              <a:rPr lang="en-US" dirty="0" smtClean="0"/>
              <a:t>If a student receives related services (DAPE, Speech), </a:t>
            </a:r>
            <a:r>
              <a:rPr lang="en-US" u="sng" dirty="0" smtClean="0"/>
              <a:t>the case manager</a:t>
            </a:r>
            <a:r>
              <a:rPr lang="en-US" dirty="0" smtClean="0"/>
              <a:t> is responsible for ensuring they are reporting data on goals pertaining to their work.</a:t>
            </a:r>
          </a:p>
          <a:p>
            <a:r>
              <a:rPr lang="en-US" dirty="0" smtClean="0"/>
              <a:t>Give related service providers enough notice to get the data needed.</a:t>
            </a:r>
          </a:p>
          <a:p>
            <a:r>
              <a:rPr lang="en-US" dirty="0" smtClean="0"/>
              <a:t>Communication with case managers is KEY!</a:t>
            </a:r>
          </a:p>
          <a:p>
            <a:r>
              <a:rPr lang="en-US" dirty="0" smtClean="0"/>
              <a:t>Same data must be incorporated into progress reports for service providers. </a:t>
            </a:r>
          </a:p>
          <a:p>
            <a:endParaRPr lang="en-US" dirty="0" smtClean="0"/>
          </a:p>
        </p:txBody>
      </p:sp>
    </p:spTree>
  </p:cSld>
  <p:clrMapOvr>
    <a:masterClrMapping/>
  </p:clrMapOvr>
  <p:transition spd="slow">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IEP meeting</a:t>
            </a:r>
            <a:endParaRPr lang="en-US" dirty="0"/>
          </a:p>
        </p:txBody>
      </p:sp>
      <p:sp>
        <p:nvSpPr>
          <p:cNvPr id="3" name="Content Placeholder 2"/>
          <p:cNvSpPr>
            <a:spLocks noGrp="1"/>
          </p:cNvSpPr>
          <p:nvPr>
            <p:ph idx="1"/>
          </p:nvPr>
        </p:nvSpPr>
        <p:spPr/>
        <p:txBody>
          <a:bodyPr/>
          <a:lstStyle/>
          <a:p>
            <a:r>
              <a:rPr lang="en-US" dirty="0" smtClean="0"/>
              <a:t>Presenting progress at a an annual IEP meeting</a:t>
            </a:r>
          </a:p>
          <a:p>
            <a:pPr lvl="1"/>
            <a:r>
              <a:rPr lang="en-US" dirty="0" smtClean="0"/>
              <a:t>Each goal and objective should be reviewed to talk about where the student ended up on his/her </a:t>
            </a:r>
            <a:r>
              <a:rPr lang="en-US" dirty="0" err="1" smtClean="0"/>
              <a:t>goal(s</a:t>
            </a:r>
            <a:r>
              <a:rPr lang="en-US" dirty="0" smtClean="0"/>
              <a:t>).</a:t>
            </a:r>
          </a:p>
          <a:p>
            <a:pPr lvl="1"/>
            <a:r>
              <a:rPr lang="en-US" dirty="0" smtClean="0"/>
              <a:t>Document in the PWN that each goal and objective was discussed</a:t>
            </a:r>
            <a:r>
              <a:rPr lang="en-US" dirty="0" smtClean="0"/>
              <a:t>.</a:t>
            </a:r>
            <a:endParaRPr lang="en-US" dirty="0" smtClean="0"/>
          </a:p>
          <a:p>
            <a:pPr lvl="1"/>
            <a:r>
              <a:rPr lang="en-US" dirty="0" smtClean="0"/>
              <a:t>Include on an agenda!! (keep in file along with team meeting notice, IEP and PWN) </a:t>
            </a:r>
          </a:p>
          <a:p>
            <a:pPr lvl="1"/>
            <a:endParaRPr lang="en-US" dirty="0" smtClean="0"/>
          </a:p>
        </p:txBody>
      </p:sp>
    </p:spTree>
  </p:cSld>
  <p:clrMapOvr>
    <a:masterClrMapping/>
  </p:clrMapOvr>
  <p:transition spd="slow">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Tips</a:t>
            </a:r>
            <a:endParaRPr lang="en-US" dirty="0"/>
          </a:p>
        </p:txBody>
      </p:sp>
      <p:sp>
        <p:nvSpPr>
          <p:cNvPr id="3" name="Content Placeholder 2"/>
          <p:cNvSpPr>
            <a:spLocks noGrp="1"/>
          </p:cNvSpPr>
          <p:nvPr>
            <p:ph idx="1"/>
          </p:nvPr>
        </p:nvSpPr>
        <p:spPr>
          <a:xfrm>
            <a:off x="685800" y="1735138"/>
            <a:ext cx="8001000" cy="4818062"/>
          </a:xfrm>
        </p:spPr>
        <p:txBody>
          <a:bodyPr>
            <a:normAutofit/>
          </a:bodyPr>
          <a:lstStyle/>
          <a:p>
            <a:r>
              <a:rPr lang="en-US" dirty="0" smtClean="0"/>
              <a:t>Must do more than check progress boxes.  Need data!</a:t>
            </a:r>
          </a:p>
          <a:p>
            <a:endParaRPr lang="en-US" dirty="0" smtClean="0"/>
          </a:p>
          <a:p>
            <a:r>
              <a:rPr lang="en-US" dirty="0" smtClean="0"/>
              <a:t>All objectives and goals need to be reported on.  Don’t send home to parents if data is missing. </a:t>
            </a:r>
          </a:p>
          <a:p>
            <a:r>
              <a:rPr lang="en-US" dirty="0" smtClean="0">
                <a:solidFill>
                  <a:srgbClr val="FF0000"/>
                </a:solidFill>
              </a:rPr>
              <a:t>Keep your number of goals limited, no more than 4 or 5. </a:t>
            </a:r>
          </a:p>
          <a:p>
            <a:r>
              <a:rPr lang="en-US" dirty="0" smtClean="0">
                <a:solidFill>
                  <a:srgbClr val="FF0000"/>
                </a:solidFill>
              </a:rPr>
              <a:t>Keep your number of objectives limited to 2 or 3.</a:t>
            </a:r>
          </a:p>
          <a:p>
            <a:pPr lvl="1"/>
            <a:r>
              <a:rPr lang="en-US" dirty="0" smtClean="0"/>
              <a:t>The more goals and objectives you create, the </a:t>
            </a:r>
            <a:r>
              <a:rPr lang="en-US" u="sng" dirty="0" smtClean="0"/>
              <a:t>more work you have</a:t>
            </a:r>
            <a:r>
              <a:rPr lang="en-US" dirty="0" smtClean="0"/>
              <a:t> when gathering data to report on progress reports. </a:t>
            </a:r>
          </a:p>
          <a:p>
            <a:endParaRPr lang="en-US" dirty="0" smtClean="0"/>
          </a:p>
          <a:p>
            <a:endParaRPr lang="en-US" dirty="0"/>
          </a:p>
        </p:txBody>
      </p:sp>
      <p:pic>
        <p:nvPicPr>
          <p:cNvPr id="4" name="Picture 3" descr="Screen Shot 2012-08-13 at 12.13.26 PM.png"/>
          <p:cNvPicPr>
            <a:picLocks noChangeAspect="1"/>
          </p:cNvPicPr>
          <p:nvPr/>
        </p:nvPicPr>
        <p:blipFill>
          <a:blip r:embed="rId2"/>
          <a:stretch>
            <a:fillRect/>
          </a:stretch>
        </p:blipFill>
        <p:spPr>
          <a:xfrm>
            <a:off x="919163" y="2279650"/>
            <a:ext cx="7531100" cy="406400"/>
          </a:xfrm>
          <a:prstGeom prst="rect">
            <a:avLst/>
          </a:prstGeom>
        </p:spPr>
      </p:pic>
      <p:sp>
        <p:nvSpPr>
          <p:cNvPr id="6" name="Down Arrow 5"/>
          <p:cNvSpPr/>
          <p:nvPr/>
        </p:nvSpPr>
        <p:spPr>
          <a:xfrm rot="12762266">
            <a:off x="477021" y="2444326"/>
            <a:ext cx="207119" cy="15240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spd="slow">
    <p:random/>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are the monitors saying…</a:t>
            </a:r>
            <a:endParaRPr lang="en-US" dirty="0"/>
          </a:p>
        </p:txBody>
      </p:sp>
      <p:sp>
        <p:nvSpPr>
          <p:cNvPr id="5" name="Text Placeholder 4"/>
          <p:cNvSpPr>
            <a:spLocks noGrp="1"/>
          </p:cNvSpPr>
          <p:nvPr>
            <p:ph type="body" idx="1"/>
          </p:nvPr>
        </p:nvSpPr>
        <p:spPr/>
        <p:txBody>
          <a:bodyPr/>
          <a:lstStyle/>
          <a:p>
            <a:r>
              <a:rPr lang="en-US" dirty="0" smtClean="0"/>
              <a:t>Progress Reports were the #1 citation we received during this monitoring cycle. </a:t>
            </a:r>
            <a:endParaRPr lang="en-US" dirty="0"/>
          </a:p>
        </p:txBody>
      </p:sp>
      <p:pic>
        <p:nvPicPr>
          <p:cNvPr id="6" name="Picture 5" descr="inspector.jpg"/>
          <p:cNvPicPr>
            <a:picLocks noChangeAspect="1"/>
          </p:cNvPicPr>
          <p:nvPr/>
        </p:nvPicPr>
        <p:blipFill>
          <a:blip r:embed="rId2"/>
          <a:stretch>
            <a:fillRect/>
          </a:stretch>
        </p:blipFill>
        <p:spPr>
          <a:xfrm>
            <a:off x="3581400" y="321667"/>
            <a:ext cx="1981199" cy="2602990"/>
          </a:xfrm>
          <a:prstGeom prst="rect">
            <a:avLst/>
          </a:prstGeom>
        </p:spPr>
      </p:pic>
    </p:spTree>
  </p:cSld>
  <p:clrMapOvr>
    <a:masterClrMapping/>
  </p:clrMapOvr>
  <p:transition spd="slow">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Example of a citation</a:t>
            </a:r>
            <a:endParaRPr lang="en-US" dirty="0"/>
          </a:p>
        </p:txBody>
      </p:sp>
      <p:sp>
        <p:nvSpPr>
          <p:cNvPr id="5" name="Content Placeholder 4"/>
          <p:cNvSpPr>
            <a:spLocks noGrp="1"/>
          </p:cNvSpPr>
          <p:nvPr>
            <p:ph idx="1"/>
          </p:nvPr>
        </p:nvSpPr>
        <p:spPr/>
        <p:txBody>
          <a:bodyPr>
            <a:normAutofit lnSpcReduction="10000"/>
          </a:bodyPr>
          <a:lstStyle/>
          <a:p>
            <a:r>
              <a:rPr lang="en-US" dirty="0" smtClean="0"/>
              <a:t>9-12-11 The progress report dated 6/6/11 did not provide adequate information for correction. Specifically, documentation should include the progress the child is making on addressing the goals. Checking off ?insufficient progress or adequate progress? for extent of progress does not give enough information. </a:t>
            </a:r>
            <a:r>
              <a:rPr lang="en-US" dirty="0" smtClean="0">
                <a:solidFill>
                  <a:srgbClr val="FF0000"/>
                </a:solidFill>
              </a:rPr>
              <a:t>Documentation must be in the file </a:t>
            </a:r>
            <a:r>
              <a:rPr lang="en-US" dirty="0" smtClean="0"/>
              <a:t>to show all required components of a written progress report including: date, progress on goals and objectives, the extent to which progress is sufficient for the child to meet the goal by the end of the year.</a:t>
            </a:r>
            <a:endParaRPr lang="en-US" dirty="0"/>
          </a:p>
        </p:txBody>
      </p:sp>
    </p:spTree>
  </p:cSld>
  <p:clrMapOvr>
    <a:masterClrMapping/>
  </p:clrMapOvr>
  <p:transition spd="slow">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Example</a:t>
            </a:r>
            <a:endParaRPr lang="en-US" dirty="0"/>
          </a:p>
        </p:txBody>
      </p:sp>
      <p:sp>
        <p:nvSpPr>
          <p:cNvPr id="3" name="Content Placeholder 2"/>
          <p:cNvSpPr>
            <a:spLocks noGrp="1"/>
          </p:cNvSpPr>
          <p:nvPr>
            <p:ph idx="1"/>
          </p:nvPr>
        </p:nvSpPr>
        <p:spPr>
          <a:xfrm>
            <a:off x="914400" y="1735138"/>
            <a:ext cx="7313613" cy="4437062"/>
          </a:xfrm>
        </p:spPr>
        <p:txBody>
          <a:bodyPr>
            <a:normAutofit/>
          </a:bodyPr>
          <a:lstStyle/>
          <a:p>
            <a:r>
              <a:rPr lang="en-US" dirty="0" smtClean="0"/>
              <a:t>[12/16/11: The Progress Report, with content dated 6/2/11, is not sufficient for correction. First, the report was written one week after the IEP, dated 5/25/11, was written; there is no progress information report for goal 3. Second, the progress information is not reported for the objectives of goal 2. Third, there is no narrative information about the various efforts the student is expected to make for goal 1, though target percentages are reported. Please submit the next documentation of progress reporting, when available. RO]</a:t>
            </a:r>
            <a:endParaRPr lang="en-US" dirty="0"/>
          </a:p>
        </p:txBody>
      </p:sp>
    </p:spTree>
  </p:cSld>
  <p:clrMapOvr>
    <a:masterClrMapping/>
  </p:clrMapOvr>
  <p:transition spd="slow">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&amp; HOW </a:t>
            </a:r>
            <a:r>
              <a:rPr lang="en-US" sz="2000" dirty="0" smtClean="0"/>
              <a:t>(student information page)</a:t>
            </a:r>
            <a:endParaRPr lang="en-US" dirty="0"/>
          </a:p>
        </p:txBody>
      </p:sp>
      <p:sp>
        <p:nvSpPr>
          <p:cNvPr id="3" name="Content Placeholder 2"/>
          <p:cNvSpPr>
            <a:spLocks noGrp="1"/>
          </p:cNvSpPr>
          <p:nvPr>
            <p:ph idx="1"/>
          </p:nvPr>
        </p:nvSpPr>
        <p:spPr>
          <a:xfrm>
            <a:off x="381000" y="1735138"/>
            <a:ext cx="8305800" cy="4818062"/>
          </a:xfrm>
        </p:spPr>
        <p:txBody>
          <a:bodyPr>
            <a:normAutofit/>
          </a:bodyPr>
          <a:lstStyle/>
          <a:p>
            <a:r>
              <a:rPr lang="en-US" sz="3200" dirty="0" smtClean="0"/>
              <a:t>WHEN and HOW will progress towards annual goals and objectives be reported to the parents? </a:t>
            </a:r>
          </a:p>
          <a:p>
            <a:r>
              <a:rPr lang="en-US" dirty="0" smtClean="0"/>
              <a:t>WHEN: Compare the method and frequency of general education report cards to the number and frequency of progress reports for students in special education. </a:t>
            </a:r>
          </a:p>
          <a:p>
            <a:r>
              <a:rPr lang="en-US" dirty="0" smtClean="0"/>
              <a:t>HOW: Will in be in writing </a:t>
            </a:r>
            <a:r>
              <a:rPr lang="en-US" sz="1400" dirty="0" smtClean="0"/>
              <a:t>(via SPED FORMS) </a:t>
            </a:r>
            <a:r>
              <a:rPr lang="en-US" dirty="0" smtClean="0"/>
              <a:t>and the annual IEP meeting.  The only two acceptable forms for a progress report.</a:t>
            </a:r>
          </a:p>
          <a:p>
            <a:pPr lvl="1"/>
            <a:r>
              <a:rPr lang="en-US" dirty="0" smtClean="0"/>
              <a:t> Official Progress Reports </a:t>
            </a:r>
            <a:r>
              <a:rPr lang="en-US" u="sng" dirty="0" smtClean="0">
                <a:solidFill>
                  <a:srgbClr val="FF0000"/>
                </a:solidFill>
              </a:rPr>
              <a:t>can not</a:t>
            </a:r>
            <a:r>
              <a:rPr lang="en-US" dirty="0" smtClean="0">
                <a:solidFill>
                  <a:srgbClr val="FF0000"/>
                </a:solidFill>
              </a:rPr>
              <a:t> </a:t>
            </a:r>
            <a:r>
              <a:rPr lang="en-US" dirty="0" smtClean="0"/>
              <a:t>be completed over the telephone or via email. </a:t>
            </a:r>
          </a:p>
          <a:p>
            <a:pPr lvl="1"/>
            <a:endParaRPr lang="en-US" dirty="0" smtClean="0"/>
          </a:p>
        </p:txBody>
      </p:sp>
    </p:spTree>
  </p:cSld>
  <p:clrMapOvr>
    <a:masterClrMapping/>
  </p:clrMapOvr>
  <p:transition spd="slow">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&amp; HOW </a:t>
            </a:r>
            <a:r>
              <a:rPr lang="en-US" sz="1800" dirty="0" smtClean="0"/>
              <a:t>(student information page)</a:t>
            </a:r>
            <a:endParaRPr lang="en-US" sz="1800" dirty="0"/>
          </a:p>
        </p:txBody>
      </p:sp>
      <p:sp>
        <p:nvSpPr>
          <p:cNvPr id="3" name="Content Placeholder 2"/>
          <p:cNvSpPr>
            <a:spLocks noGrp="1"/>
          </p:cNvSpPr>
          <p:nvPr>
            <p:ph idx="1"/>
          </p:nvPr>
        </p:nvSpPr>
        <p:spPr/>
        <p:txBody>
          <a:bodyPr/>
          <a:lstStyle/>
          <a:p>
            <a:r>
              <a:rPr lang="en-US" dirty="0" smtClean="0"/>
              <a:t>Keep the statement </a:t>
            </a:r>
            <a:r>
              <a:rPr lang="en-US" i="1" dirty="0" smtClean="0"/>
              <a:t>simple</a:t>
            </a:r>
            <a:r>
              <a:rPr lang="en-US" dirty="0" smtClean="0"/>
              <a:t> and clear of vague language. </a:t>
            </a:r>
          </a:p>
          <a:p>
            <a:pPr lvl="1"/>
            <a:r>
              <a:rPr lang="en-US" dirty="0" smtClean="0"/>
              <a:t>Example: Progress will be reported four times a year, three times via writing and one time at the annual IEP meeting. </a:t>
            </a:r>
          </a:p>
          <a:p>
            <a:pPr lvl="1"/>
            <a:r>
              <a:rPr lang="en-US" dirty="0" smtClean="0"/>
              <a:t>Example: Progress will be reported 3 times per year, 2 written reports and an annual review at the IEP meeting.</a:t>
            </a:r>
            <a:endParaRPr lang="en-US" dirty="0"/>
          </a:p>
        </p:txBody>
      </p:sp>
      <p:pic>
        <p:nvPicPr>
          <p:cNvPr id="4" name="Picture 3" descr="Screen Shot 2012-08-10 at 3.10.08 PM.png"/>
          <p:cNvPicPr>
            <a:picLocks noChangeAspect="1"/>
          </p:cNvPicPr>
          <p:nvPr/>
        </p:nvPicPr>
        <p:blipFill>
          <a:blip r:embed="rId2"/>
          <a:stretch>
            <a:fillRect/>
          </a:stretch>
        </p:blipFill>
        <p:spPr>
          <a:xfrm>
            <a:off x="0" y="4648200"/>
            <a:ext cx="9144000" cy="1854200"/>
          </a:xfrm>
          <a:prstGeom prst="rect">
            <a:avLst/>
          </a:prstGeom>
        </p:spPr>
      </p:pic>
      <p:sp>
        <p:nvSpPr>
          <p:cNvPr id="5" name="Left Arrow 4"/>
          <p:cNvSpPr/>
          <p:nvPr/>
        </p:nvSpPr>
        <p:spPr>
          <a:xfrm rot="9085968">
            <a:off x="7342239" y="5666640"/>
            <a:ext cx="1509556" cy="178710"/>
          </a:xfrm>
          <a:prstGeom prst="leftArrow">
            <a:avLst/>
          </a:prstGeom>
          <a:ln/>
        </p:spPr>
        <p:style>
          <a:lnRef idx="1">
            <a:schemeClr val="accent1"/>
          </a:lnRef>
          <a:fillRef idx="3">
            <a:schemeClr val="accent1"/>
          </a:fillRef>
          <a:effectRef idx="2">
            <a:schemeClr val="accent1"/>
          </a:effectRef>
          <a:fontRef idx="minor">
            <a:schemeClr val="lt1"/>
          </a:fontRef>
        </p:style>
      </p:sp>
      <p:sp>
        <p:nvSpPr>
          <p:cNvPr id="8" name="TextBox 7"/>
          <p:cNvSpPr txBox="1"/>
          <p:nvPr/>
        </p:nvSpPr>
        <p:spPr>
          <a:xfrm>
            <a:off x="3219915" y="5948402"/>
            <a:ext cx="4171484" cy="369332"/>
          </a:xfrm>
          <a:prstGeom prst="rect">
            <a:avLst/>
          </a:prstGeom>
          <a:noFill/>
        </p:spPr>
        <p:txBody>
          <a:bodyPr wrap="none" rtlCol="0">
            <a:spAutoFit/>
          </a:bodyPr>
          <a:lstStyle/>
          <a:p>
            <a:r>
              <a:rPr lang="en-US" dirty="0" smtClean="0">
                <a:solidFill>
                  <a:schemeClr val="accent2">
                    <a:lumMod val="75000"/>
                    <a:lumOff val="25000"/>
                  </a:schemeClr>
                </a:solidFill>
              </a:rPr>
              <a:t>Check out drop down menu for statements! </a:t>
            </a:r>
            <a:endParaRPr lang="en-US" dirty="0">
              <a:solidFill>
                <a:schemeClr val="accent2">
                  <a:lumMod val="75000"/>
                  <a:lumOff val="25000"/>
                </a:schemeClr>
              </a:solidFill>
            </a:endParaRPr>
          </a:p>
        </p:txBody>
      </p:sp>
    </p:spTree>
  </p:cSld>
  <p:clrMapOvr>
    <a:masterClrMapping/>
  </p:clrMapOvr>
  <p:transition spd="slow">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Components of a </a:t>
            </a:r>
            <a:r>
              <a:rPr lang="en-US" sz="3200" i="1" dirty="0" smtClean="0"/>
              <a:t>written</a:t>
            </a:r>
            <a:r>
              <a:rPr lang="en-US" sz="3200" dirty="0" smtClean="0"/>
              <a:t> progress report</a:t>
            </a:r>
            <a:endParaRPr lang="en-US" sz="3200" dirty="0"/>
          </a:p>
        </p:txBody>
      </p:sp>
      <p:sp>
        <p:nvSpPr>
          <p:cNvPr id="3" name="Content Placeholder 2"/>
          <p:cNvSpPr>
            <a:spLocks noGrp="1"/>
          </p:cNvSpPr>
          <p:nvPr>
            <p:ph idx="1"/>
          </p:nvPr>
        </p:nvSpPr>
        <p:spPr/>
        <p:txBody>
          <a:bodyPr/>
          <a:lstStyle/>
          <a:p>
            <a:r>
              <a:rPr lang="en-US" dirty="0" smtClean="0">
                <a:solidFill>
                  <a:srgbClr val="FF0000"/>
                </a:solidFill>
              </a:rPr>
              <a:t>NO matter what the method that is used to report to parents</a:t>
            </a:r>
            <a:r>
              <a:rPr lang="en-US" dirty="0" smtClean="0"/>
              <a:t>, documentation </a:t>
            </a:r>
            <a:r>
              <a:rPr lang="en-US" i="1" dirty="0" smtClean="0"/>
              <a:t>MUST</a:t>
            </a:r>
            <a:r>
              <a:rPr lang="en-US" dirty="0" smtClean="0"/>
              <a:t> be in the file to show all required components of a written progress report including:</a:t>
            </a:r>
          </a:p>
          <a:p>
            <a:pPr lvl="1"/>
            <a:r>
              <a:rPr lang="en-US" dirty="0" smtClean="0"/>
              <a:t>DATE</a:t>
            </a:r>
          </a:p>
          <a:p>
            <a:pPr lvl="1"/>
            <a:r>
              <a:rPr lang="en-US" dirty="0" smtClean="0"/>
              <a:t>Progress on goals and objectives </a:t>
            </a:r>
          </a:p>
          <a:p>
            <a:pPr lvl="1"/>
            <a:r>
              <a:rPr lang="en-US" dirty="0" smtClean="0"/>
              <a:t>The </a:t>
            </a:r>
            <a:r>
              <a:rPr lang="en-US" u="sng" dirty="0" smtClean="0"/>
              <a:t>extent to which progress is sufficient </a:t>
            </a:r>
            <a:r>
              <a:rPr lang="en-US" dirty="0" smtClean="0"/>
              <a:t>for the student to meet the goal by the end of the year. </a:t>
            </a:r>
          </a:p>
          <a:p>
            <a:endParaRPr lang="en-US" dirty="0"/>
          </a:p>
        </p:txBody>
      </p:sp>
    </p:spTree>
  </p:cSld>
  <p:clrMapOvr>
    <a:masterClrMapping/>
  </p:clrMapOvr>
  <p:transition spd="slow">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03238"/>
            <a:ext cx="7313613" cy="1020762"/>
          </a:xfrm>
        </p:spPr>
        <p:txBody>
          <a:bodyPr/>
          <a:lstStyle/>
          <a:p>
            <a:r>
              <a:rPr lang="en-US" sz="3600" dirty="0" smtClean="0"/>
              <a:t>Components of a Progress Report: </a:t>
            </a:r>
            <a:r>
              <a:rPr lang="en-US" sz="3600" dirty="0" smtClean="0">
                <a:solidFill>
                  <a:srgbClr val="FF0000"/>
                </a:solidFill>
              </a:rPr>
              <a:t>DATE </a:t>
            </a:r>
            <a:endParaRPr lang="en-US" sz="3600" dirty="0">
              <a:solidFill>
                <a:srgbClr val="FF0000"/>
              </a:solidFill>
            </a:endParaRPr>
          </a:p>
        </p:txBody>
      </p:sp>
      <p:sp>
        <p:nvSpPr>
          <p:cNvPr id="3" name="Content Placeholder 2"/>
          <p:cNvSpPr>
            <a:spLocks noGrp="1"/>
          </p:cNvSpPr>
          <p:nvPr>
            <p:ph idx="1"/>
          </p:nvPr>
        </p:nvSpPr>
        <p:spPr/>
        <p:txBody>
          <a:bodyPr/>
          <a:lstStyle/>
          <a:p>
            <a:r>
              <a:rPr lang="en-US" dirty="0" smtClean="0"/>
              <a:t>Looking at two parts:</a:t>
            </a:r>
          </a:p>
          <a:p>
            <a:r>
              <a:rPr lang="en-US" dirty="0" smtClean="0"/>
              <a:t>1) “Progress Report for”… looking to make sure we are reporting progress on the MOST current IEP.</a:t>
            </a:r>
          </a:p>
          <a:p>
            <a:pPr lvl="1"/>
            <a:r>
              <a:rPr lang="en-US" dirty="0" smtClean="0">
                <a:solidFill>
                  <a:srgbClr val="FF0000"/>
                </a:solidFill>
              </a:rPr>
              <a:t>ONLY FINALIZED </a:t>
            </a:r>
            <a:r>
              <a:rPr lang="en-US" dirty="0" err="1" smtClean="0">
                <a:solidFill>
                  <a:srgbClr val="FF0000"/>
                </a:solidFill>
              </a:rPr>
              <a:t>IEPs</a:t>
            </a:r>
            <a:r>
              <a:rPr lang="en-US" dirty="0" smtClean="0">
                <a:solidFill>
                  <a:srgbClr val="FF0000"/>
                </a:solidFill>
              </a:rPr>
              <a:t> WILL APPEAR!!</a:t>
            </a:r>
          </a:p>
          <a:p>
            <a:pPr>
              <a:buNone/>
            </a:pPr>
            <a:endParaRPr lang="en-US" dirty="0" smtClean="0"/>
          </a:p>
          <a:p>
            <a:r>
              <a:rPr lang="en-US" dirty="0" smtClean="0"/>
              <a:t>2) Date the Progress Report is completed.</a:t>
            </a:r>
            <a:endParaRPr lang="en-US" dirty="0"/>
          </a:p>
        </p:txBody>
      </p:sp>
      <p:pic>
        <p:nvPicPr>
          <p:cNvPr id="4" name="Picture 3" descr="Screen Shot 2012-08-13 at 9.31.32 AM.png"/>
          <p:cNvPicPr>
            <a:picLocks noChangeAspect="1"/>
          </p:cNvPicPr>
          <p:nvPr/>
        </p:nvPicPr>
        <p:blipFill>
          <a:blip r:embed="rId2"/>
          <a:stretch>
            <a:fillRect/>
          </a:stretch>
        </p:blipFill>
        <p:spPr>
          <a:xfrm>
            <a:off x="0" y="3667125"/>
            <a:ext cx="9144000" cy="584200"/>
          </a:xfrm>
          <a:prstGeom prst="rect">
            <a:avLst/>
          </a:prstGeom>
        </p:spPr>
      </p:pic>
      <p:pic>
        <p:nvPicPr>
          <p:cNvPr id="5" name="Picture 4" descr="Screen Shot 2012-08-13 at 9.40.50 AM.png"/>
          <p:cNvPicPr>
            <a:picLocks noChangeAspect="1"/>
          </p:cNvPicPr>
          <p:nvPr/>
        </p:nvPicPr>
        <p:blipFill>
          <a:blip r:embed="rId3"/>
          <a:stretch>
            <a:fillRect/>
          </a:stretch>
        </p:blipFill>
        <p:spPr>
          <a:xfrm>
            <a:off x="0" y="5041900"/>
            <a:ext cx="9144000" cy="749300"/>
          </a:xfrm>
          <a:prstGeom prst="rect">
            <a:avLst/>
          </a:prstGeom>
        </p:spPr>
      </p:pic>
      <p:sp>
        <p:nvSpPr>
          <p:cNvPr id="6" name="Up Arrow 5"/>
          <p:cNvSpPr/>
          <p:nvPr/>
        </p:nvSpPr>
        <p:spPr>
          <a:xfrm>
            <a:off x="827177" y="5486400"/>
            <a:ext cx="174446" cy="966638"/>
          </a:xfrm>
          <a:prstGeom prst="upArrow">
            <a:avLst/>
          </a:prstGeom>
          <a:ln/>
        </p:spPr>
        <p:style>
          <a:lnRef idx="1">
            <a:schemeClr val="accent1"/>
          </a:lnRef>
          <a:fillRef idx="3">
            <a:schemeClr val="accent1"/>
          </a:fillRef>
          <a:effectRef idx="2">
            <a:schemeClr val="accent1"/>
          </a:effectRef>
          <a:fontRef idx="minor">
            <a:schemeClr val="lt1"/>
          </a:fontRef>
        </p:style>
      </p:sp>
      <p:sp>
        <p:nvSpPr>
          <p:cNvPr id="7" name="Left Arrow 6"/>
          <p:cNvSpPr/>
          <p:nvPr/>
        </p:nvSpPr>
        <p:spPr>
          <a:xfrm rot="19726007">
            <a:off x="6806848" y="3591736"/>
            <a:ext cx="1245308" cy="150778"/>
          </a:xfrm>
          <a:prstGeom prst="leftArrow">
            <a:avLst/>
          </a:prstGeom>
          <a:ln/>
        </p:spPr>
        <p:style>
          <a:lnRef idx="1">
            <a:schemeClr val="accent1"/>
          </a:lnRef>
          <a:fillRef idx="3">
            <a:schemeClr val="accent1"/>
          </a:fillRef>
          <a:effectRef idx="2">
            <a:schemeClr val="accent1"/>
          </a:effectRef>
          <a:fontRef idx="minor">
            <a:schemeClr val="lt1"/>
          </a:fontRef>
        </p:style>
      </p:sp>
    </p:spTree>
  </p:cSld>
  <p:clrMapOvr>
    <a:masterClrMapping/>
  </p:clrMapOvr>
  <p:transition spd="slow">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Components of a Progress Report: </a:t>
            </a:r>
            <a:r>
              <a:rPr lang="en-US" sz="3600" dirty="0" smtClean="0">
                <a:solidFill>
                  <a:srgbClr val="FF0000"/>
                </a:solidFill>
              </a:rPr>
              <a:t>DATE </a:t>
            </a:r>
            <a:endParaRPr lang="en-US" sz="3600" dirty="0"/>
          </a:p>
        </p:txBody>
      </p:sp>
      <p:sp>
        <p:nvSpPr>
          <p:cNvPr id="3" name="Content Placeholder 2"/>
          <p:cNvSpPr>
            <a:spLocks noGrp="1"/>
          </p:cNvSpPr>
          <p:nvPr>
            <p:ph idx="1"/>
          </p:nvPr>
        </p:nvSpPr>
        <p:spPr/>
        <p:txBody>
          <a:bodyPr/>
          <a:lstStyle/>
          <a:p>
            <a:r>
              <a:rPr lang="en-US" dirty="0" smtClean="0"/>
              <a:t>Continue to report progress on the SAME PR form through out the annual IEP. </a:t>
            </a:r>
          </a:p>
          <a:p>
            <a:pPr lvl="1"/>
            <a:r>
              <a:rPr lang="en-US" dirty="0" smtClean="0"/>
              <a:t>Don’t delete old data to report new.  </a:t>
            </a:r>
          </a:p>
          <a:p>
            <a:r>
              <a:rPr lang="en-US" dirty="0" smtClean="0"/>
              <a:t>Reported when the general education students received their REPORT CARDS (not mid-quarter).  </a:t>
            </a:r>
          </a:p>
          <a:p>
            <a:r>
              <a:rPr lang="en-US" dirty="0" smtClean="0"/>
              <a:t>DO NOT bundle them up at the end of the year and create 4 progress reports in a two months. </a:t>
            </a:r>
            <a:endParaRPr lang="en-US" dirty="0"/>
          </a:p>
        </p:txBody>
      </p:sp>
    </p:spTree>
  </p:cSld>
  <p:clrMapOvr>
    <a:masterClrMapping/>
  </p:clrMapOvr>
  <p:transition spd="slow">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03238"/>
            <a:ext cx="7313613" cy="1020762"/>
          </a:xfrm>
        </p:spPr>
        <p:txBody>
          <a:bodyPr/>
          <a:lstStyle/>
          <a:p>
            <a:r>
              <a:rPr lang="en-US" sz="3600" dirty="0" smtClean="0"/>
              <a:t>Components of a Progress Report: </a:t>
            </a:r>
            <a:r>
              <a:rPr lang="en-US" sz="3600" dirty="0" smtClean="0">
                <a:solidFill>
                  <a:srgbClr val="FF0000"/>
                </a:solidFill>
              </a:rPr>
              <a:t>Progress towards goals and objectives</a:t>
            </a:r>
            <a:endParaRPr lang="en-US" sz="3600" dirty="0"/>
          </a:p>
        </p:txBody>
      </p:sp>
      <p:sp>
        <p:nvSpPr>
          <p:cNvPr id="3" name="Content Placeholder 2"/>
          <p:cNvSpPr>
            <a:spLocks noGrp="1"/>
          </p:cNvSpPr>
          <p:nvPr>
            <p:ph idx="1"/>
          </p:nvPr>
        </p:nvSpPr>
        <p:spPr/>
        <p:txBody>
          <a:bodyPr/>
          <a:lstStyle/>
          <a:p>
            <a:r>
              <a:rPr lang="en-US" dirty="0" smtClean="0"/>
              <a:t>MDE has clearly directed us to report on BOTH Goals and Objectives! </a:t>
            </a:r>
          </a:p>
          <a:p>
            <a:pPr lvl="1"/>
            <a:r>
              <a:rPr lang="en-US" dirty="0" smtClean="0"/>
              <a:t>All goals automatically will appear. </a:t>
            </a:r>
          </a:p>
          <a:p>
            <a:pPr lvl="1"/>
            <a:endParaRPr lang="en-US" dirty="0" smtClean="0"/>
          </a:p>
          <a:p>
            <a:pPr lvl="1"/>
            <a:endParaRPr lang="en-US" dirty="0" smtClean="0"/>
          </a:p>
          <a:p>
            <a:pPr lvl="1"/>
            <a:endParaRPr lang="en-US" dirty="0" smtClean="0"/>
          </a:p>
          <a:p>
            <a:pPr lvl="1"/>
            <a:r>
              <a:rPr lang="en-US" dirty="0" smtClean="0"/>
              <a:t>Objectives need to be selected</a:t>
            </a:r>
            <a:endParaRPr lang="en-US" dirty="0"/>
          </a:p>
        </p:txBody>
      </p:sp>
      <p:pic>
        <p:nvPicPr>
          <p:cNvPr id="4" name="Picture 3" descr="Screen Shot 2012-08-13 at 10.00.41 AM.png"/>
          <p:cNvPicPr>
            <a:picLocks noChangeAspect="1"/>
          </p:cNvPicPr>
          <p:nvPr/>
        </p:nvPicPr>
        <p:blipFill>
          <a:blip r:embed="rId2"/>
          <a:stretch>
            <a:fillRect/>
          </a:stretch>
        </p:blipFill>
        <p:spPr>
          <a:xfrm>
            <a:off x="114300" y="2959100"/>
            <a:ext cx="8724900" cy="1003300"/>
          </a:xfrm>
          <a:prstGeom prst="rect">
            <a:avLst/>
          </a:prstGeom>
        </p:spPr>
      </p:pic>
      <p:pic>
        <p:nvPicPr>
          <p:cNvPr id="6" name="Picture 5" descr="Screen Shot 2012-08-13 at 10.02.56 AM.png"/>
          <p:cNvPicPr>
            <a:picLocks noChangeAspect="1"/>
          </p:cNvPicPr>
          <p:nvPr/>
        </p:nvPicPr>
        <p:blipFill>
          <a:blip r:embed="rId3"/>
          <a:stretch>
            <a:fillRect/>
          </a:stretch>
        </p:blipFill>
        <p:spPr>
          <a:xfrm>
            <a:off x="114300" y="4724400"/>
            <a:ext cx="8113713" cy="381000"/>
          </a:xfrm>
          <a:prstGeom prst="rect">
            <a:avLst/>
          </a:prstGeom>
        </p:spPr>
      </p:pic>
      <p:sp>
        <p:nvSpPr>
          <p:cNvPr id="7" name="Left Arrow 6"/>
          <p:cNvSpPr/>
          <p:nvPr/>
        </p:nvSpPr>
        <p:spPr>
          <a:xfrm rot="20666147">
            <a:off x="6187985" y="4597738"/>
            <a:ext cx="2498814" cy="126661"/>
          </a:xfrm>
          <a:prstGeom prst="leftArrow">
            <a:avLst/>
          </a:prstGeom>
          <a:ln/>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114300" y="3256407"/>
            <a:ext cx="800100" cy="4011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Up Arrow 11"/>
          <p:cNvSpPr/>
          <p:nvPr/>
        </p:nvSpPr>
        <p:spPr>
          <a:xfrm>
            <a:off x="304800" y="3303888"/>
            <a:ext cx="229629" cy="822960"/>
          </a:xfrm>
          <a:prstGeom prst="upArrow">
            <a:avLst/>
          </a:prstGeom>
          <a:ln/>
        </p:spPr>
        <p:style>
          <a:lnRef idx="1">
            <a:schemeClr val="accent1"/>
          </a:lnRef>
          <a:fillRef idx="3">
            <a:schemeClr val="accent1"/>
          </a:fillRef>
          <a:effectRef idx="2">
            <a:schemeClr val="accent1"/>
          </a:effectRef>
          <a:fontRef idx="minor">
            <a:schemeClr val="lt1"/>
          </a:fontRef>
        </p:style>
      </p:sp>
    </p:spTree>
  </p:cSld>
  <p:clrMapOvr>
    <a:masterClrMapping/>
  </p:clrMapOvr>
  <p:transition spd="slow">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prstClr val="black"/>
                </a:solidFill>
              </a:rPr>
              <a:t>Components of a Progress Report: </a:t>
            </a:r>
            <a:r>
              <a:rPr lang="en-US" sz="3600" dirty="0" smtClean="0">
                <a:solidFill>
                  <a:srgbClr val="FF0000"/>
                </a:solidFill>
              </a:rPr>
              <a:t>Progress towards goals and objectives</a:t>
            </a:r>
            <a:endParaRPr lang="en-US" dirty="0"/>
          </a:p>
        </p:txBody>
      </p:sp>
      <p:sp>
        <p:nvSpPr>
          <p:cNvPr id="3" name="Content Placeholder 2"/>
          <p:cNvSpPr>
            <a:spLocks noGrp="1"/>
          </p:cNvSpPr>
          <p:nvPr>
            <p:ph idx="1"/>
          </p:nvPr>
        </p:nvSpPr>
        <p:spPr/>
        <p:txBody>
          <a:bodyPr/>
          <a:lstStyle/>
          <a:p>
            <a:r>
              <a:rPr lang="en-US" dirty="0" smtClean="0"/>
              <a:t>There is a LINK between the wording in the goals and objectives and what language needs to be used in the progress report…</a:t>
            </a:r>
          </a:p>
          <a:p>
            <a:pPr lvl="1"/>
            <a:r>
              <a:rPr lang="en-US" dirty="0" smtClean="0"/>
              <a:t>If you used percents (%) as student baseline and expectation (“from and to”) then the data you report has to be written in percents.  Same for ‘trials’</a:t>
            </a:r>
          </a:p>
          <a:p>
            <a:pPr lvl="1"/>
            <a:r>
              <a:rPr lang="en-US" dirty="0" smtClean="0"/>
              <a:t>Reporting Progress is easier when your goals and objectives are measurable. </a:t>
            </a:r>
          </a:p>
          <a:p>
            <a:pPr>
              <a:buNone/>
            </a:pPr>
            <a:endParaRPr lang="en-US" dirty="0"/>
          </a:p>
        </p:txBody>
      </p:sp>
    </p:spTree>
  </p:cSld>
  <p:clrMapOvr>
    <a:masterClrMapping/>
  </p:clrMapOvr>
  <p:transition spd="slow">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prstClr val="black"/>
                </a:solidFill>
              </a:rPr>
              <a:t>Components of a Progress Report: </a:t>
            </a:r>
            <a:r>
              <a:rPr lang="en-US" sz="3600" dirty="0" smtClean="0">
                <a:solidFill>
                  <a:srgbClr val="FF0000"/>
                </a:solidFill>
              </a:rPr>
              <a:t>Progress towards goals and objectives</a:t>
            </a:r>
            <a:endParaRPr lang="en-US" dirty="0"/>
          </a:p>
        </p:txBody>
      </p:sp>
      <p:sp>
        <p:nvSpPr>
          <p:cNvPr id="3" name="Content Placeholder 2"/>
          <p:cNvSpPr>
            <a:spLocks noGrp="1"/>
          </p:cNvSpPr>
          <p:nvPr>
            <p:ph idx="1"/>
          </p:nvPr>
        </p:nvSpPr>
        <p:spPr/>
        <p:txBody>
          <a:bodyPr/>
          <a:lstStyle/>
          <a:p>
            <a:r>
              <a:rPr lang="en-US" dirty="0" smtClean="0"/>
              <a:t>Example of linking wordage: </a:t>
            </a:r>
          </a:p>
          <a:p>
            <a:pPr lvl="1"/>
            <a:r>
              <a:rPr lang="en-US" dirty="0" smtClean="0"/>
              <a:t>Example Goal: “Given his mathematics class, Doug will turn in his assignments on time from currently doing 59% of the time to doing this 90% of the time. </a:t>
            </a:r>
          </a:p>
          <a:p>
            <a:pPr lvl="1"/>
            <a:r>
              <a:rPr lang="en-US" dirty="0" smtClean="0"/>
              <a:t>Example PR: Doug is doing better on turning in his math assignments. He is currently completing and handing in his math assignments 73% of the time.  If Doug’s progress continues at this rate, I would expect him to meet this goal by the end of the year.  </a:t>
            </a:r>
          </a:p>
          <a:p>
            <a:endParaRPr lang="en-US" dirty="0"/>
          </a:p>
        </p:txBody>
      </p:sp>
    </p:spTree>
  </p:cSld>
  <p:clrMapOvr>
    <a:masterClrMapping/>
  </p:clrMapOvr>
  <p:transition spd="slow">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445</TotalTime>
  <Words>1343</Words>
  <Application>Microsoft Macintosh PowerPoint</Application>
  <PresentationFormat>On-screen Show (4:3)</PresentationFormat>
  <Paragraphs>85</Paragraphs>
  <Slides>18</Slides>
  <Notes>1</Notes>
  <HiddenSlides>0</HiddenSlides>
  <MMClips>0</MMClips>
  <ScaleCrop>false</ScaleCrop>
  <HeadingPairs>
    <vt:vector size="4" baseType="variant">
      <vt:variant>
        <vt:lpstr>Design Template</vt:lpstr>
      </vt:variant>
      <vt:variant>
        <vt:i4>1</vt:i4>
      </vt:variant>
      <vt:variant>
        <vt:lpstr>Slide Titles</vt:lpstr>
      </vt:variant>
      <vt:variant>
        <vt:i4>18</vt:i4>
      </vt:variant>
    </vt:vector>
  </HeadingPairs>
  <TitlesOfParts>
    <vt:vector size="19" baseType="lpstr">
      <vt:lpstr>Inkwell</vt:lpstr>
      <vt:lpstr>Progress Reports </vt:lpstr>
      <vt:lpstr>WHEN &amp; HOW (student information page)</vt:lpstr>
      <vt:lpstr>WHEN &amp; HOW (student information page)</vt:lpstr>
      <vt:lpstr>Components of a written progress report</vt:lpstr>
      <vt:lpstr>Components of a Progress Report: DATE </vt:lpstr>
      <vt:lpstr>Components of a Progress Report: DATE </vt:lpstr>
      <vt:lpstr>Components of a Progress Report: Progress towards goals and objectives</vt:lpstr>
      <vt:lpstr>Components of a Progress Report: Progress towards goals and objectives</vt:lpstr>
      <vt:lpstr>Components of a Progress Report: Progress towards goals and objectives</vt:lpstr>
      <vt:lpstr>Components of a Progress Report: Progress towards goals and objectives</vt:lpstr>
      <vt:lpstr>Components of a Progress Report: Extent to which that progress is sufficient…</vt:lpstr>
      <vt:lpstr>Components of a Progress Report: Extent to which that progress is sufficient…</vt:lpstr>
      <vt:lpstr>Related Services and Progress Reports</vt:lpstr>
      <vt:lpstr>Annual IEP meeting</vt:lpstr>
      <vt:lpstr>Quick Tips</vt:lpstr>
      <vt:lpstr>What are the monitors saying…</vt:lpstr>
      <vt:lpstr>Example of a citation</vt:lpstr>
      <vt:lpstr>Citation Example</vt:lpstr>
    </vt:vector>
  </TitlesOfParts>
  <Company>River Bend Education District</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 Reports </dc:title>
  <dc:creator>Holle Spessard</dc:creator>
  <cp:lastModifiedBy>Holle Spessard</cp:lastModifiedBy>
  <cp:revision>16</cp:revision>
  <cp:lastPrinted>2012-08-13T18:14:26Z</cp:lastPrinted>
  <dcterms:created xsi:type="dcterms:W3CDTF">2012-08-13T18:12:01Z</dcterms:created>
  <dcterms:modified xsi:type="dcterms:W3CDTF">2012-08-13T18:14:30Z</dcterms:modified>
</cp:coreProperties>
</file>