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embeddedFontLst>
    <p:embeddedFont>
      <p:font typeface="Libre Franklin" pitchFamily="2" charset="0"/>
      <p:regular r:id="rId38"/>
      <p:bold r:id="rId39"/>
      <p:italic r:id="rId40"/>
      <p:boldItalic r:id="rId41"/>
    </p:embeddedFont>
    <p:embeddedFont>
      <p:font typeface="Libre Franklin Medium" pitchFamily="2"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64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57be8bf7f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57be8bf7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e800442945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e8004429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e57be8bf7f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e57be8bf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e57be8bf7f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e57be8bf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1" name="Google Shape;311;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e800442945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e80044294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7010400" y="152399"/>
            <a:ext cx="1981200" cy="655624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15" name="Google Shape;15;p2"/>
          <p:cNvSpPr/>
          <p:nvPr/>
        </p:nvSpPr>
        <p:spPr>
          <a:xfrm>
            <a:off x="152400" y="153923"/>
            <a:ext cx="6705600" cy="65532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16" name="Google Shape;16;p2"/>
          <p:cNvSpPr txBox="1">
            <a:spLocks noGrp="1"/>
          </p:cNvSpPr>
          <p:nvPr>
            <p:ph type="subTitle" idx="1"/>
          </p:nvPr>
        </p:nvSpPr>
        <p:spPr>
          <a:xfrm>
            <a:off x="7010400" y="2052960"/>
            <a:ext cx="1981200" cy="1828800"/>
          </a:xfrm>
          <a:prstGeom prst="rect">
            <a:avLst/>
          </a:prstGeom>
          <a:noFill/>
          <a:ln>
            <a:noFill/>
          </a:ln>
        </p:spPr>
        <p:txBody>
          <a:bodyPr spcFirstLastPara="1" wrap="square" lIns="91425" tIns="45700" rIns="91425" bIns="45700" anchor="ctr" anchorCtr="0">
            <a:noAutofit/>
          </a:bodyPr>
          <a:lstStyle>
            <a:lvl1pPr lvl="0" algn="l">
              <a:spcBef>
                <a:spcPts val="380"/>
              </a:spcBef>
              <a:spcAft>
                <a:spcPts val="0"/>
              </a:spcAft>
              <a:buSzPts val="1900"/>
              <a:buNone/>
              <a:defRPr sz="1900">
                <a:solidFill>
                  <a:srgbClr val="FFFFFF"/>
                </a:solidFill>
              </a:defRPr>
            </a:lvl1pPr>
            <a:lvl2pPr lvl="1" algn="ctr">
              <a:spcBef>
                <a:spcPts val="360"/>
              </a:spcBef>
              <a:spcAft>
                <a:spcPts val="0"/>
              </a:spcAft>
              <a:buSzPts val="1800"/>
              <a:buNone/>
              <a:defRPr>
                <a:solidFill>
                  <a:srgbClr val="888888"/>
                </a:solidFill>
              </a:defRPr>
            </a:lvl2pPr>
            <a:lvl3pPr lvl="2" algn="ctr">
              <a:spcBef>
                <a:spcPts val="320"/>
              </a:spcBef>
              <a:spcAft>
                <a:spcPts val="0"/>
              </a:spcAft>
              <a:buSzPts val="1600"/>
              <a:buNone/>
              <a:defRPr>
                <a:solidFill>
                  <a:srgbClr val="888888"/>
                </a:solidFill>
              </a:defRPr>
            </a:lvl3pPr>
            <a:lvl4pPr lvl="3" algn="ctr">
              <a:spcBef>
                <a:spcPts val="280"/>
              </a:spcBef>
              <a:spcAft>
                <a:spcPts val="0"/>
              </a:spcAft>
              <a:buSzPts val="1400"/>
              <a:buNone/>
              <a:defRPr>
                <a:solidFill>
                  <a:srgbClr val="888888"/>
                </a:solidFill>
              </a:defRPr>
            </a:lvl4pPr>
            <a:lvl5pPr lvl="4" algn="ctr">
              <a:spcBef>
                <a:spcPts val="260"/>
              </a:spcBef>
              <a:spcAft>
                <a:spcPts val="0"/>
              </a:spcAft>
              <a:buSzPts val="1300"/>
              <a:buNone/>
              <a:defRPr>
                <a:solidFill>
                  <a:srgbClr val="888888"/>
                </a:solidFill>
              </a:defRPr>
            </a:lvl5pPr>
            <a:lvl6pPr lvl="5" algn="ctr">
              <a:spcBef>
                <a:spcPts val="240"/>
              </a:spcBef>
              <a:spcAft>
                <a:spcPts val="0"/>
              </a:spcAft>
              <a:buSzPts val="1200"/>
              <a:buNone/>
              <a:defRPr>
                <a:solidFill>
                  <a:srgbClr val="888888"/>
                </a:solidFill>
              </a:defRPr>
            </a:lvl6pPr>
            <a:lvl7pPr lvl="6" algn="ctr">
              <a:spcBef>
                <a:spcPts val="240"/>
              </a:spcBef>
              <a:spcAft>
                <a:spcPts val="0"/>
              </a:spcAft>
              <a:buSzPts val="1200"/>
              <a:buNone/>
              <a:defRPr>
                <a:solidFill>
                  <a:srgbClr val="888888"/>
                </a:solidFill>
              </a:defRPr>
            </a:lvl7pPr>
            <a:lvl8pPr lvl="7" algn="ctr">
              <a:spcBef>
                <a:spcPts val="240"/>
              </a:spcBef>
              <a:spcAft>
                <a:spcPts val="0"/>
              </a:spcAft>
              <a:buSzPts val="1200"/>
              <a:buNone/>
              <a:defRPr>
                <a:solidFill>
                  <a:srgbClr val="888888"/>
                </a:solidFill>
              </a:defRPr>
            </a:lvl8pPr>
            <a:lvl9pPr lvl="8" algn="ctr">
              <a:spcBef>
                <a:spcPts val="240"/>
              </a:spcBef>
              <a:spcAft>
                <a:spcPts val="0"/>
              </a:spcAft>
              <a:buSzPts val="1200"/>
              <a:buNone/>
              <a:defRPr>
                <a:solidFill>
                  <a:srgbClr val="888888"/>
                </a:solidFill>
              </a:defRPr>
            </a:lvl9pPr>
          </a:lstStyle>
          <a:p>
            <a:endParaRPr/>
          </a:p>
        </p:txBody>
      </p:sp>
      <p:sp>
        <p:nvSpPr>
          <p:cNvPr id="17" name="Google Shape;17;p2"/>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1pPr>
            <a:lvl2pPr marL="0" lvl="1"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2pPr>
            <a:lvl3pPr marL="0" lvl="2"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3pPr>
            <a:lvl4pPr marL="0" lvl="3"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4pPr>
            <a:lvl5pPr marL="0" lvl="4"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5pPr>
            <a:lvl6pPr marL="0" lvl="5"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6pPr>
            <a:lvl7pPr marL="0" lvl="6"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7pPr>
            <a:lvl8pPr marL="0" lvl="7"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8pPr>
            <a:lvl9pPr marL="0" lvl="8"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9pPr>
          </a:lstStyle>
          <a:p>
            <a:pPr marL="0" lvl="0" indent="0" algn="ctr" rtl="0">
              <a:spcBef>
                <a:spcPts val="0"/>
              </a:spcBef>
              <a:spcAft>
                <a:spcPts val="0"/>
              </a:spcAft>
              <a:buNone/>
            </a:pPr>
            <a:fld id="{00000000-1234-1234-1234-123412341234}" type="slidenum">
              <a:rPr lang="en-US"/>
              <a:t>‹#›</a:t>
            </a:fld>
            <a:endParaRPr/>
          </a:p>
        </p:txBody>
      </p:sp>
      <p:sp>
        <p:nvSpPr>
          <p:cNvPr id="19" name="Google Shape;19;p2"/>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title"/>
          </p:nvPr>
        </p:nvSpPr>
        <p:spPr>
          <a:xfrm>
            <a:off x="457200" y="2052960"/>
            <a:ext cx="6324600" cy="18288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Clr>
                <a:schemeClr val="lt1"/>
              </a:buClr>
              <a:buSzPts val="4200"/>
              <a:buFont typeface="Libre Franklin Medium"/>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1"/>
          <p:cNvSpPr txBox="1">
            <a:spLocks noGrp="1"/>
          </p:cNvSpPr>
          <p:nvPr>
            <p:ph type="body" idx="1"/>
          </p:nvPr>
        </p:nvSpPr>
        <p:spPr>
          <a:xfrm rot="5400000">
            <a:off x="2381242" y="-281171"/>
            <a:ext cx="4407408" cy="840789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11"/>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1"/>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6"/>
        <p:cNvGrpSpPr/>
        <p:nvPr/>
      </p:nvGrpSpPr>
      <p:grpSpPr>
        <a:xfrm>
          <a:off x="0" y="0"/>
          <a:ext cx="0" cy="0"/>
          <a:chOff x="0" y="0"/>
          <a:chExt cx="0" cy="0"/>
        </a:xfrm>
      </p:grpSpPr>
      <p:sp>
        <p:nvSpPr>
          <p:cNvPr id="87" name="Google Shape;87;p12"/>
          <p:cNvSpPr/>
          <p:nvPr/>
        </p:nvSpPr>
        <p:spPr>
          <a:xfrm>
            <a:off x="152400" y="147319"/>
            <a:ext cx="6705600" cy="6556248"/>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88" name="Google Shape;88;p12"/>
          <p:cNvSpPr/>
          <p:nvPr/>
        </p:nvSpPr>
        <p:spPr>
          <a:xfrm>
            <a:off x="7010400" y="147319"/>
            <a:ext cx="1956046" cy="655624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89" name="Google Shape;89;p12"/>
          <p:cNvSpPr txBox="1">
            <a:spLocks noGrp="1"/>
          </p:cNvSpPr>
          <p:nvPr>
            <p:ph type="title"/>
          </p:nvPr>
        </p:nvSpPr>
        <p:spPr>
          <a:xfrm rot="5400000">
            <a:off x="5075237" y="2362201"/>
            <a:ext cx="5851525" cy="1676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1" name="Google Shape;91;p12"/>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1pPr>
            <a:lvl2pPr marL="0" lvl="1"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2pPr>
            <a:lvl3pPr marL="0" lvl="2"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3pPr>
            <a:lvl4pPr marL="0" lvl="3"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4pPr>
            <a:lvl5pPr marL="0" lvl="4"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5pPr>
            <a:lvl6pPr marL="0" lvl="5"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6pPr>
            <a:lvl7pPr marL="0" lvl="6"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7pPr>
            <a:lvl8pPr marL="0" lvl="7"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8pPr>
            <a:lvl9pPr marL="0" lvl="8"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3" name="Google Shape;23;p3"/>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26" name="Google Shape;26;p3"/>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4"/>
          <p:cNvSpPr txBox="1">
            <a:spLocks noGrp="1"/>
          </p:cNvSpPr>
          <p:nvPr>
            <p:ph type="body" idx="1"/>
          </p:nvPr>
        </p:nvSpPr>
        <p:spPr>
          <a:xfrm>
            <a:off x="457200" y="1719072"/>
            <a:ext cx="4038600" cy="4407408"/>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29" name="Google Shape;29;p4"/>
          <p:cNvSpPr txBox="1">
            <a:spLocks noGrp="1"/>
          </p:cNvSpPr>
          <p:nvPr>
            <p:ph type="body" idx="2"/>
          </p:nvPr>
        </p:nvSpPr>
        <p:spPr>
          <a:xfrm>
            <a:off x="4648200" y="1719072"/>
            <a:ext cx="4038600" cy="4407408"/>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SzPts val="2800"/>
              <a:buChar char="◼"/>
              <a:defRPr sz="2800"/>
            </a:lvl1pPr>
            <a:lvl2pPr marL="914400" lvl="1" indent="-381000" algn="l">
              <a:spcBef>
                <a:spcPts val="480"/>
              </a:spcBef>
              <a:spcAft>
                <a:spcPts val="0"/>
              </a:spcAft>
              <a:buSzPts val="240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0" name="Google Shape;30;p4"/>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33" name="Google Shape;33;p4"/>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4"/>
        <p:cNvGrpSpPr/>
        <p:nvPr/>
      </p:nvGrpSpPr>
      <p:grpSpPr>
        <a:xfrm>
          <a:off x="0" y="0"/>
          <a:ext cx="0" cy="0"/>
          <a:chOff x="0" y="0"/>
          <a:chExt cx="0" cy="0"/>
        </a:xfrm>
      </p:grpSpPr>
      <p:sp>
        <p:nvSpPr>
          <p:cNvPr id="35" name="Google Shape;35;p5"/>
          <p:cNvSpPr/>
          <p:nvPr/>
        </p:nvSpPr>
        <p:spPr>
          <a:xfrm>
            <a:off x="7010400" y="152399"/>
            <a:ext cx="1981200" cy="655624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36" name="Google Shape;36;p5"/>
          <p:cNvSpPr/>
          <p:nvPr/>
        </p:nvSpPr>
        <p:spPr>
          <a:xfrm>
            <a:off x="152400" y="153923"/>
            <a:ext cx="6705600" cy="6553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37" name="Google Shape;37;p5"/>
          <p:cNvSpPr txBox="1">
            <a:spLocks noGrp="1"/>
          </p:cNvSpPr>
          <p:nvPr>
            <p:ph type="body" idx="1"/>
          </p:nvPr>
        </p:nvSpPr>
        <p:spPr>
          <a:xfrm>
            <a:off x="7162799" y="2892277"/>
            <a:ext cx="1600201" cy="1645920"/>
          </a:xfrm>
          <a:prstGeom prst="rect">
            <a:avLst/>
          </a:prstGeom>
          <a:noFill/>
          <a:ln>
            <a:noFill/>
          </a:ln>
        </p:spPr>
        <p:txBody>
          <a:bodyPr spcFirstLastPara="1" wrap="square" lIns="91425" tIns="45700" rIns="91425" bIns="45700" anchor="ctr" anchorCtr="0">
            <a:noAutofit/>
          </a:bodyPr>
          <a:lstStyle>
            <a:lvl1pPr marL="457200" lvl="0" indent="-228600" algn="l">
              <a:spcBef>
                <a:spcPts val="400"/>
              </a:spcBef>
              <a:spcAft>
                <a:spcPts val="0"/>
              </a:spcAft>
              <a:buSzPts val="2000"/>
              <a:buNone/>
              <a:defRPr sz="2000">
                <a:solidFill>
                  <a:schemeClr val="lt2"/>
                </a:solidFill>
              </a:defRPr>
            </a:lvl1pPr>
            <a:lvl2pPr marL="914400" lvl="1" indent="-228600" algn="l">
              <a:spcBef>
                <a:spcPts val="360"/>
              </a:spcBef>
              <a:spcAft>
                <a:spcPts val="0"/>
              </a:spcAft>
              <a:buSzPts val="1800"/>
              <a:buNone/>
              <a:defRPr sz="1800">
                <a:solidFill>
                  <a:srgbClr val="888888"/>
                </a:solidFill>
              </a:defRPr>
            </a:lvl2pPr>
            <a:lvl3pPr marL="1371600" lvl="2" indent="-228600" algn="l">
              <a:spcBef>
                <a:spcPts val="320"/>
              </a:spcBef>
              <a:spcAft>
                <a:spcPts val="0"/>
              </a:spcAft>
              <a:buSzPts val="1600"/>
              <a:buNone/>
              <a:defRPr sz="1600">
                <a:solidFill>
                  <a:srgbClr val="888888"/>
                </a:solidFill>
              </a:defRPr>
            </a:lvl3pPr>
            <a:lvl4pPr marL="1828800" lvl="3" indent="-228600" algn="l">
              <a:spcBef>
                <a:spcPts val="280"/>
              </a:spcBef>
              <a:spcAft>
                <a:spcPts val="0"/>
              </a:spcAft>
              <a:buSzPts val="1400"/>
              <a:buNone/>
              <a:defRPr sz="1400">
                <a:solidFill>
                  <a:srgbClr val="888888"/>
                </a:solidFill>
              </a:defRPr>
            </a:lvl4pPr>
            <a:lvl5pPr marL="2286000" lvl="4" indent="-228600" algn="l">
              <a:spcBef>
                <a:spcPts val="28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38" name="Google Shape;38;p5"/>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1pPr>
            <a:lvl2pPr marL="0" lvl="1"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2pPr>
            <a:lvl3pPr marL="0" lvl="2"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3pPr>
            <a:lvl4pPr marL="0" lvl="3"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4pPr>
            <a:lvl5pPr marL="0" lvl="4"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5pPr>
            <a:lvl6pPr marL="0" lvl="5"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6pPr>
            <a:lvl7pPr marL="0" lvl="6"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7pPr>
            <a:lvl8pPr marL="0" lvl="7"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8pPr>
            <a:lvl9pPr marL="0" lvl="8" indent="0" algn="ctr">
              <a:spcBef>
                <a:spcPts val="0"/>
              </a:spcBef>
              <a:buNone/>
              <a:defRPr sz="1100" b="0" i="0" u="none" strike="noStrike" cap="none">
                <a:solidFill>
                  <a:schemeClr val="lt2"/>
                </a:solidFill>
                <a:latin typeface="Libre Franklin Medium"/>
                <a:ea typeface="Libre Franklin Medium"/>
                <a:cs typeface="Libre Franklin Medium"/>
                <a:sym typeface="Libre Franklin Medium"/>
              </a:defRPr>
            </a:lvl9pPr>
          </a:lstStyle>
          <a:p>
            <a:pPr marL="0" lvl="0" indent="0" algn="ctr" rtl="0">
              <a:spcBef>
                <a:spcPts val="0"/>
              </a:spcBef>
              <a:spcAft>
                <a:spcPts val="0"/>
              </a:spcAft>
              <a:buNone/>
            </a:pPr>
            <a:fld id="{00000000-1234-1234-1234-123412341234}" type="slidenum">
              <a:rPr lang="en-US"/>
              <a:t>‹#›</a:t>
            </a:fld>
            <a:endParaRPr/>
          </a:p>
        </p:txBody>
      </p:sp>
      <p:sp>
        <p:nvSpPr>
          <p:cNvPr id="40" name="Google Shape;40;p5"/>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381000" y="2892277"/>
            <a:ext cx="6324600" cy="16459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Clr>
                <a:schemeClr val="lt1"/>
              </a:buClr>
              <a:buSzPts val="4200"/>
              <a:buFont typeface="Libre Franklin Medium"/>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body" idx="1"/>
          </p:nvPr>
        </p:nvSpPr>
        <p:spPr>
          <a:xfrm>
            <a:off x="457200" y="1722438"/>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80"/>
              </a:spcBef>
              <a:spcAft>
                <a:spcPts val="0"/>
              </a:spcAft>
              <a:buSzPts val="2400"/>
              <a:buNone/>
              <a:defRPr sz="2400" b="0">
                <a:solidFill>
                  <a:schemeClr val="dk2"/>
                </a:solidFil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4" name="Google Shape;44;p6"/>
          <p:cNvSpPr txBox="1">
            <a:spLocks noGrp="1"/>
          </p:cNvSpPr>
          <p:nvPr>
            <p:ph type="body" idx="2"/>
          </p:nvPr>
        </p:nvSpPr>
        <p:spPr>
          <a:xfrm>
            <a:off x="457200" y="2438399"/>
            <a:ext cx="4040188" cy="36877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5" name="Google Shape;45;p6"/>
          <p:cNvSpPr txBox="1">
            <a:spLocks noGrp="1"/>
          </p:cNvSpPr>
          <p:nvPr>
            <p:ph type="body" idx="3"/>
          </p:nvPr>
        </p:nvSpPr>
        <p:spPr>
          <a:xfrm>
            <a:off x="4645025" y="1722438"/>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480"/>
              </a:spcBef>
              <a:spcAft>
                <a:spcPts val="0"/>
              </a:spcAft>
              <a:buSzPts val="2400"/>
              <a:buNone/>
              <a:defRPr sz="2400" b="0">
                <a:solidFill>
                  <a:schemeClr val="dk2"/>
                </a:solidFil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6" name="Google Shape;46;p6"/>
          <p:cNvSpPr txBox="1">
            <a:spLocks noGrp="1"/>
          </p:cNvSpPr>
          <p:nvPr>
            <p:ph type="body" idx="4"/>
          </p:nvPr>
        </p:nvSpPr>
        <p:spPr>
          <a:xfrm>
            <a:off x="4645025" y="2438399"/>
            <a:ext cx="4041775" cy="36877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7" name="Google Shape;47;p6"/>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50" name="Google Shape;50;p6"/>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55" name="Google Shape;55;p7"/>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6"/>
        <p:cNvGrpSpPr/>
        <p:nvPr/>
      </p:nvGrpSpPr>
      <p:grpSpPr>
        <a:xfrm>
          <a:off x="0" y="0"/>
          <a:ext cx="0" cy="0"/>
          <a:chOff x="0" y="0"/>
          <a:chExt cx="0" cy="0"/>
        </a:xfrm>
      </p:grpSpPr>
      <p:sp>
        <p:nvSpPr>
          <p:cNvPr id="57" name="Google Shape;57;p8"/>
          <p:cNvSpPr/>
          <p:nvPr/>
        </p:nvSpPr>
        <p:spPr>
          <a:xfrm>
            <a:off x="152400" y="150919"/>
            <a:ext cx="8831802" cy="6556248"/>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58" name="Google Shape;58;p8"/>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2"/>
        </a:solidFill>
        <a:effectLst/>
      </p:bgPr>
    </p:bg>
    <p:spTree>
      <p:nvGrpSpPr>
        <p:cNvPr id="1" name="Shape 61"/>
        <p:cNvGrpSpPr/>
        <p:nvPr/>
      </p:nvGrpSpPr>
      <p:grpSpPr>
        <a:xfrm>
          <a:off x="0" y="0"/>
          <a:ext cx="0" cy="0"/>
          <a:chOff x="0" y="0"/>
          <a:chExt cx="0" cy="0"/>
        </a:xfrm>
      </p:grpSpPr>
      <p:sp>
        <p:nvSpPr>
          <p:cNvPr id="62" name="Google Shape;62;p9"/>
          <p:cNvSpPr/>
          <p:nvPr/>
        </p:nvSpPr>
        <p:spPr>
          <a:xfrm>
            <a:off x="0" y="0"/>
            <a:ext cx="9144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63" name="Google Shape;63;p9"/>
          <p:cNvSpPr/>
          <p:nvPr/>
        </p:nvSpPr>
        <p:spPr>
          <a:xfrm>
            <a:off x="7010400" y="150876"/>
            <a:ext cx="1981200" cy="655624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64" name="Google Shape;64;p9"/>
          <p:cNvSpPr/>
          <p:nvPr/>
        </p:nvSpPr>
        <p:spPr>
          <a:xfrm>
            <a:off x="152400" y="152400"/>
            <a:ext cx="6705600" cy="65532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65" name="Google Shape;65;p9"/>
          <p:cNvSpPr txBox="1">
            <a:spLocks noGrp="1"/>
          </p:cNvSpPr>
          <p:nvPr>
            <p:ph type="body" idx="1"/>
          </p:nvPr>
        </p:nvSpPr>
        <p:spPr>
          <a:xfrm>
            <a:off x="609600" y="304800"/>
            <a:ext cx="586740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6" name="Google Shape;66;p9"/>
          <p:cNvSpPr txBox="1">
            <a:spLocks noGrp="1"/>
          </p:cNvSpPr>
          <p:nvPr>
            <p:ph type="body" idx="2"/>
          </p:nvPr>
        </p:nvSpPr>
        <p:spPr>
          <a:xfrm>
            <a:off x="7159752" y="2130552"/>
            <a:ext cx="1673352" cy="2816352"/>
          </a:xfrm>
          <a:prstGeom prst="rect">
            <a:avLst/>
          </a:prstGeom>
          <a:noFill/>
          <a:ln>
            <a:noFill/>
          </a:ln>
        </p:spPr>
        <p:txBody>
          <a:bodyPr spcFirstLastPara="1" wrap="square" lIns="91425" tIns="0" rIns="91425" bIns="45700" anchor="t" anchorCtr="0">
            <a:noAutofit/>
          </a:bodyPr>
          <a:lstStyle>
            <a:lvl1pPr marL="457200" lvl="0" indent="-228600" algn="l">
              <a:spcBef>
                <a:spcPts val="280"/>
              </a:spcBef>
              <a:spcAft>
                <a:spcPts val="0"/>
              </a:spcAft>
              <a:buSzPts val="1400"/>
              <a:buNone/>
              <a:defRPr sz="1400">
                <a:solidFill>
                  <a:srgbClr val="FFFFFF"/>
                </a:solidFill>
              </a:defRPr>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7" name="Google Shape;67;p9"/>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1pPr>
            <a:lvl2pPr marL="0" lvl="1"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2pPr>
            <a:lvl3pPr marL="0" lvl="2"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3pPr>
            <a:lvl4pPr marL="0" lvl="3"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4pPr>
            <a:lvl5pPr marL="0" lvl="4"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5pPr>
            <a:lvl6pPr marL="0" lvl="5"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6pPr>
            <a:lvl7pPr marL="0" lvl="6"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7pPr>
            <a:lvl8pPr marL="0" lvl="7"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8pPr>
            <a:lvl9pPr marL="0" lvl="8" indent="0" algn="ctr">
              <a:spcBef>
                <a:spcPts val="0"/>
              </a:spcBef>
              <a:buNone/>
              <a:defRPr sz="1100" b="0" i="0" u="none" strike="noStrike" cap="none">
                <a:solidFill>
                  <a:srgbClr val="FFFFFF"/>
                </a:solidFill>
                <a:latin typeface="Libre Franklin Medium"/>
                <a:ea typeface="Libre Franklin Medium"/>
                <a:cs typeface="Libre Franklin Medium"/>
                <a:sym typeface="Libre Franklin Medium"/>
              </a:defRPr>
            </a:lvl9pPr>
          </a:lstStyle>
          <a:p>
            <a:pPr marL="0" lvl="0" indent="0" algn="ctr" rtl="0">
              <a:spcBef>
                <a:spcPts val="0"/>
              </a:spcBef>
              <a:spcAft>
                <a:spcPts val="0"/>
              </a:spcAft>
              <a:buNone/>
            </a:pPr>
            <a:fld id="{00000000-1234-1234-1234-123412341234}" type="slidenum">
              <a:rPr lang="en-US"/>
              <a:t>‹#›</a:t>
            </a:fld>
            <a:endParaRPr/>
          </a:p>
        </p:txBody>
      </p:sp>
      <p:sp>
        <p:nvSpPr>
          <p:cNvPr id="70" name="Google Shape;70;p9"/>
          <p:cNvSpPr txBox="1">
            <a:spLocks noGrp="1"/>
          </p:cNvSpPr>
          <p:nvPr>
            <p:ph type="title"/>
          </p:nvPr>
        </p:nvSpPr>
        <p:spPr>
          <a:xfrm>
            <a:off x="7159752" y="457200"/>
            <a:ext cx="1675660" cy="16733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lt1"/>
              </a:buClr>
              <a:buSzPts val="2000"/>
              <a:buFont typeface="Libre Franklin Medium"/>
              <a:buNone/>
              <a:defRPr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solidFill>
          <a:schemeClr val="dk2"/>
        </a:solidFill>
        <a:effectLst/>
      </p:bgPr>
    </p:bg>
    <p:spTree>
      <p:nvGrpSpPr>
        <p:cNvPr id="1" name="Shape 71"/>
        <p:cNvGrpSpPr/>
        <p:nvPr/>
      </p:nvGrpSpPr>
      <p:grpSpPr>
        <a:xfrm>
          <a:off x="0" y="0"/>
          <a:ext cx="0" cy="0"/>
          <a:chOff x="0" y="0"/>
          <a:chExt cx="0" cy="0"/>
        </a:xfrm>
      </p:grpSpPr>
      <p:sp>
        <p:nvSpPr>
          <p:cNvPr id="72" name="Google Shape;72;p10"/>
          <p:cNvSpPr/>
          <p:nvPr/>
        </p:nvSpPr>
        <p:spPr>
          <a:xfrm>
            <a:off x="0" y="0"/>
            <a:ext cx="9144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73" name="Google Shape;73;p10"/>
          <p:cNvSpPr/>
          <p:nvPr/>
        </p:nvSpPr>
        <p:spPr>
          <a:xfrm>
            <a:off x="7010400" y="150876"/>
            <a:ext cx="1981200" cy="655624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74" name="Google Shape;74;p10"/>
          <p:cNvSpPr>
            <a:spLocks noGrp="1"/>
          </p:cNvSpPr>
          <p:nvPr>
            <p:ph type="pic" idx="2"/>
          </p:nvPr>
        </p:nvSpPr>
        <p:spPr>
          <a:xfrm>
            <a:off x="152400" y="152400"/>
            <a:ext cx="6705600" cy="65532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accent1"/>
              </a:buClr>
              <a:buSzPts val="3200"/>
              <a:buFont typeface="Noto Sans Symbols"/>
              <a:buNone/>
              <a:defRPr sz="3200" b="0" i="0" u="none" strike="noStrike" cap="none">
                <a:solidFill>
                  <a:schemeClr val="lt2"/>
                </a:solidFill>
                <a:latin typeface="Libre Franklin Medium"/>
                <a:ea typeface="Libre Franklin Medium"/>
                <a:cs typeface="Libre Franklin Medium"/>
                <a:sym typeface="Libre Franklin Medium"/>
              </a:defRPr>
            </a:lvl1pPr>
            <a:lvl2pPr marR="0" lvl="1" algn="l" rtl="0">
              <a:spcBef>
                <a:spcPts val="560"/>
              </a:spcBef>
              <a:spcAft>
                <a:spcPts val="0"/>
              </a:spcAft>
              <a:buClr>
                <a:schemeClr val="accent2"/>
              </a:buClr>
              <a:buSzPts val="2800"/>
              <a:buFont typeface="Noto Sans Symbols"/>
              <a:buNone/>
              <a:defRPr sz="2800" b="0" i="0" u="none" strike="noStrike" cap="none">
                <a:solidFill>
                  <a:schemeClr val="lt2"/>
                </a:solidFill>
                <a:latin typeface="Libre Franklin Medium"/>
                <a:ea typeface="Libre Franklin Medium"/>
                <a:cs typeface="Libre Franklin Medium"/>
                <a:sym typeface="Libre Franklin Medium"/>
              </a:defRPr>
            </a:lvl2pPr>
            <a:lvl3pPr marR="0" lvl="2" algn="l" rtl="0">
              <a:spcBef>
                <a:spcPts val="480"/>
              </a:spcBef>
              <a:spcAft>
                <a:spcPts val="0"/>
              </a:spcAft>
              <a:buClr>
                <a:schemeClr val="accent3"/>
              </a:buClr>
              <a:buSzPts val="2400"/>
              <a:buFont typeface="Noto Sans Symbols"/>
              <a:buNone/>
              <a:defRPr sz="2400" b="0" i="0" u="none" strike="noStrike" cap="none">
                <a:solidFill>
                  <a:schemeClr val="lt2"/>
                </a:solidFill>
                <a:latin typeface="Libre Franklin Medium"/>
                <a:ea typeface="Libre Franklin Medium"/>
                <a:cs typeface="Libre Franklin Medium"/>
                <a:sym typeface="Libre Franklin Medium"/>
              </a:defRPr>
            </a:lvl3pPr>
            <a:lvl4pPr marR="0" lvl="3" algn="l" rtl="0">
              <a:spcBef>
                <a:spcPts val="400"/>
              </a:spcBef>
              <a:spcAft>
                <a:spcPts val="0"/>
              </a:spcAft>
              <a:buClr>
                <a:schemeClr val="accent4"/>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4pPr>
            <a:lvl5pPr marR="0" lvl="4" algn="l" rtl="0">
              <a:spcBef>
                <a:spcPts val="400"/>
              </a:spcBef>
              <a:spcAft>
                <a:spcPts val="0"/>
              </a:spcAft>
              <a:buClr>
                <a:schemeClr val="accent6"/>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5pPr>
            <a:lvl6pPr marR="0" lvl="5" algn="l" rtl="0">
              <a:spcBef>
                <a:spcPts val="400"/>
              </a:spcBef>
              <a:spcAft>
                <a:spcPts val="0"/>
              </a:spcAft>
              <a:buClr>
                <a:schemeClr val="accent1"/>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6pPr>
            <a:lvl7pPr marR="0" lvl="6" algn="l" rtl="0">
              <a:spcBef>
                <a:spcPts val="400"/>
              </a:spcBef>
              <a:spcAft>
                <a:spcPts val="0"/>
              </a:spcAft>
              <a:buClr>
                <a:schemeClr val="accent2"/>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7pPr>
            <a:lvl8pPr marR="0" lvl="7" algn="l" rtl="0">
              <a:spcBef>
                <a:spcPts val="400"/>
              </a:spcBef>
              <a:spcAft>
                <a:spcPts val="0"/>
              </a:spcAft>
              <a:buClr>
                <a:schemeClr val="accent3"/>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8pPr>
            <a:lvl9pPr marR="0" lvl="8" algn="l" rtl="0">
              <a:spcBef>
                <a:spcPts val="400"/>
              </a:spcBef>
              <a:spcAft>
                <a:spcPts val="0"/>
              </a:spcAft>
              <a:buClr>
                <a:schemeClr val="accent5"/>
              </a:buClr>
              <a:buSzPts val="2000"/>
              <a:buFont typeface="Noto Sans Symbols"/>
              <a:buNone/>
              <a:defRPr sz="2000" b="0" i="0" u="none" strike="noStrike" cap="none">
                <a:solidFill>
                  <a:schemeClr val="lt2"/>
                </a:solidFill>
                <a:latin typeface="Libre Franklin Medium"/>
                <a:ea typeface="Libre Franklin Medium"/>
                <a:cs typeface="Libre Franklin Medium"/>
                <a:sym typeface="Libre Franklin Medium"/>
              </a:defRPr>
            </a:lvl9pPr>
          </a:lstStyle>
          <a:p>
            <a:endParaRPr/>
          </a:p>
        </p:txBody>
      </p:sp>
      <p:sp>
        <p:nvSpPr>
          <p:cNvPr id="75" name="Google Shape;75;p10"/>
          <p:cNvSpPr txBox="1">
            <a:spLocks noGrp="1"/>
          </p:cNvSpPr>
          <p:nvPr>
            <p:ph type="body" idx="1"/>
          </p:nvPr>
        </p:nvSpPr>
        <p:spPr>
          <a:xfrm>
            <a:off x="7162800" y="2133600"/>
            <a:ext cx="1676400" cy="2971800"/>
          </a:xfrm>
          <a:prstGeom prst="rect">
            <a:avLst/>
          </a:prstGeom>
          <a:noFill/>
          <a:ln>
            <a:noFill/>
          </a:ln>
        </p:spPr>
        <p:txBody>
          <a:bodyPr spcFirstLastPara="1" wrap="square" lIns="91425" tIns="0" rIns="91425" bIns="45700" anchor="t" anchorCtr="0">
            <a:noAutofit/>
          </a:bodyPr>
          <a:lstStyle>
            <a:lvl1pPr marL="457200" lvl="0" indent="-228600" algn="l">
              <a:spcBef>
                <a:spcPts val="280"/>
              </a:spcBef>
              <a:spcAft>
                <a:spcPts val="0"/>
              </a:spcAft>
              <a:buSzPts val="1400"/>
              <a:buNone/>
              <a:defRPr sz="1400">
                <a:solidFill>
                  <a:schemeClr val="lt1"/>
                </a:solidFill>
              </a:defRPr>
            </a:lvl1pPr>
            <a:lvl2pPr marL="914400" lvl="1" indent="-228600" algn="l">
              <a:spcBef>
                <a:spcPts val="240"/>
              </a:spcBef>
              <a:spcAft>
                <a:spcPts val="0"/>
              </a:spcAft>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6" name="Google Shape;76;p10"/>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79" name="Google Shape;79;p10"/>
          <p:cNvSpPr txBox="1">
            <a:spLocks noGrp="1"/>
          </p:cNvSpPr>
          <p:nvPr>
            <p:ph type="title"/>
          </p:nvPr>
        </p:nvSpPr>
        <p:spPr>
          <a:xfrm>
            <a:off x="7162800" y="460248"/>
            <a:ext cx="1676400" cy="167335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lt2"/>
              </a:buClr>
              <a:buSzPts val="2000"/>
              <a:buFont typeface="Libre Franklin Medium"/>
              <a:buNone/>
              <a:defRPr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152400" y="1634971"/>
            <a:ext cx="8831802" cy="50454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7" name="Google Shape;7;p1"/>
          <p:cNvSpPr/>
          <p:nvPr/>
        </p:nvSpPr>
        <p:spPr>
          <a:xfrm>
            <a:off x="152399" y="152400"/>
            <a:ext cx="8814047" cy="134644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Medium"/>
              <a:ea typeface="Libre Franklin Medium"/>
              <a:cs typeface="Libre Franklin Medium"/>
              <a:sym typeface="Libre Franklin Medium"/>
            </a:endParaRPr>
          </a:p>
        </p:txBody>
      </p:sp>
      <p:sp>
        <p:nvSpPr>
          <p:cNvPr id="8" name="Google Shape;8;p1"/>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lt1"/>
              </a:buClr>
              <a:buSzPts val="3200"/>
              <a:buFont typeface="Libre Franklin Medium"/>
              <a:buNone/>
              <a:defRPr sz="3200" b="0" i="0" u="none" strike="noStrike" cap="none">
                <a:solidFill>
                  <a:schemeClr val="lt1"/>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chemeClr val="accent1"/>
              </a:buClr>
              <a:buSzPts val="2000"/>
              <a:buFont typeface="Noto Sans Symbols"/>
              <a:buChar char="◼"/>
              <a:defRPr sz="2000" b="0" i="0" u="none" strike="noStrike" cap="none">
                <a:solidFill>
                  <a:schemeClr val="dk2"/>
                </a:solidFill>
                <a:latin typeface="Libre Franklin Medium"/>
                <a:ea typeface="Libre Franklin Medium"/>
                <a:cs typeface="Libre Franklin Medium"/>
                <a:sym typeface="Libre Franklin Medium"/>
              </a:defRPr>
            </a:lvl1pPr>
            <a:lvl2pPr marL="914400" marR="0" lvl="1" indent="-342900" algn="l" rtl="0">
              <a:spcBef>
                <a:spcPts val="360"/>
              </a:spcBef>
              <a:spcAft>
                <a:spcPts val="0"/>
              </a:spcAft>
              <a:buClr>
                <a:schemeClr val="accent2"/>
              </a:buClr>
              <a:buSzPts val="1800"/>
              <a:buFont typeface="Noto Sans Symbols"/>
              <a:buChar char="▪"/>
              <a:defRPr sz="1800" b="0" i="0" u="none" strike="noStrike" cap="none">
                <a:solidFill>
                  <a:schemeClr val="dk2"/>
                </a:solidFill>
                <a:latin typeface="Libre Franklin Medium"/>
                <a:ea typeface="Libre Franklin Medium"/>
                <a:cs typeface="Libre Franklin Medium"/>
                <a:sym typeface="Libre Franklin Medium"/>
              </a:defRPr>
            </a:lvl2pPr>
            <a:lvl3pPr marL="1371600" marR="0" lvl="2" indent="-330200" algn="l" rtl="0">
              <a:spcBef>
                <a:spcPts val="320"/>
              </a:spcBef>
              <a:spcAft>
                <a:spcPts val="0"/>
              </a:spcAft>
              <a:buClr>
                <a:schemeClr val="accent3"/>
              </a:buClr>
              <a:buSzPts val="1600"/>
              <a:buFont typeface="Noto Sans Symbols"/>
              <a:buChar char="▪"/>
              <a:defRPr sz="1600" b="0" i="0" u="none" strike="noStrike" cap="none">
                <a:solidFill>
                  <a:schemeClr val="dk2"/>
                </a:solidFill>
                <a:latin typeface="Libre Franklin Medium"/>
                <a:ea typeface="Libre Franklin Medium"/>
                <a:cs typeface="Libre Franklin Medium"/>
                <a:sym typeface="Libre Franklin Medium"/>
              </a:defRPr>
            </a:lvl3pPr>
            <a:lvl4pPr marL="1828800" marR="0" lvl="3" indent="-317500" algn="l" rtl="0">
              <a:spcBef>
                <a:spcPts val="280"/>
              </a:spcBef>
              <a:spcAft>
                <a:spcPts val="0"/>
              </a:spcAft>
              <a:buClr>
                <a:schemeClr val="accent4"/>
              </a:buClr>
              <a:buSzPts val="1400"/>
              <a:buFont typeface="Noto Sans Symbols"/>
              <a:buChar char="▪"/>
              <a:defRPr sz="1400" b="0" i="0" u="none" strike="noStrike" cap="none">
                <a:solidFill>
                  <a:schemeClr val="dk2"/>
                </a:solidFill>
                <a:latin typeface="Libre Franklin Medium"/>
                <a:ea typeface="Libre Franklin Medium"/>
                <a:cs typeface="Libre Franklin Medium"/>
                <a:sym typeface="Libre Franklin Medium"/>
              </a:defRPr>
            </a:lvl4pPr>
            <a:lvl5pPr marL="2286000" marR="0" lvl="4" indent="-311150" algn="l" rtl="0">
              <a:spcBef>
                <a:spcPts val="260"/>
              </a:spcBef>
              <a:spcAft>
                <a:spcPts val="0"/>
              </a:spcAft>
              <a:buClr>
                <a:schemeClr val="accent6"/>
              </a:buClr>
              <a:buSzPts val="1300"/>
              <a:buFont typeface="Noto Sans Symbols"/>
              <a:buChar char="▪"/>
              <a:defRPr sz="1300" b="0" i="0" u="none" strike="noStrike" cap="none">
                <a:solidFill>
                  <a:schemeClr val="dk2"/>
                </a:solidFill>
                <a:latin typeface="Libre Franklin Medium"/>
                <a:ea typeface="Libre Franklin Medium"/>
                <a:cs typeface="Libre Franklin Medium"/>
                <a:sym typeface="Libre Franklin Medium"/>
              </a:defRPr>
            </a:lvl5pPr>
            <a:lvl6pPr marL="2743200" marR="0" lvl="5" indent="-304800" algn="l" rtl="0">
              <a:spcBef>
                <a:spcPts val="240"/>
              </a:spcBef>
              <a:spcAft>
                <a:spcPts val="0"/>
              </a:spcAft>
              <a:buClr>
                <a:schemeClr val="accent1"/>
              </a:buClr>
              <a:buSzPts val="1200"/>
              <a:buFont typeface="Noto Sans Symbols"/>
              <a:buChar char="▪"/>
              <a:defRPr sz="1200" b="0" i="0" u="none" strike="noStrike" cap="none">
                <a:solidFill>
                  <a:schemeClr val="dk2"/>
                </a:solidFill>
                <a:latin typeface="Libre Franklin Medium"/>
                <a:ea typeface="Libre Franklin Medium"/>
                <a:cs typeface="Libre Franklin Medium"/>
                <a:sym typeface="Libre Franklin Medium"/>
              </a:defRPr>
            </a:lvl6pPr>
            <a:lvl7pPr marL="3200400" marR="0" lvl="6" indent="-304800" algn="l" rtl="0">
              <a:spcBef>
                <a:spcPts val="240"/>
              </a:spcBef>
              <a:spcAft>
                <a:spcPts val="0"/>
              </a:spcAft>
              <a:buClr>
                <a:schemeClr val="accent2"/>
              </a:buClr>
              <a:buSzPts val="1200"/>
              <a:buFont typeface="Noto Sans Symbols"/>
              <a:buChar char="▪"/>
              <a:defRPr sz="1200" b="0" i="0" u="none" strike="noStrike" cap="none">
                <a:solidFill>
                  <a:schemeClr val="dk2"/>
                </a:solidFill>
                <a:latin typeface="Libre Franklin Medium"/>
                <a:ea typeface="Libre Franklin Medium"/>
                <a:cs typeface="Libre Franklin Medium"/>
                <a:sym typeface="Libre Franklin Medium"/>
              </a:defRPr>
            </a:lvl7pPr>
            <a:lvl8pPr marL="3657600" marR="0" lvl="7" indent="-304800" algn="l" rtl="0">
              <a:spcBef>
                <a:spcPts val="240"/>
              </a:spcBef>
              <a:spcAft>
                <a:spcPts val="0"/>
              </a:spcAft>
              <a:buClr>
                <a:schemeClr val="accent3"/>
              </a:buClr>
              <a:buSzPts val="1200"/>
              <a:buFont typeface="Noto Sans Symbols"/>
              <a:buChar char="▪"/>
              <a:defRPr sz="1200" b="0" i="0" u="none" strike="noStrike" cap="none">
                <a:solidFill>
                  <a:schemeClr val="dk2"/>
                </a:solidFill>
                <a:latin typeface="Libre Franklin Medium"/>
                <a:ea typeface="Libre Franklin Medium"/>
                <a:cs typeface="Libre Franklin Medium"/>
                <a:sym typeface="Libre Franklin Medium"/>
              </a:defRPr>
            </a:lvl8pPr>
            <a:lvl9pPr marL="4114800" marR="0" lvl="8" indent="-304800" algn="l" rtl="0">
              <a:spcBef>
                <a:spcPts val="240"/>
              </a:spcBef>
              <a:spcAft>
                <a:spcPts val="0"/>
              </a:spcAft>
              <a:buClr>
                <a:schemeClr val="accent5"/>
              </a:buClr>
              <a:buSzPts val="1200"/>
              <a:buFont typeface="Noto Sans Symbols"/>
              <a:buChar char="▪"/>
              <a:defRPr sz="1200" b="0" i="0" u="none" strike="noStrike" cap="none">
                <a:solidFill>
                  <a:schemeClr val="dk2"/>
                </a:solidFill>
                <a:latin typeface="Libre Franklin Medium"/>
                <a:ea typeface="Libre Franklin Medium"/>
                <a:cs typeface="Libre Franklin Medium"/>
                <a:sym typeface="Libre Franklin Medium"/>
              </a:defRPr>
            </a:lvl9pPr>
          </a:lstStyle>
          <a:p>
            <a:endParaRPr/>
          </a:p>
        </p:txBody>
      </p:sp>
      <p:sp>
        <p:nvSpPr>
          <p:cNvPr id="10" name="Google Shape;10;p1"/>
          <p:cNvSpPr txBox="1">
            <a:spLocks noGrp="1"/>
          </p:cNvSpPr>
          <p:nvPr>
            <p:ph type="dt" idx="10"/>
          </p:nvPr>
        </p:nvSpPr>
        <p:spPr>
          <a:xfrm>
            <a:off x="370888" y="6356350"/>
            <a:ext cx="2133600"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Libre Franklin Medium"/>
                <a:ea typeface="Libre Franklin Medium"/>
                <a:cs typeface="Libre Franklin Medium"/>
                <a:sym typeface="Libre Franklin Medium"/>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1" name="Google Shape;11;p1"/>
          <p:cNvSpPr txBox="1">
            <a:spLocks noGrp="1"/>
          </p:cNvSpPr>
          <p:nvPr>
            <p:ph type="ftr" idx="11"/>
          </p:nvPr>
        </p:nvSpPr>
        <p:spPr>
          <a:xfrm>
            <a:off x="3048000" y="6356350"/>
            <a:ext cx="3352800" cy="27432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100" b="0" i="0" u="none" strike="noStrike" cap="none">
                <a:solidFill>
                  <a:schemeClr val="dk2"/>
                </a:solidFill>
                <a:latin typeface="Libre Franklin Medium"/>
                <a:ea typeface="Libre Franklin Medium"/>
                <a:cs typeface="Libre Franklin Medium"/>
                <a:sym typeface="Libre Franklin Medium"/>
              </a:defRPr>
            </a:lvl1pPr>
            <a:lvl2pPr marR="0" lvl="1"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2pPr>
            <a:lvl3pPr marR="0" lvl="2"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3pPr>
            <a:lvl4pPr marR="0" lvl="3"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4pPr>
            <a:lvl5pPr marR="0" lvl="4"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5pPr>
            <a:lvl6pPr marR="0" lvl="5"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6pPr>
            <a:lvl7pPr marR="0" lvl="6"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7pPr>
            <a:lvl8pPr marR="0" lvl="7"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8pPr>
            <a:lvl9pPr marR="0" lvl="8" algn="l" rtl="0">
              <a:spcBef>
                <a:spcPts val="0"/>
              </a:spcBef>
              <a:spcAft>
                <a:spcPts val="0"/>
              </a:spcAft>
              <a:buSzPts val="1400"/>
              <a:buNone/>
              <a:defRPr sz="1800" b="0" i="0" u="none" strike="noStrike" cap="none">
                <a:solidFill>
                  <a:schemeClr val="dk1"/>
                </a:solidFill>
                <a:latin typeface="Libre Franklin Medium"/>
                <a:ea typeface="Libre Franklin Medium"/>
                <a:cs typeface="Libre Franklin Medium"/>
                <a:sym typeface="Libre Franklin Medium"/>
              </a:defRPr>
            </a:lvl9pPr>
          </a:lstStyle>
          <a:p>
            <a:endParaRPr/>
          </a:p>
        </p:txBody>
      </p:sp>
      <p:sp>
        <p:nvSpPr>
          <p:cNvPr id="12" name="Google Shape;12;p1"/>
          <p:cNvSpPr txBox="1">
            <a:spLocks noGrp="1"/>
          </p:cNvSpPr>
          <p:nvPr>
            <p:ph type="sldNum" idx="12"/>
          </p:nvPr>
        </p:nvSpPr>
        <p:spPr>
          <a:xfrm>
            <a:off x="8234680" y="6355080"/>
            <a:ext cx="582966" cy="27432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1pPr>
            <a:lvl2pPr marL="0" marR="0" lvl="1"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2pPr>
            <a:lvl3pPr marL="0" marR="0" lvl="2"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3pPr>
            <a:lvl4pPr marL="0" marR="0" lvl="3"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4pPr>
            <a:lvl5pPr marL="0" marR="0" lvl="4"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5pPr>
            <a:lvl6pPr marL="0" marR="0" lvl="5"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6pPr>
            <a:lvl7pPr marL="0" marR="0" lvl="6"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7pPr>
            <a:lvl8pPr marL="0" marR="0" lvl="7"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8pPr>
            <a:lvl9pPr marL="0" marR="0" lvl="8" indent="0" algn="ctr" rtl="0">
              <a:spcBef>
                <a:spcPts val="0"/>
              </a:spcBef>
              <a:buNone/>
              <a:defRPr sz="1100" b="0" i="0" u="none" strike="noStrike" cap="none">
                <a:solidFill>
                  <a:schemeClr val="dk2"/>
                </a:solidFill>
                <a:latin typeface="Libre Franklin Medium"/>
                <a:ea typeface="Libre Franklin Medium"/>
                <a:cs typeface="Libre Franklin Medium"/>
                <a:sym typeface="Libre Franklin Medium"/>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azeldenbettyford.org/articles/warning-signs-teen-substance-us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ligibilitycenter.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playnaia.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anelle_currie@cps.k12.mn.u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ara_tessmer@cps.k12.mn.u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forms.gle/DBEWK6dg4ZLqVbf19"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3"/>
          <p:cNvSpPr txBox="1">
            <a:spLocks noGrp="1"/>
          </p:cNvSpPr>
          <p:nvPr>
            <p:ph type="subTitle" idx="1"/>
          </p:nvPr>
        </p:nvSpPr>
        <p:spPr>
          <a:xfrm>
            <a:off x="304800" y="3810000"/>
            <a:ext cx="6400800" cy="12192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SzPts val="2590"/>
              <a:buNone/>
            </a:pPr>
            <a:r>
              <a:rPr lang="en-US" sz="2590" b="1"/>
              <a:t>ONLINE PARENT/STUDENT </a:t>
            </a:r>
            <a:endParaRPr/>
          </a:p>
          <a:p>
            <a:pPr marL="0" lvl="0" indent="0" algn="ctr" rtl="0">
              <a:lnSpc>
                <a:spcPct val="80000"/>
              </a:lnSpc>
              <a:spcBef>
                <a:spcPts val="518"/>
              </a:spcBef>
              <a:spcAft>
                <a:spcPts val="0"/>
              </a:spcAft>
              <a:buSzPts val="2590"/>
              <a:buNone/>
            </a:pPr>
            <a:r>
              <a:rPr lang="en-US" sz="2590" b="1"/>
              <a:t>PRE-SEASON MEETING</a:t>
            </a:r>
            <a:endParaRPr/>
          </a:p>
          <a:p>
            <a:pPr marL="0" lvl="0" indent="0" algn="ctr" rtl="0">
              <a:lnSpc>
                <a:spcPct val="80000"/>
              </a:lnSpc>
              <a:spcBef>
                <a:spcPts val="518"/>
              </a:spcBef>
              <a:spcAft>
                <a:spcPts val="0"/>
              </a:spcAft>
              <a:buSzPts val="2590"/>
              <a:buNone/>
            </a:pPr>
            <a:r>
              <a:rPr lang="en-US" sz="2590" b="1"/>
              <a:t> </a:t>
            </a:r>
            <a:endParaRPr/>
          </a:p>
        </p:txBody>
      </p:sp>
      <p:sp>
        <p:nvSpPr>
          <p:cNvPr id="99" name="Google Shape;99;p13"/>
          <p:cNvSpPr txBox="1">
            <a:spLocks noGrp="1"/>
          </p:cNvSpPr>
          <p:nvPr>
            <p:ph type="title"/>
          </p:nvPr>
        </p:nvSpPr>
        <p:spPr>
          <a:xfrm>
            <a:off x="457200" y="2052960"/>
            <a:ext cx="6324600" cy="1828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4200"/>
              <a:buFont typeface="Libre Franklin Medium"/>
              <a:buNone/>
            </a:pPr>
            <a:r>
              <a:rPr lang="en-US" b="1" i="1"/>
              <a:t>CALEDONIA ATHLETIC DEPARTMENT</a:t>
            </a:r>
            <a:endParaRPr/>
          </a:p>
        </p:txBody>
      </p:sp>
      <p:pic>
        <p:nvPicPr>
          <p:cNvPr id="100" name="Google Shape;100;p13"/>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2"/>
          <p:cNvSpPr txBox="1">
            <a:spLocks noGrp="1"/>
          </p:cNvSpPr>
          <p:nvPr>
            <p:ph type="body" idx="1"/>
          </p:nvPr>
        </p:nvSpPr>
        <p:spPr>
          <a:xfrm>
            <a:off x="380999" y="1719071"/>
            <a:ext cx="8407800" cy="44073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Caledonia Coaches and Athletic Department encourages a complete focus on the activity that is in-season.  Playing other activities out of season is disrespectful to the coaches and members of the in-season team.    </a:t>
            </a:r>
            <a:endParaRPr/>
          </a:p>
          <a:p>
            <a:pPr marL="457200" lvl="0" indent="0" algn="l" rtl="0">
              <a:spcBef>
                <a:spcPts val="360"/>
              </a:spcBef>
              <a:spcAft>
                <a:spcPts val="0"/>
              </a:spcAft>
              <a:buNone/>
            </a:pPr>
            <a:endParaRPr/>
          </a:p>
          <a:p>
            <a:pPr marL="457200" lvl="0" indent="-342900" algn="l" rtl="0">
              <a:spcBef>
                <a:spcPts val="360"/>
              </a:spcBef>
              <a:spcAft>
                <a:spcPts val="0"/>
              </a:spcAft>
              <a:buSzPts val="1800"/>
              <a:buChar char="◼"/>
            </a:pPr>
            <a:r>
              <a:rPr lang="en-US"/>
              <a:t>Parents and players need to respect in-season activities and not step on their toes.  In-season should be a priority.</a:t>
            </a:r>
            <a:endParaRPr/>
          </a:p>
          <a:p>
            <a:pPr marL="0" lvl="0" indent="0" algn="l" rtl="0">
              <a:spcBef>
                <a:spcPts val="360"/>
              </a:spcBef>
              <a:spcAft>
                <a:spcPts val="0"/>
              </a:spcAft>
              <a:buNone/>
            </a:pPr>
            <a:endParaRPr/>
          </a:p>
          <a:p>
            <a:pPr marL="457200" lvl="0" indent="-342900" algn="l" rtl="0">
              <a:spcBef>
                <a:spcPts val="360"/>
              </a:spcBef>
              <a:spcAft>
                <a:spcPts val="0"/>
              </a:spcAft>
              <a:buSzPts val="1800"/>
              <a:buChar char="◼"/>
            </a:pPr>
            <a:r>
              <a:rPr lang="en-US"/>
              <a:t>It is a MSHSL Violation to be part of club teams of the same sport during the MSHSL season.  This disqualifies the student from postseason play.</a:t>
            </a:r>
            <a:endParaRPr/>
          </a:p>
          <a:p>
            <a:pPr marL="0" lvl="0" indent="0" algn="l" rtl="0">
              <a:spcBef>
                <a:spcPts val="360"/>
              </a:spcBef>
              <a:spcAft>
                <a:spcPts val="0"/>
              </a:spcAft>
              <a:buNone/>
            </a:pPr>
            <a:endParaRPr/>
          </a:p>
          <a:p>
            <a:pPr marL="457200" lvl="0" indent="-342900" algn="l" rtl="0">
              <a:spcBef>
                <a:spcPts val="360"/>
              </a:spcBef>
              <a:spcAft>
                <a:spcPts val="0"/>
              </a:spcAft>
              <a:buSzPts val="1800"/>
              <a:buChar char="◼"/>
            </a:pPr>
            <a:r>
              <a:rPr lang="en-US"/>
              <a:t>MANY studies have proven, participation in the same sport all year increases sport-specific related injuries and limits the growth of the whole athlete.  </a:t>
            </a:r>
            <a:endParaRPr/>
          </a:p>
        </p:txBody>
      </p:sp>
      <p:sp>
        <p:nvSpPr>
          <p:cNvPr id="163" name="Google Shape;163;p22"/>
          <p:cNvSpPr txBox="1">
            <a:spLocks noGrp="1"/>
          </p:cNvSpPr>
          <p:nvPr>
            <p:ph type="title"/>
          </p:nvPr>
        </p:nvSpPr>
        <p:spPr>
          <a:xfrm>
            <a:off x="381000" y="355847"/>
            <a:ext cx="8381400" cy="1054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In-Season/Out of Season Activities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3"/>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lnSpc>
                <a:spcPct val="90000"/>
              </a:lnSpc>
              <a:spcBef>
                <a:spcPts val="0"/>
              </a:spcBef>
              <a:spcAft>
                <a:spcPts val="0"/>
              </a:spcAft>
              <a:buSzPts val="1850"/>
              <a:buChar char="◼"/>
            </a:pPr>
            <a:r>
              <a:rPr lang="en-US" sz="1850"/>
              <a:t>Athletes must be in attendance all day to practice or compete.</a:t>
            </a:r>
            <a:endParaRPr/>
          </a:p>
          <a:p>
            <a:pPr marL="548640" lvl="1" indent="-182880" algn="l" rtl="0">
              <a:lnSpc>
                <a:spcPct val="90000"/>
              </a:lnSpc>
              <a:spcBef>
                <a:spcPts val="333"/>
              </a:spcBef>
              <a:spcAft>
                <a:spcPts val="0"/>
              </a:spcAft>
              <a:buSzPts val="1665"/>
              <a:buChar char="▪"/>
            </a:pPr>
            <a:r>
              <a:rPr lang="en-US" sz="1665"/>
              <a:t>Parents calling in does not excuse a student, they will be ineligible.</a:t>
            </a:r>
            <a:endParaRPr/>
          </a:p>
          <a:p>
            <a:pPr marL="548640" lvl="1" indent="-182880" algn="l" rtl="0">
              <a:lnSpc>
                <a:spcPct val="90000"/>
              </a:lnSpc>
              <a:spcBef>
                <a:spcPts val="333"/>
              </a:spcBef>
              <a:spcAft>
                <a:spcPts val="0"/>
              </a:spcAft>
              <a:buSzPts val="1665"/>
              <a:buChar char="▪"/>
            </a:pPr>
            <a:r>
              <a:rPr lang="en-US" sz="1665"/>
              <a:t>Exceptions are excused absences which include:</a:t>
            </a:r>
            <a:endParaRPr/>
          </a:p>
          <a:p>
            <a:pPr marL="822960" lvl="2" indent="-182880" algn="l" rtl="0">
              <a:lnSpc>
                <a:spcPct val="90000"/>
              </a:lnSpc>
              <a:spcBef>
                <a:spcPts val="296"/>
              </a:spcBef>
              <a:spcAft>
                <a:spcPts val="0"/>
              </a:spcAft>
              <a:buSzPts val="1480"/>
              <a:buChar char="▪"/>
            </a:pPr>
            <a:r>
              <a:rPr lang="en-US" sz="1480"/>
              <a:t>Medically documented appointments</a:t>
            </a:r>
            <a:endParaRPr/>
          </a:p>
          <a:p>
            <a:pPr marL="822960" lvl="2" indent="-182880" algn="l" rtl="0">
              <a:lnSpc>
                <a:spcPct val="90000"/>
              </a:lnSpc>
              <a:spcBef>
                <a:spcPts val="296"/>
              </a:spcBef>
              <a:spcAft>
                <a:spcPts val="0"/>
              </a:spcAft>
              <a:buSzPts val="1480"/>
              <a:buChar char="▪"/>
            </a:pPr>
            <a:r>
              <a:rPr lang="en-US" sz="1480"/>
              <a:t>Funeral visitation</a:t>
            </a:r>
            <a:endParaRPr/>
          </a:p>
          <a:p>
            <a:pPr marL="822960" lvl="2" indent="-182880" algn="l" rtl="0">
              <a:lnSpc>
                <a:spcPct val="90000"/>
              </a:lnSpc>
              <a:spcBef>
                <a:spcPts val="296"/>
              </a:spcBef>
              <a:spcAft>
                <a:spcPts val="0"/>
              </a:spcAft>
              <a:buSzPts val="1480"/>
              <a:buChar char="▪"/>
            </a:pPr>
            <a:r>
              <a:rPr lang="en-US" sz="1480"/>
              <a:t>Court appointment</a:t>
            </a:r>
            <a:endParaRPr/>
          </a:p>
          <a:p>
            <a:pPr marL="822960" lvl="2" indent="-182880" algn="l" rtl="0">
              <a:lnSpc>
                <a:spcPct val="90000"/>
              </a:lnSpc>
              <a:spcBef>
                <a:spcPts val="296"/>
              </a:spcBef>
              <a:spcAft>
                <a:spcPts val="0"/>
              </a:spcAft>
              <a:buSzPts val="1480"/>
              <a:buChar char="▪"/>
            </a:pPr>
            <a:r>
              <a:rPr lang="en-US" sz="1480"/>
              <a:t>College visits – scheduled through the guidance department</a:t>
            </a:r>
            <a:endParaRPr/>
          </a:p>
          <a:p>
            <a:pPr marL="822960" lvl="2" indent="-182880" algn="l" rtl="0">
              <a:lnSpc>
                <a:spcPct val="90000"/>
              </a:lnSpc>
              <a:spcBef>
                <a:spcPts val="296"/>
              </a:spcBef>
              <a:spcAft>
                <a:spcPts val="0"/>
              </a:spcAft>
              <a:buSzPts val="1480"/>
              <a:buChar char="▪"/>
            </a:pPr>
            <a:r>
              <a:rPr lang="en-US" sz="1480"/>
              <a:t>Military examinations</a:t>
            </a:r>
            <a:endParaRPr/>
          </a:p>
          <a:p>
            <a:pPr marL="822960" lvl="2" indent="-182880" algn="l" rtl="0">
              <a:lnSpc>
                <a:spcPct val="90000"/>
              </a:lnSpc>
              <a:spcBef>
                <a:spcPts val="296"/>
              </a:spcBef>
              <a:spcAft>
                <a:spcPts val="0"/>
              </a:spcAft>
              <a:buSzPts val="1480"/>
              <a:buChar char="▪"/>
            </a:pPr>
            <a:r>
              <a:rPr lang="en-US" sz="1480"/>
              <a:t>Religious holidays with administrative approval</a:t>
            </a:r>
            <a:endParaRPr/>
          </a:p>
          <a:p>
            <a:pPr marL="822960" lvl="2" indent="-182880" algn="l" rtl="0">
              <a:lnSpc>
                <a:spcPct val="90000"/>
              </a:lnSpc>
              <a:spcBef>
                <a:spcPts val="296"/>
              </a:spcBef>
              <a:spcAft>
                <a:spcPts val="0"/>
              </a:spcAft>
              <a:buSzPts val="1480"/>
              <a:buChar char="▪"/>
            </a:pPr>
            <a:r>
              <a:rPr lang="en-US" sz="1480"/>
              <a:t>School sponsored activities such as field trips, athletic participation, etc.</a:t>
            </a:r>
            <a:endParaRPr/>
          </a:p>
          <a:p>
            <a:pPr marL="274320" lvl="0" indent="-228600" algn="l" rtl="0">
              <a:lnSpc>
                <a:spcPct val="90000"/>
              </a:lnSpc>
              <a:spcBef>
                <a:spcPts val="370"/>
              </a:spcBef>
              <a:spcAft>
                <a:spcPts val="0"/>
              </a:spcAft>
              <a:buSzPts val="1850"/>
              <a:buChar char="◼"/>
            </a:pPr>
            <a:r>
              <a:rPr lang="en-US" sz="1850"/>
              <a:t>Any student who receives a suspension of any type as a result of a violation of the MSHSL Code of Conduct can not play in the contest during the length of that suspension unless otherwise indicated by the Athletic Office.</a:t>
            </a:r>
            <a:endParaRPr/>
          </a:p>
          <a:p>
            <a:pPr marL="274320" lvl="0" indent="-228600" algn="l" rtl="0">
              <a:lnSpc>
                <a:spcPct val="90000"/>
              </a:lnSpc>
              <a:spcBef>
                <a:spcPts val="370"/>
              </a:spcBef>
              <a:spcAft>
                <a:spcPts val="0"/>
              </a:spcAft>
              <a:buSzPts val="1850"/>
              <a:buChar char="◼"/>
            </a:pPr>
            <a:r>
              <a:rPr lang="en-US" sz="1850"/>
              <a:t>Behavior in class and hallways will be monitored.  Disrespectful behavior will result in loss of playing privileges. </a:t>
            </a:r>
            <a:endParaRPr/>
          </a:p>
          <a:p>
            <a:pPr marL="365760" lvl="1" indent="0" algn="l" rtl="0">
              <a:lnSpc>
                <a:spcPct val="90000"/>
              </a:lnSpc>
              <a:spcBef>
                <a:spcPts val="333"/>
              </a:spcBef>
              <a:spcAft>
                <a:spcPts val="0"/>
              </a:spcAft>
              <a:buSzPts val="1665"/>
              <a:buNone/>
            </a:pPr>
            <a:endParaRPr sz="1665"/>
          </a:p>
        </p:txBody>
      </p:sp>
      <p:sp>
        <p:nvSpPr>
          <p:cNvPr id="169" name="Google Shape;169;p23"/>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STUDENT ATTENDANCE &amp; BEHAVIOR</a:t>
            </a:r>
            <a:endParaRPr/>
          </a:p>
        </p:txBody>
      </p:sp>
      <p:pic>
        <p:nvPicPr>
          <p:cNvPr id="170" name="Google Shape;170;p23"/>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4"/>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548640" lvl="1" indent="-182880" algn="l" rtl="0">
              <a:spcBef>
                <a:spcPts val="0"/>
              </a:spcBef>
              <a:spcAft>
                <a:spcPts val="0"/>
              </a:spcAft>
              <a:buSzPts val="1800"/>
              <a:buFont typeface="Arial"/>
              <a:buChar char="•"/>
            </a:pPr>
            <a:r>
              <a:rPr lang="en-US"/>
              <a:t>This continues to be a problem:</a:t>
            </a:r>
            <a:endParaRPr/>
          </a:p>
          <a:p>
            <a:pPr marL="548640" lvl="1" indent="-182880" algn="l" rtl="0">
              <a:spcBef>
                <a:spcPts val="360"/>
              </a:spcBef>
              <a:spcAft>
                <a:spcPts val="0"/>
              </a:spcAft>
              <a:buSzPts val="1800"/>
              <a:buFont typeface="Arial"/>
              <a:buChar char="•"/>
            </a:pPr>
            <a:r>
              <a:rPr lang="en-US"/>
              <a:t>Substance use affects performance.  Hand eye coordination suffers, players become slower, they lack endurance to perform.</a:t>
            </a:r>
            <a:endParaRPr/>
          </a:p>
          <a:p>
            <a:pPr marL="548640" lvl="1" indent="-182880" algn="l" rtl="0">
              <a:spcBef>
                <a:spcPts val="360"/>
              </a:spcBef>
              <a:spcAft>
                <a:spcPts val="0"/>
              </a:spcAft>
              <a:buSzPts val="1800"/>
              <a:buFont typeface="Arial"/>
              <a:buChar char="•"/>
            </a:pPr>
            <a:r>
              <a:rPr lang="en-US"/>
              <a:t>When students start using, we lose them, it changes their ambitions, attitude, value system and goals.  They lose interest in activities that require extra work.</a:t>
            </a:r>
            <a:endParaRPr/>
          </a:p>
          <a:p>
            <a:pPr marL="548640" lvl="1" indent="-182880" algn="l" rtl="0">
              <a:spcBef>
                <a:spcPts val="360"/>
              </a:spcBef>
              <a:spcAft>
                <a:spcPts val="0"/>
              </a:spcAft>
              <a:buSzPts val="1800"/>
              <a:buFont typeface="Arial"/>
              <a:buChar char="•"/>
            </a:pPr>
            <a:r>
              <a:rPr lang="en-US"/>
              <a:t>We care about these kids so much that we are not worried about losing them for a game, we are worried about losing them mentally for life.  Their brains are still developing and these chemicals interfere with that growth.</a:t>
            </a:r>
            <a:endParaRPr/>
          </a:p>
          <a:p>
            <a:pPr marL="548640" lvl="1" indent="-182880" algn="l" rtl="0">
              <a:spcBef>
                <a:spcPts val="360"/>
              </a:spcBef>
              <a:spcAft>
                <a:spcPts val="0"/>
              </a:spcAft>
              <a:buSzPts val="1800"/>
              <a:buFont typeface="Arial"/>
              <a:buChar char="•"/>
            </a:pPr>
            <a:r>
              <a:rPr lang="en-US"/>
              <a:t>Please help us educate our players.  We all need to work together.  </a:t>
            </a:r>
            <a:endParaRPr/>
          </a:p>
          <a:p>
            <a:pPr marL="548640" lvl="1" indent="-182880" algn="l" rtl="0">
              <a:spcBef>
                <a:spcPts val="360"/>
              </a:spcBef>
              <a:spcAft>
                <a:spcPts val="0"/>
              </a:spcAft>
              <a:buSzPts val="1800"/>
              <a:buFont typeface="Arial"/>
              <a:buChar char="•"/>
            </a:pPr>
            <a:r>
              <a:rPr lang="en-US"/>
              <a:t>MSHSL prohibits the use of mind altering chemicals such as drugs and alcohol (E-Cigs &amp; Vaping are included in this).  Vaping is widespread even in our middle school students.</a:t>
            </a:r>
            <a:endParaRPr/>
          </a:p>
          <a:p>
            <a:pPr marL="365760" lvl="1" indent="0" algn="l" rtl="0">
              <a:spcBef>
                <a:spcPts val="360"/>
              </a:spcBef>
              <a:spcAft>
                <a:spcPts val="0"/>
              </a:spcAft>
              <a:buSzPts val="1800"/>
              <a:buNone/>
            </a:pPr>
            <a:endParaRPr/>
          </a:p>
        </p:txBody>
      </p:sp>
      <p:sp>
        <p:nvSpPr>
          <p:cNvPr id="176" name="Google Shape;176;p24"/>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SUBSTANCE USE</a:t>
            </a:r>
            <a:endParaRPr/>
          </a:p>
        </p:txBody>
      </p:sp>
      <p:pic>
        <p:nvPicPr>
          <p:cNvPr id="177" name="Google Shape;177;p24"/>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5"/>
          <p:cNvSpPr txBox="1">
            <a:spLocks noGrp="1"/>
          </p:cNvSpPr>
          <p:nvPr>
            <p:ph type="body" idx="1"/>
          </p:nvPr>
        </p:nvSpPr>
        <p:spPr>
          <a:xfrm>
            <a:off x="380999" y="1719071"/>
            <a:ext cx="8407800" cy="4407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US" sz="2400" b="1" u="sng">
                <a:latin typeface="Libre Franklin"/>
                <a:ea typeface="Libre Franklin"/>
                <a:cs typeface="Libre Franklin"/>
                <a:sym typeface="Libre Franklin"/>
              </a:rPr>
              <a:t>Don’t Be Naive</a:t>
            </a:r>
            <a:r>
              <a:rPr lang="en-US" sz="2400"/>
              <a:t>...Even “Good” kids are exposed to the pressures of substance use and abuse!</a:t>
            </a:r>
            <a:endParaRPr/>
          </a:p>
          <a:p>
            <a:pPr marL="0" lvl="0" indent="0" algn="l" rtl="0">
              <a:spcBef>
                <a:spcPts val="360"/>
              </a:spcBef>
              <a:spcAft>
                <a:spcPts val="0"/>
              </a:spcAft>
              <a:buNone/>
            </a:pPr>
            <a:endParaRPr/>
          </a:p>
          <a:p>
            <a:pPr marL="0" lvl="0" indent="0" algn="l" rtl="0">
              <a:spcBef>
                <a:spcPts val="360"/>
              </a:spcBef>
              <a:spcAft>
                <a:spcPts val="0"/>
              </a:spcAft>
              <a:buNone/>
            </a:pPr>
            <a:r>
              <a:rPr lang="en-US"/>
              <a:t>Here is a link for parents to read to give them more insight on what they should be looking for when they are concerned their may be substance abuse:</a:t>
            </a:r>
            <a:endParaRPr/>
          </a:p>
          <a:p>
            <a:pPr marL="0" lvl="0" indent="0" algn="l" rtl="0">
              <a:spcBef>
                <a:spcPts val="360"/>
              </a:spcBef>
              <a:spcAft>
                <a:spcPts val="0"/>
              </a:spcAft>
              <a:buNone/>
            </a:pPr>
            <a:endParaRPr/>
          </a:p>
          <a:p>
            <a:pPr marL="0" lvl="0" indent="0" algn="l" rtl="0">
              <a:spcBef>
                <a:spcPts val="360"/>
              </a:spcBef>
              <a:spcAft>
                <a:spcPts val="0"/>
              </a:spcAft>
              <a:buNone/>
            </a:pPr>
            <a:r>
              <a:rPr lang="en-US"/>
              <a:t>Hazelden Betty Ford Foundation Publication Link:  “Early Warning Signs of Teenage Substance Use”</a:t>
            </a:r>
            <a:endParaRPr/>
          </a:p>
          <a:p>
            <a:pPr marL="0" lvl="0" indent="0" algn="l" rtl="0">
              <a:spcBef>
                <a:spcPts val="360"/>
              </a:spcBef>
              <a:spcAft>
                <a:spcPts val="0"/>
              </a:spcAft>
              <a:buNone/>
            </a:pPr>
            <a:r>
              <a:rPr lang="en-US" u="sng">
                <a:solidFill>
                  <a:schemeClr val="hlink"/>
                </a:solidFill>
                <a:hlinkClick r:id="rId3"/>
              </a:rPr>
              <a:t>https://www.hazeldenbettyford.org/articles/warning-signs-teen-substance-use</a:t>
            </a:r>
            <a:r>
              <a:rPr lang="en-US"/>
              <a:t> </a:t>
            </a:r>
            <a:endParaRPr/>
          </a:p>
          <a:p>
            <a:pPr marL="0" lvl="0" indent="0" algn="l" rtl="0">
              <a:spcBef>
                <a:spcPts val="360"/>
              </a:spcBef>
              <a:spcAft>
                <a:spcPts val="0"/>
              </a:spcAft>
              <a:buNone/>
            </a:pPr>
            <a:endParaRPr/>
          </a:p>
          <a:p>
            <a:pPr marL="0" lvl="0" indent="0" algn="l" rtl="0">
              <a:spcBef>
                <a:spcPts val="360"/>
              </a:spcBef>
              <a:spcAft>
                <a:spcPts val="0"/>
              </a:spcAft>
              <a:buNone/>
            </a:pPr>
            <a:endParaRPr sz="2400"/>
          </a:p>
          <a:p>
            <a:pPr marL="0" lvl="0" indent="0" algn="l" rtl="0">
              <a:spcBef>
                <a:spcPts val="360"/>
              </a:spcBef>
              <a:spcAft>
                <a:spcPts val="0"/>
              </a:spcAft>
              <a:buNone/>
            </a:pPr>
            <a:endParaRPr/>
          </a:p>
          <a:p>
            <a:pPr marL="0" lvl="0" indent="0" algn="l" rtl="0">
              <a:spcBef>
                <a:spcPts val="360"/>
              </a:spcBef>
              <a:spcAft>
                <a:spcPts val="0"/>
              </a:spcAft>
              <a:buNone/>
            </a:pPr>
            <a:endParaRPr/>
          </a:p>
        </p:txBody>
      </p:sp>
      <p:sp>
        <p:nvSpPr>
          <p:cNvPr id="183" name="Google Shape;183;p25"/>
          <p:cNvSpPr txBox="1">
            <a:spLocks noGrp="1"/>
          </p:cNvSpPr>
          <p:nvPr>
            <p:ph type="title"/>
          </p:nvPr>
        </p:nvSpPr>
        <p:spPr>
          <a:xfrm>
            <a:off x="381000" y="355847"/>
            <a:ext cx="8381400" cy="1054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Signs of Substance Use and/or Abuse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6"/>
          <p:cNvSpPr txBox="1">
            <a:spLocks noGrp="1"/>
          </p:cNvSpPr>
          <p:nvPr>
            <p:ph type="body" idx="1"/>
          </p:nvPr>
        </p:nvSpPr>
        <p:spPr>
          <a:xfrm>
            <a:off x="381000" y="1905000"/>
            <a:ext cx="8407893" cy="4407408"/>
          </a:xfrm>
          <a:prstGeom prst="rect">
            <a:avLst/>
          </a:prstGeom>
          <a:noFill/>
          <a:ln>
            <a:noFill/>
          </a:ln>
        </p:spPr>
        <p:txBody>
          <a:bodyPr spcFirstLastPara="1" wrap="square" lIns="91425" tIns="45700" rIns="91425" bIns="45700" anchor="t" anchorCtr="0">
            <a:noAutofit/>
          </a:bodyPr>
          <a:lstStyle/>
          <a:p>
            <a:pPr marL="45720" lvl="0" indent="0" algn="ctr" rtl="0">
              <a:spcBef>
                <a:spcPts val="0"/>
              </a:spcBef>
              <a:spcAft>
                <a:spcPts val="0"/>
              </a:spcAft>
              <a:buSzPts val="1600"/>
              <a:buNone/>
            </a:pPr>
            <a:r>
              <a:rPr lang="en-US" sz="1600"/>
              <a:t>At Caledonia Middle/High school we have adopted a Chain of Communication when it comes to issues that arise with athletes and their activity.  This chain must be followed as we have found success resolving issues at the lowest level when it is followed.</a:t>
            </a:r>
            <a:endParaRPr sz="1600"/>
          </a:p>
          <a:p>
            <a:pPr marL="45720" lvl="0" indent="0" algn="ctr" rtl="0">
              <a:spcBef>
                <a:spcPts val="0"/>
              </a:spcBef>
              <a:spcAft>
                <a:spcPts val="0"/>
              </a:spcAft>
              <a:buSzPts val="1600"/>
              <a:buNone/>
            </a:pPr>
            <a:endParaRPr sz="1600"/>
          </a:p>
          <a:p>
            <a:pPr marL="45720" lvl="0" indent="0" algn="ctr" rtl="0">
              <a:spcBef>
                <a:spcPts val="320"/>
              </a:spcBef>
              <a:spcAft>
                <a:spcPts val="0"/>
              </a:spcAft>
              <a:buSzPts val="1600"/>
              <a:buNone/>
            </a:pPr>
            <a:r>
              <a:rPr lang="en-US" sz="1600" b="1" u="sng"/>
              <a:t>Athlete</a:t>
            </a:r>
            <a:endParaRPr/>
          </a:p>
          <a:p>
            <a:pPr marL="274320" lvl="0" indent="-228600" algn="l" rtl="0">
              <a:spcBef>
                <a:spcPts val="320"/>
              </a:spcBef>
              <a:spcAft>
                <a:spcPts val="0"/>
              </a:spcAft>
              <a:buSzPts val="1600"/>
              <a:buChar char="◼"/>
            </a:pPr>
            <a:r>
              <a:rPr lang="en-US" sz="1600"/>
              <a:t>Athlete should approach the coach 1</a:t>
            </a:r>
            <a:r>
              <a:rPr lang="en-US" sz="1600" baseline="30000"/>
              <a:t>st</a:t>
            </a:r>
            <a:r>
              <a:rPr lang="en-US" sz="1600"/>
              <a:t> regarding an issue.</a:t>
            </a:r>
            <a:endParaRPr sz="1600"/>
          </a:p>
          <a:p>
            <a:pPr marL="0" lvl="0" indent="0" algn="l" rtl="0">
              <a:spcBef>
                <a:spcPts val="320"/>
              </a:spcBef>
              <a:spcAft>
                <a:spcPts val="0"/>
              </a:spcAft>
              <a:buNone/>
            </a:pPr>
            <a:endParaRPr sz="1600"/>
          </a:p>
          <a:p>
            <a:pPr marL="45720" lvl="0" indent="0" algn="ctr" rtl="0">
              <a:spcBef>
                <a:spcPts val="320"/>
              </a:spcBef>
              <a:spcAft>
                <a:spcPts val="0"/>
              </a:spcAft>
              <a:buSzPts val="1600"/>
              <a:buNone/>
            </a:pPr>
            <a:r>
              <a:rPr lang="en-US" sz="1600" b="1" u="sng"/>
              <a:t>Parent</a:t>
            </a:r>
            <a:endParaRPr/>
          </a:p>
          <a:p>
            <a:pPr marL="274320" lvl="0" indent="-228600" algn="l" rtl="0">
              <a:spcBef>
                <a:spcPts val="320"/>
              </a:spcBef>
              <a:spcAft>
                <a:spcPts val="0"/>
              </a:spcAft>
              <a:buSzPts val="1600"/>
              <a:buChar char="◼"/>
            </a:pPr>
            <a:r>
              <a:rPr lang="en-US" sz="1600"/>
              <a:t>Start with encouraging your student to have a discussion with the coach.  Parents should not reach out to the coach until after the student has met with the coach.</a:t>
            </a:r>
            <a:endParaRPr sz="1600"/>
          </a:p>
          <a:p>
            <a:pPr marL="274320" lvl="0" indent="-228600" algn="l" rtl="0">
              <a:spcBef>
                <a:spcPts val="320"/>
              </a:spcBef>
              <a:spcAft>
                <a:spcPts val="0"/>
              </a:spcAft>
              <a:buSzPts val="1600"/>
              <a:buChar char="◼"/>
            </a:pPr>
            <a:r>
              <a:rPr lang="en-US" sz="1600"/>
              <a:t>Set up a meeting with  the coach by setting up an appointment.</a:t>
            </a:r>
            <a:endParaRPr/>
          </a:p>
          <a:p>
            <a:pPr marL="548640" lvl="1" indent="-182880" algn="l" rtl="0">
              <a:spcBef>
                <a:spcPts val="320"/>
              </a:spcBef>
              <a:spcAft>
                <a:spcPts val="0"/>
              </a:spcAft>
              <a:buSzPts val="1600"/>
              <a:buChar char="▪"/>
            </a:pPr>
            <a:r>
              <a:rPr lang="en-US" sz="1600"/>
              <a:t>Do not confront a coach prior to, during, or after a practice or contest.</a:t>
            </a:r>
            <a:endParaRPr/>
          </a:p>
          <a:p>
            <a:pPr marL="274320" lvl="0" indent="-228600" algn="l" rtl="0">
              <a:spcBef>
                <a:spcPts val="320"/>
              </a:spcBef>
              <a:spcAft>
                <a:spcPts val="0"/>
              </a:spcAft>
              <a:buSzPts val="1600"/>
              <a:buChar char="◼"/>
            </a:pPr>
            <a:r>
              <a:rPr lang="en-US" sz="1600"/>
              <a:t>If not satisfied, set up an appointment with the Activities Director.</a:t>
            </a:r>
            <a:endParaRPr/>
          </a:p>
          <a:p>
            <a:pPr marL="274320" lvl="0" indent="-228600" algn="l" rtl="0">
              <a:spcBef>
                <a:spcPts val="320"/>
              </a:spcBef>
              <a:spcAft>
                <a:spcPts val="0"/>
              </a:spcAft>
              <a:buSzPts val="1600"/>
              <a:buChar char="◼"/>
            </a:pPr>
            <a:r>
              <a:rPr lang="en-US" sz="1600"/>
              <a:t>Misinformation, misinterpretation and rumors are one of the biggest challenges we face.</a:t>
            </a:r>
            <a:endParaRPr/>
          </a:p>
          <a:p>
            <a:pPr marL="274320" lvl="0" indent="-101600" algn="l" rtl="0">
              <a:spcBef>
                <a:spcPts val="400"/>
              </a:spcBef>
              <a:spcAft>
                <a:spcPts val="0"/>
              </a:spcAft>
              <a:buSzPts val="2000"/>
              <a:buNone/>
            </a:pPr>
            <a:endParaRPr/>
          </a:p>
        </p:txBody>
      </p:sp>
      <p:sp>
        <p:nvSpPr>
          <p:cNvPr id="189" name="Google Shape;189;p26"/>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ATHLETE/PARENT/COACH COMMUNICATION</a:t>
            </a:r>
            <a:endParaRPr/>
          </a:p>
        </p:txBody>
      </p:sp>
      <p:pic>
        <p:nvPicPr>
          <p:cNvPr id="190" name="Google Shape;190;p26"/>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7"/>
          <p:cNvSpPr txBox="1">
            <a:spLocks noGrp="1"/>
          </p:cNvSpPr>
          <p:nvPr>
            <p:ph type="body" idx="1"/>
          </p:nvPr>
        </p:nvSpPr>
        <p:spPr>
          <a:xfrm>
            <a:off x="380999" y="1719071"/>
            <a:ext cx="8407800" cy="4407300"/>
          </a:xfrm>
          <a:prstGeom prst="rect">
            <a:avLst/>
          </a:prstGeom>
        </p:spPr>
        <p:txBody>
          <a:bodyPr spcFirstLastPara="1" wrap="square" lIns="91425" tIns="45700" rIns="91425" bIns="45700" anchor="t" anchorCtr="0">
            <a:noAutofit/>
          </a:bodyPr>
          <a:lstStyle/>
          <a:p>
            <a:pPr marL="45720" lvl="0" indent="0" algn="ctr" rtl="0">
              <a:spcBef>
                <a:spcPts val="320"/>
              </a:spcBef>
              <a:spcAft>
                <a:spcPts val="0"/>
              </a:spcAft>
              <a:buClr>
                <a:schemeClr val="dk1"/>
              </a:buClr>
              <a:buSzPts val="1100"/>
              <a:buFont typeface="Arial"/>
              <a:buNone/>
            </a:pPr>
            <a:r>
              <a:rPr lang="en-US" sz="1800" b="1"/>
              <a:t>*Chain of Communication must be followed when questions or issues arise. </a:t>
            </a:r>
            <a:endParaRPr sz="2200"/>
          </a:p>
          <a:p>
            <a:pPr marL="0" lvl="0" indent="0" algn="l" rtl="0">
              <a:spcBef>
                <a:spcPts val="360"/>
              </a:spcBef>
              <a:spcAft>
                <a:spcPts val="0"/>
              </a:spcAft>
              <a:buNone/>
            </a:pPr>
            <a:endParaRPr/>
          </a:p>
          <a:p>
            <a:pPr marL="0" lvl="0" indent="0" algn="l" rtl="0">
              <a:spcBef>
                <a:spcPts val="360"/>
              </a:spcBef>
              <a:spcAft>
                <a:spcPts val="0"/>
              </a:spcAft>
              <a:buNone/>
            </a:pPr>
            <a:r>
              <a:rPr lang="en-US" sz="2300" b="1" u="sng">
                <a:latin typeface="Libre Franklin"/>
                <a:ea typeface="Libre Franklin"/>
                <a:cs typeface="Libre Franklin"/>
                <a:sym typeface="Libre Franklin"/>
              </a:rPr>
              <a:t>Step One: </a:t>
            </a:r>
            <a:r>
              <a:rPr lang="en-US" sz="2300"/>
              <a:t> The Athlete should meet with the Coach.</a:t>
            </a:r>
            <a:endParaRPr sz="2300"/>
          </a:p>
          <a:p>
            <a:pPr marL="0" lvl="0" indent="0" algn="l" rtl="0">
              <a:spcBef>
                <a:spcPts val="360"/>
              </a:spcBef>
              <a:spcAft>
                <a:spcPts val="0"/>
              </a:spcAft>
              <a:buNone/>
            </a:pPr>
            <a:endParaRPr sz="2300"/>
          </a:p>
          <a:p>
            <a:pPr marL="0" lvl="0" indent="0" algn="l" rtl="0">
              <a:spcBef>
                <a:spcPts val="360"/>
              </a:spcBef>
              <a:spcAft>
                <a:spcPts val="0"/>
              </a:spcAft>
              <a:buNone/>
            </a:pPr>
            <a:r>
              <a:rPr lang="en-US" sz="2300" b="1" u="sng">
                <a:latin typeface="Libre Franklin"/>
                <a:ea typeface="Libre Franklin"/>
                <a:cs typeface="Libre Franklin"/>
                <a:sym typeface="Libre Franklin"/>
              </a:rPr>
              <a:t>Step Two: </a:t>
            </a:r>
            <a:r>
              <a:rPr lang="en-US" sz="2300"/>
              <a:t> The Athlete, Parent and Coach should schedule a meeting.</a:t>
            </a:r>
            <a:endParaRPr sz="2300"/>
          </a:p>
          <a:p>
            <a:pPr marL="0" lvl="0" indent="0" algn="l" rtl="0">
              <a:spcBef>
                <a:spcPts val="360"/>
              </a:spcBef>
              <a:spcAft>
                <a:spcPts val="0"/>
              </a:spcAft>
              <a:buNone/>
            </a:pPr>
            <a:endParaRPr sz="2300"/>
          </a:p>
          <a:p>
            <a:pPr marL="0" lvl="0" indent="0" algn="l" rtl="0">
              <a:spcBef>
                <a:spcPts val="360"/>
              </a:spcBef>
              <a:spcAft>
                <a:spcPts val="0"/>
              </a:spcAft>
              <a:buNone/>
            </a:pPr>
            <a:r>
              <a:rPr lang="en-US" sz="2300" b="1" u="sng">
                <a:latin typeface="Libre Franklin"/>
                <a:ea typeface="Libre Franklin"/>
                <a:cs typeface="Libre Franklin"/>
                <a:sym typeface="Libre Franklin"/>
              </a:rPr>
              <a:t>Step Three: </a:t>
            </a:r>
            <a:r>
              <a:rPr lang="en-US" sz="2300"/>
              <a:t> The Athlete, Parent, Coach should schedule a meeting with the Athletic Director.</a:t>
            </a:r>
            <a:endParaRPr sz="2300"/>
          </a:p>
          <a:p>
            <a:pPr marL="0" lvl="0" indent="0" algn="l" rtl="0">
              <a:spcBef>
                <a:spcPts val="360"/>
              </a:spcBef>
              <a:spcAft>
                <a:spcPts val="0"/>
              </a:spcAft>
              <a:buNone/>
            </a:pPr>
            <a:endParaRPr/>
          </a:p>
          <a:p>
            <a:pPr marL="0" lvl="0" indent="0" algn="l" rtl="0">
              <a:spcBef>
                <a:spcPts val="360"/>
              </a:spcBef>
              <a:spcAft>
                <a:spcPts val="0"/>
              </a:spcAft>
              <a:buNone/>
            </a:pPr>
            <a:r>
              <a:rPr lang="en-US" sz="1800"/>
              <a:t>*Do not contact the Principal, Superintendent or School Board Member as they will send you back to the level in which the Chain of Communication was not followed.</a:t>
            </a:r>
            <a:endParaRPr sz="1800"/>
          </a:p>
          <a:p>
            <a:pPr marL="0" lvl="0" indent="0" algn="l" rtl="0">
              <a:spcBef>
                <a:spcPts val="360"/>
              </a:spcBef>
              <a:spcAft>
                <a:spcPts val="0"/>
              </a:spcAft>
              <a:buNone/>
            </a:pPr>
            <a:endParaRPr/>
          </a:p>
          <a:p>
            <a:pPr marL="45720" lvl="0" indent="0" algn="ctr" rtl="0">
              <a:spcBef>
                <a:spcPts val="320"/>
              </a:spcBef>
              <a:spcAft>
                <a:spcPts val="0"/>
              </a:spcAft>
              <a:buClr>
                <a:schemeClr val="dk1"/>
              </a:buClr>
              <a:buSzPts val="1600"/>
              <a:buFont typeface="Arial"/>
              <a:buNone/>
            </a:pPr>
            <a:endParaRPr sz="1600"/>
          </a:p>
          <a:p>
            <a:pPr marL="0" lvl="0" indent="0" algn="l" rtl="0">
              <a:spcBef>
                <a:spcPts val="360"/>
              </a:spcBef>
              <a:spcAft>
                <a:spcPts val="0"/>
              </a:spcAft>
              <a:buNone/>
            </a:pPr>
            <a:endParaRPr/>
          </a:p>
        </p:txBody>
      </p:sp>
      <p:sp>
        <p:nvSpPr>
          <p:cNvPr id="196" name="Google Shape;196;p27"/>
          <p:cNvSpPr txBox="1">
            <a:spLocks noGrp="1"/>
          </p:cNvSpPr>
          <p:nvPr>
            <p:ph type="title"/>
          </p:nvPr>
        </p:nvSpPr>
        <p:spPr>
          <a:xfrm>
            <a:off x="381000" y="355847"/>
            <a:ext cx="8381400" cy="1054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Chain Of Communication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8"/>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200"/>
              <a:buChar char="◼"/>
            </a:pPr>
            <a:r>
              <a:rPr lang="en-US" sz="2200"/>
              <a:t>We WILL help with the recruiting of student athletes, however, the initial process must begin with the athletes and parents:</a:t>
            </a:r>
            <a:endParaRPr/>
          </a:p>
          <a:p>
            <a:pPr marL="548640" lvl="1" indent="-182880" algn="l" rtl="0">
              <a:spcBef>
                <a:spcPts val="440"/>
              </a:spcBef>
              <a:spcAft>
                <a:spcPts val="0"/>
              </a:spcAft>
              <a:buSzPts val="2200"/>
              <a:buChar char="▪"/>
            </a:pPr>
            <a:r>
              <a:rPr lang="en-US" sz="2200"/>
              <a:t>Identify schools</a:t>
            </a:r>
            <a:endParaRPr/>
          </a:p>
          <a:p>
            <a:pPr marL="548640" lvl="1" indent="-182880" algn="l" rtl="0">
              <a:spcBef>
                <a:spcPts val="440"/>
              </a:spcBef>
              <a:spcAft>
                <a:spcPts val="0"/>
              </a:spcAft>
              <a:buSzPts val="2200"/>
              <a:buChar char="▪"/>
            </a:pPr>
            <a:r>
              <a:rPr lang="en-US" sz="2200"/>
              <a:t>Be realistic as to college level</a:t>
            </a:r>
            <a:endParaRPr/>
          </a:p>
          <a:p>
            <a:pPr marL="548640" lvl="1" indent="-182880" algn="l" rtl="0">
              <a:spcBef>
                <a:spcPts val="440"/>
              </a:spcBef>
              <a:spcAft>
                <a:spcPts val="0"/>
              </a:spcAft>
              <a:buSzPts val="2200"/>
              <a:buChar char="▪"/>
            </a:pPr>
            <a:r>
              <a:rPr lang="en-US" sz="2200"/>
              <a:t>NCAA Clearinghouse:  Division 1 &amp; 2  </a:t>
            </a:r>
            <a:r>
              <a:rPr lang="en-US" sz="2200" u="sng">
                <a:solidFill>
                  <a:schemeClr val="hlink"/>
                </a:solidFill>
                <a:hlinkClick r:id="rId3"/>
              </a:rPr>
              <a:t>www.eligibilitycenter.org</a:t>
            </a:r>
            <a:endParaRPr sz="2200"/>
          </a:p>
          <a:p>
            <a:pPr marL="548640" lvl="1" indent="-182880" algn="l" rtl="0">
              <a:spcBef>
                <a:spcPts val="440"/>
              </a:spcBef>
              <a:spcAft>
                <a:spcPts val="0"/>
              </a:spcAft>
              <a:buSzPts val="2200"/>
              <a:buChar char="▪"/>
            </a:pPr>
            <a:r>
              <a:rPr lang="en-US" sz="2200"/>
              <a:t>NAIA Eligibility Center:  </a:t>
            </a:r>
            <a:r>
              <a:rPr lang="en-US" sz="2200" u="sng">
                <a:solidFill>
                  <a:schemeClr val="hlink"/>
                </a:solidFill>
                <a:hlinkClick r:id="rId4"/>
              </a:rPr>
              <a:t>www.playnaia.org</a:t>
            </a:r>
            <a:endParaRPr sz="2200"/>
          </a:p>
          <a:p>
            <a:pPr marL="274320" lvl="0" indent="-228600" algn="l" rtl="0">
              <a:spcBef>
                <a:spcPts val="440"/>
              </a:spcBef>
              <a:spcAft>
                <a:spcPts val="0"/>
              </a:spcAft>
              <a:buSzPts val="2200"/>
              <a:buChar char="◼"/>
            </a:pPr>
            <a:r>
              <a:rPr lang="en-US" sz="2200"/>
              <a:t>Academics are important always, but especially starting freshman year for those that want to participate in college.</a:t>
            </a:r>
            <a:endParaRPr/>
          </a:p>
          <a:p>
            <a:pPr marL="274320" lvl="0" indent="-228600" algn="l" rtl="0">
              <a:spcBef>
                <a:spcPts val="440"/>
              </a:spcBef>
              <a:spcAft>
                <a:spcPts val="0"/>
              </a:spcAft>
              <a:buSzPts val="2200"/>
              <a:buChar char="◼"/>
            </a:pPr>
            <a:r>
              <a:rPr lang="en-US" sz="2200"/>
              <a:t>College coaches will look at your grades &amp; behavior 9-12.</a:t>
            </a:r>
            <a:endParaRPr/>
          </a:p>
        </p:txBody>
      </p:sp>
      <p:sp>
        <p:nvSpPr>
          <p:cNvPr id="202" name="Google Shape;202;p28"/>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RECRUITING</a:t>
            </a:r>
            <a:endParaRPr/>
          </a:p>
        </p:txBody>
      </p:sp>
      <p:pic>
        <p:nvPicPr>
          <p:cNvPr id="203" name="Google Shape;203;p28"/>
          <p:cNvPicPr preferRelativeResize="0"/>
          <p:nvPr/>
        </p:nvPicPr>
        <p:blipFill rotWithShape="1">
          <a:blip r:embed="rId5">
            <a:alphaModFix/>
          </a:blip>
          <a:srcRect/>
          <a:stretch/>
        </p:blipFill>
        <p:spPr>
          <a:xfrm>
            <a:off x="8178800" y="5892800"/>
            <a:ext cx="812800" cy="812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9"/>
          <p:cNvSpPr txBox="1">
            <a:spLocks noGrp="1"/>
          </p:cNvSpPr>
          <p:nvPr>
            <p:ph type="body" idx="1"/>
          </p:nvPr>
        </p:nvSpPr>
        <p:spPr>
          <a:xfrm>
            <a:off x="380999" y="1719070"/>
            <a:ext cx="8407893" cy="4834129"/>
          </a:xfrm>
          <a:prstGeom prst="rect">
            <a:avLst/>
          </a:prstGeom>
          <a:noFill/>
          <a:ln>
            <a:noFill/>
          </a:ln>
        </p:spPr>
        <p:txBody>
          <a:bodyPr spcFirstLastPara="1" wrap="square" lIns="91425" tIns="45700" rIns="91425" bIns="45700" anchor="t" anchorCtr="0">
            <a:noAutofit/>
          </a:bodyPr>
          <a:lstStyle/>
          <a:p>
            <a:pPr marL="45720" lvl="0" indent="0" algn="l" rtl="0">
              <a:spcBef>
                <a:spcPts val="0"/>
              </a:spcBef>
              <a:spcAft>
                <a:spcPts val="0"/>
              </a:spcAft>
              <a:buSzPts val="2000"/>
              <a:buNone/>
            </a:pPr>
            <a:r>
              <a:rPr lang="en-US"/>
              <a:t> </a:t>
            </a:r>
            <a:endParaRPr/>
          </a:p>
          <a:p>
            <a:pPr marL="45720" lvl="0" indent="0" algn="ctr" rtl="0">
              <a:spcBef>
                <a:spcPts val="480"/>
              </a:spcBef>
              <a:spcAft>
                <a:spcPts val="0"/>
              </a:spcAft>
              <a:buSzPts val="2400"/>
              <a:buNone/>
            </a:pPr>
            <a:r>
              <a:rPr lang="en-US" sz="2400" b="1" i="1" u="sng"/>
              <a:t>CALEDONIA ATHLETIC BOOSTER CLUBS</a:t>
            </a:r>
            <a:endParaRPr/>
          </a:p>
          <a:p>
            <a:pPr marL="45720" lvl="0" indent="0" algn="l" rtl="0">
              <a:spcBef>
                <a:spcPts val="480"/>
              </a:spcBef>
              <a:spcAft>
                <a:spcPts val="0"/>
              </a:spcAft>
              <a:buSzPts val="2400"/>
              <a:buNone/>
            </a:pPr>
            <a:r>
              <a:rPr lang="en-US" sz="2400" i="1">
                <a:latin typeface="Libre Franklin"/>
                <a:ea typeface="Libre Franklin"/>
                <a:cs typeface="Libre Franklin"/>
                <a:sym typeface="Libre Franklin"/>
              </a:rPr>
              <a:t>CHECK WITH THE HEAD COACH OF THE ACTIVITY YOUR STUDENT IS INVOLVED WITH.  WE NEED EVERYONE TO GET INVOLVED AT THIS LEVEL TO HELP MAKE EACH STUDENTS PARTICIPATION A SUCCESS. </a:t>
            </a:r>
            <a:endParaRPr/>
          </a:p>
          <a:p>
            <a:pPr marL="45720" lvl="0" indent="0" algn="l" rtl="0">
              <a:spcBef>
                <a:spcPts val="480"/>
              </a:spcBef>
              <a:spcAft>
                <a:spcPts val="0"/>
              </a:spcAft>
              <a:buSzPts val="2400"/>
              <a:buNone/>
            </a:pPr>
            <a:r>
              <a:rPr lang="en-US" sz="2400" i="1">
                <a:latin typeface="Libre Franklin"/>
                <a:ea typeface="Libre Franklin"/>
                <a:cs typeface="Libre Franklin"/>
                <a:sym typeface="Libre Franklin"/>
              </a:rPr>
              <a:t>BOOSTER CLUBS ARE HUGE IN RAISING FUNDS FOR ITEMS THE SCHOOL SIMPLY CANNOT AFFORD.</a:t>
            </a:r>
            <a:endParaRPr/>
          </a:p>
          <a:p>
            <a:pPr marL="45720" lvl="0" indent="0" algn="l" rtl="0">
              <a:spcBef>
                <a:spcPts val="480"/>
              </a:spcBef>
              <a:spcAft>
                <a:spcPts val="0"/>
              </a:spcAft>
              <a:buSzPts val="2400"/>
              <a:buNone/>
            </a:pPr>
            <a:endParaRPr sz="2400" b="1" i="1"/>
          </a:p>
          <a:p>
            <a:pPr marL="45720" lvl="0" indent="0" algn="l" rtl="0">
              <a:spcBef>
                <a:spcPts val="340"/>
              </a:spcBef>
              <a:spcAft>
                <a:spcPts val="0"/>
              </a:spcAft>
              <a:buSzPts val="1700"/>
              <a:buNone/>
            </a:pPr>
            <a:r>
              <a:rPr lang="en-US" sz="1700"/>
              <a:t> </a:t>
            </a:r>
            <a:endParaRPr/>
          </a:p>
          <a:p>
            <a:pPr marL="45720" lvl="0" indent="0" algn="l" rtl="0">
              <a:spcBef>
                <a:spcPts val="400"/>
              </a:spcBef>
              <a:spcAft>
                <a:spcPts val="0"/>
              </a:spcAft>
              <a:buSzPts val="2000"/>
              <a:buNone/>
            </a:pPr>
            <a:endParaRPr/>
          </a:p>
        </p:txBody>
      </p:sp>
      <p:sp>
        <p:nvSpPr>
          <p:cNvPr id="209" name="Google Shape;209;p29"/>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BOOSTER CLUB</a:t>
            </a:r>
            <a:endParaRPr/>
          </a:p>
        </p:txBody>
      </p:sp>
      <p:pic>
        <p:nvPicPr>
          <p:cNvPr id="210" name="Google Shape;210;p29"/>
          <p:cNvPicPr preferRelativeResize="0"/>
          <p:nvPr/>
        </p:nvPicPr>
        <p:blipFill rotWithShape="1">
          <a:blip r:embed="rId3">
            <a:alphaModFix/>
          </a:blip>
          <a:srcRect/>
          <a:stretch/>
        </p:blipFill>
        <p:spPr>
          <a:xfrm>
            <a:off x="8178800" y="5969000"/>
            <a:ext cx="812800" cy="812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0"/>
          <p:cNvSpPr txBox="1">
            <a:spLocks noGrp="1"/>
          </p:cNvSpPr>
          <p:nvPr>
            <p:ph type="body" idx="1"/>
          </p:nvPr>
        </p:nvSpPr>
        <p:spPr>
          <a:xfrm>
            <a:off x="380999" y="1719071"/>
            <a:ext cx="8407893" cy="4783082"/>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400"/>
              <a:buChar char="◼"/>
            </a:pPr>
            <a:r>
              <a:rPr lang="en-US" sz="2400" u="sng"/>
              <a:t>Athletic Physical Packet 2023-24</a:t>
            </a:r>
            <a:r>
              <a:rPr lang="en-US" sz="2400"/>
              <a:t>- Must be completed before the student athlete is allowed to practice/participate. </a:t>
            </a:r>
            <a:endParaRPr/>
          </a:p>
          <a:p>
            <a:pPr marL="548640" lvl="1" indent="-182880" algn="l" rtl="0">
              <a:spcBef>
                <a:spcPts val="480"/>
              </a:spcBef>
              <a:spcAft>
                <a:spcPts val="0"/>
              </a:spcAft>
              <a:buSzPts val="2400"/>
              <a:buChar char="▪"/>
            </a:pPr>
            <a:r>
              <a:rPr lang="en-US" sz="2400"/>
              <a:t>MSHSL Physical Examination Form.</a:t>
            </a:r>
            <a:endParaRPr/>
          </a:p>
          <a:p>
            <a:pPr marL="548640" lvl="1" indent="-182880" algn="l" rtl="0">
              <a:spcBef>
                <a:spcPts val="480"/>
              </a:spcBef>
              <a:spcAft>
                <a:spcPts val="0"/>
              </a:spcAft>
              <a:buSzPts val="2400"/>
              <a:buChar char="▪"/>
            </a:pPr>
            <a:r>
              <a:rPr lang="en-US" sz="2400"/>
              <a:t>Concussion Acknowledgement Form.</a:t>
            </a:r>
            <a:endParaRPr/>
          </a:p>
          <a:p>
            <a:pPr marL="548640" lvl="1" indent="-182880" algn="l" rtl="0">
              <a:spcBef>
                <a:spcPts val="480"/>
              </a:spcBef>
              <a:spcAft>
                <a:spcPts val="0"/>
              </a:spcAft>
              <a:buSzPts val="2400"/>
              <a:buChar char="▪"/>
            </a:pPr>
            <a:r>
              <a:rPr lang="en-US" sz="2400"/>
              <a:t>MSHSL Eligibility Form &amp; Activity Fee Paid.</a:t>
            </a:r>
            <a:endParaRPr/>
          </a:p>
          <a:p>
            <a:pPr marL="548640" lvl="1" indent="-182880" algn="l" rtl="0">
              <a:spcBef>
                <a:spcPts val="480"/>
              </a:spcBef>
              <a:spcAft>
                <a:spcPts val="0"/>
              </a:spcAft>
              <a:buSzPts val="2400"/>
              <a:buChar char="▪"/>
            </a:pPr>
            <a:r>
              <a:rPr lang="en-US" sz="2400"/>
              <a:t>Emergency Health Contact Form.</a:t>
            </a:r>
            <a:endParaRPr/>
          </a:p>
          <a:p>
            <a:pPr marL="548640" lvl="1" indent="-182880" algn="l" rtl="0">
              <a:spcBef>
                <a:spcPts val="480"/>
              </a:spcBef>
              <a:spcAft>
                <a:spcPts val="0"/>
              </a:spcAft>
              <a:buSzPts val="2400"/>
              <a:buChar char="▪"/>
            </a:pPr>
            <a:r>
              <a:rPr lang="en-US" sz="2400"/>
              <a:t>Complete online Parent training AND online assessment,  before we will allow them to play in events.</a:t>
            </a:r>
            <a:endParaRPr sz="2400"/>
          </a:p>
          <a:p>
            <a:pPr marL="45720" lvl="0" indent="0" algn="ctr" rtl="0">
              <a:spcBef>
                <a:spcPts val="480"/>
              </a:spcBef>
              <a:spcAft>
                <a:spcPts val="0"/>
              </a:spcAft>
              <a:buSzPts val="2400"/>
              <a:buNone/>
            </a:pPr>
            <a:r>
              <a:rPr lang="en-US" sz="2400"/>
              <a:t>ALL FORMS ARE AVAILABLE ON THE CALEDONIA HIGH SCHOOL WEBSITE! www.cps.k12.mn.us</a:t>
            </a:r>
            <a:endParaRPr/>
          </a:p>
        </p:txBody>
      </p:sp>
      <p:sp>
        <p:nvSpPr>
          <p:cNvPr id="216" name="Google Shape;216;p30"/>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FORMS AND DOCUMENTS</a:t>
            </a:r>
            <a:endParaRPr/>
          </a:p>
        </p:txBody>
      </p:sp>
      <p:pic>
        <p:nvPicPr>
          <p:cNvPr id="217" name="Google Shape;217;p30"/>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1"/>
          <p:cNvSpPr txBox="1">
            <a:spLocks noGrp="1"/>
          </p:cNvSpPr>
          <p:nvPr>
            <p:ph type="body" idx="1"/>
          </p:nvPr>
        </p:nvSpPr>
        <p:spPr>
          <a:xfrm>
            <a:off x="381000" y="1719075"/>
            <a:ext cx="8423400" cy="4987800"/>
          </a:xfrm>
          <a:prstGeom prst="rect">
            <a:avLst/>
          </a:prstGeom>
          <a:noFill/>
          <a:ln>
            <a:noFill/>
          </a:ln>
        </p:spPr>
        <p:txBody>
          <a:bodyPr spcFirstLastPara="1" wrap="square" lIns="91425" tIns="45700" rIns="91425" bIns="45700" anchor="t" anchorCtr="0">
            <a:noAutofit/>
          </a:bodyPr>
          <a:lstStyle/>
          <a:p>
            <a:pPr marL="457200" lvl="0" indent="457200" algn="l" rtl="0">
              <a:lnSpc>
                <a:spcPct val="80000"/>
              </a:lnSpc>
              <a:spcBef>
                <a:spcPts val="280"/>
              </a:spcBef>
              <a:spcAft>
                <a:spcPts val="0"/>
              </a:spcAft>
              <a:buSzPts val="1400"/>
              <a:buNone/>
            </a:pPr>
            <a:r>
              <a:rPr lang="en-US" sz="1400"/>
              <a:t>Notes from our contracted trainer from Gundersen Lutheran </a:t>
            </a:r>
            <a:endParaRPr sz="1400"/>
          </a:p>
          <a:p>
            <a:pPr marL="45720" lvl="0" indent="0" algn="ctr" rtl="0">
              <a:lnSpc>
                <a:spcPct val="80000"/>
              </a:lnSpc>
              <a:spcBef>
                <a:spcPts val="280"/>
              </a:spcBef>
              <a:spcAft>
                <a:spcPts val="0"/>
              </a:spcAft>
              <a:buSzPts val="1400"/>
              <a:buNone/>
            </a:pPr>
            <a:endParaRPr sz="1400"/>
          </a:p>
          <a:p>
            <a:pPr marL="0" lvl="0" indent="0" algn="l" rtl="0">
              <a:lnSpc>
                <a:spcPct val="80000"/>
              </a:lnSpc>
              <a:spcBef>
                <a:spcPts val="280"/>
              </a:spcBef>
              <a:spcAft>
                <a:spcPts val="0"/>
              </a:spcAft>
              <a:buSzPts val="1400"/>
              <a:buNone/>
            </a:pPr>
            <a:r>
              <a:rPr lang="en-US" sz="1400"/>
              <a:t>*We have been assigned a new athletic trainer, her name is Janelle Currie her email is </a:t>
            </a:r>
            <a:r>
              <a:rPr lang="en-US" sz="1400" u="sng">
                <a:solidFill>
                  <a:schemeClr val="hlink"/>
                </a:solidFill>
                <a:hlinkClick r:id="rId3"/>
              </a:rPr>
              <a:t>janelle_currie@cps.k12.mn.us</a:t>
            </a:r>
            <a:r>
              <a:rPr lang="en-US" sz="1400"/>
              <a:t> </a:t>
            </a:r>
            <a:endParaRPr sz="1400"/>
          </a:p>
          <a:p>
            <a:pPr marL="45720" lvl="0" indent="0" algn="l" rtl="0">
              <a:lnSpc>
                <a:spcPct val="80000"/>
              </a:lnSpc>
              <a:spcBef>
                <a:spcPts val="280"/>
              </a:spcBef>
              <a:spcAft>
                <a:spcPts val="0"/>
              </a:spcAft>
              <a:buSzPts val="1400"/>
              <a:buNone/>
            </a:pPr>
            <a:endParaRPr sz="1400"/>
          </a:p>
          <a:p>
            <a:pPr marL="274320" lvl="0" indent="-228600" algn="l" rtl="0">
              <a:lnSpc>
                <a:spcPct val="80000"/>
              </a:lnSpc>
              <a:spcBef>
                <a:spcPts val="280"/>
              </a:spcBef>
              <a:spcAft>
                <a:spcPts val="0"/>
              </a:spcAft>
              <a:buSzPts val="1400"/>
              <a:buChar char="◼"/>
            </a:pPr>
            <a:r>
              <a:rPr lang="en-US" sz="1400"/>
              <a:t>Coaches:  Will obey all of the restrictions our trainer has for an athlete.  In the past our trainer has been a great communicator and keeps coaches/players informed.</a:t>
            </a:r>
            <a:endParaRPr sz="1400"/>
          </a:p>
          <a:p>
            <a:pPr marL="274320" lvl="0" indent="-228600" algn="l" rtl="0">
              <a:lnSpc>
                <a:spcPct val="80000"/>
              </a:lnSpc>
              <a:spcBef>
                <a:spcPts val="280"/>
              </a:spcBef>
              <a:spcAft>
                <a:spcPts val="0"/>
              </a:spcAft>
              <a:buSzPts val="1400"/>
              <a:buChar char="◼"/>
            </a:pPr>
            <a:endParaRPr sz="1400"/>
          </a:p>
          <a:p>
            <a:pPr marL="274320" lvl="0" indent="-228600" algn="l" rtl="0">
              <a:lnSpc>
                <a:spcPct val="80000"/>
              </a:lnSpc>
              <a:spcBef>
                <a:spcPts val="280"/>
              </a:spcBef>
              <a:spcAft>
                <a:spcPts val="0"/>
              </a:spcAft>
              <a:buSzPts val="1400"/>
              <a:buChar char="◼"/>
            </a:pPr>
            <a:r>
              <a:rPr lang="en-US" sz="1400"/>
              <a:t>Players, listen to and do as the trainer asks, they are trying to get you back into competition as fast as they can, but wants you healthy.</a:t>
            </a:r>
            <a:endParaRPr/>
          </a:p>
          <a:p>
            <a:pPr marL="274320" lvl="0" indent="-139700" algn="l" rtl="0">
              <a:lnSpc>
                <a:spcPct val="80000"/>
              </a:lnSpc>
              <a:spcBef>
                <a:spcPts val="280"/>
              </a:spcBef>
              <a:spcAft>
                <a:spcPts val="0"/>
              </a:spcAft>
              <a:buSzPts val="1400"/>
              <a:buNone/>
            </a:pPr>
            <a:endParaRPr sz="1400"/>
          </a:p>
          <a:p>
            <a:pPr marL="274320" lvl="0" indent="-228600" algn="ctr" rtl="0">
              <a:lnSpc>
                <a:spcPct val="80000"/>
              </a:lnSpc>
              <a:spcBef>
                <a:spcPts val="406"/>
              </a:spcBef>
              <a:spcAft>
                <a:spcPts val="0"/>
              </a:spcAft>
              <a:buSzPts val="2029"/>
              <a:buChar char="◼"/>
            </a:pPr>
            <a:r>
              <a:rPr lang="en-US" sz="2029"/>
              <a:t>IMPACT (Concussion) Testing</a:t>
            </a:r>
            <a:r>
              <a:rPr lang="en-US" sz="2029" b="1" i="1"/>
              <a:t>  </a:t>
            </a:r>
            <a:r>
              <a:rPr lang="en-US" sz="2029" i="1"/>
              <a:t>(ONLY 7</a:t>
            </a:r>
            <a:r>
              <a:rPr lang="en-US" sz="2029" i="1" baseline="30000"/>
              <a:t>th</a:t>
            </a:r>
            <a:r>
              <a:rPr lang="en-US" sz="2029" i="1"/>
              <a:t>,9</a:t>
            </a:r>
            <a:r>
              <a:rPr lang="en-US" sz="2029" i="1" baseline="30000"/>
              <a:t>th</a:t>
            </a:r>
            <a:r>
              <a:rPr lang="en-US" sz="2029" i="1"/>
              <a:t>, and 11</a:t>
            </a:r>
            <a:r>
              <a:rPr lang="en-US" sz="2029" i="1" baseline="30000"/>
              <a:t>th</a:t>
            </a:r>
            <a:r>
              <a:rPr lang="en-US" sz="2029" i="1"/>
              <a:t> grade)</a:t>
            </a:r>
            <a:endParaRPr sz="2029"/>
          </a:p>
          <a:p>
            <a:pPr marL="548640" lvl="1" indent="-182880" algn="l" rtl="0">
              <a:lnSpc>
                <a:spcPct val="80000"/>
              </a:lnSpc>
              <a:spcBef>
                <a:spcPts val="252"/>
              </a:spcBef>
              <a:spcAft>
                <a:spcPts val="0"/>
              </a:spcAft>
              <a:buSzPts val="1260"/>
              <a:buChar char="▪"/>
            </a:pPr>
            <a:r>
              <a:rPr lang="en-US" sz="1260" b="1"/>
              <a:t>Football:</a:t>
            </a:r>
            <a:r>
              <a:rPr lang="en-US" sz="1260"/>
              <a:t>  August 3rd at 9am &amp; August 10th at 9am</a:t>
            </a:r>
            <a:endParaRPr sz="1120"/>
          </a:p>
          <a:p>
            <a:pPr marL="548640" lvl="1" indent="-182880" algn="l" rtl="0">
              <a:lnSpc>
                <a:spcPct val="80000"/>
              </a:lnSpc>
              <a:spcBef>
                <a:spcPts val="252"/>
              </a:spcBef>
              <a:spcAft>
                <a:spcPts val="0"/>
              </a:spcAft>
              <a:buSzPts val="1260"/>
              <a:buChar char="▪"/>
            </a:pPr>
            <a:r>
              <a:rPr lang="en-US" sz="1260" b="1"/>
              <a:t>Volleyball:</a:t>
            </a:r>
            <a:r>
              <a:rPr lang="en-US" sz="1260"/>
              <a:t>  Dates have not been set at this time.</a:t>
            </a:r>
            <a:endParaRPr sz="1260"/>
          </a:p>
          <a:p>
            <a:pPr marL="548640" lvl="1" indent="-182880" algn="l" rtl="0">
              <a:lnSpc>
                <a:spcPct val="80000"/>
              </a:lnSpc>
              <a:spcBef>
                <a:spcPts val="252"/>
              </a:spcBef>
              <a:spcAft>
                <a:spcPts val="0"/>
              </a:spcAft>
              <a:buSzPts val="1260"/>
              <a:buChar char="▪"/>
            </a:pPr>
            <a:r>
              <a:rPr lang="en-US" sz="1260" b="1"/>
              <a:t>Soccer: </a:t>
            </a:r>
            <a:endParaRPr sz="1260" b="1"/>
          </a:p>
          <a:p>
            <a:pPr marL="1280160" lvl="4" indent="-148590" algn="l" rtl="0">
              <a:lnSpc>
                <a:spcPct val="80000"/>
              </a:lnSpc>
              <a:spcBef>
                <a:spcPts val="252"/>
              </a:spcBef>
              <a:spcAft>
                <a:spcPts val="0"/>
              </a:spcAft>
              <a:buSzPts val="1260"/>
              <a:buChar char="▪"/>
            </a:pPr>
            <a:r>
              <a:rPr lang="en-US" sz="1260"/>
              <a:t>Girls soccer: August 16th at 3pm</a:t>
            </a:r>
            <a:endParaRPr sz="1260"/>
          </a:p>
          <a:p>
            <a:pPr marL="1280160" lvl="4" indent="-148590" algn="l" rtl="0">
              <a:lnSpc>
                <a:spcPct val="80000"/>
              </a:lnSpc>
              <a:spcBef>
                <a:spcPts val="252"/>
              </a:spcBef>
              <a:spcAft>
                <a:spcPts val="0"/>
              </a:spcAft>
              <a:buSzPts val="1260"/>
              <a:buChar char="▪"/>
            </a:pPr>
            <a:r>
              <a:rPr lang="en-US" sz="1260"/>
              <a:t>Boys soccer: August 16th at 4:30pm</a:t>
            </a:r>
            <a:endParaRPr sz="1260"/>
          </a:p>
          <a:p>
            <a:pPr marL="640080" lvl="2" indent="0" algn="l" rtl="0">
              <a:lnSpc>
                <a:spcPct val="80000"/>
              </a:lnSpc>
              <a:spcBef>
                <a:spcPts val="224"/>
              </a:spcBef>
              <a:spcAft>
                <a:spcPts val="0"/>
              </a:spcAft>
              <a:buSzPts val="1120"/>
              <a:buNone/>
            </a:pPr>
            <a:r>
              <a:rPr lang="en-US" sz="1120" b="1"/>
              <a:t>*Make up date/Time: August 24th at 3:00pm</a:t>
            </a:r>
            <a:endParaRPr sz="1120" b="1"/>
          </a:p>
          <a:p>
            <a:pPr marL="640080" lvl="2" indent="0" algn="l" rtl="0">
              <a:lnSpc>
                <a:spcPct val="80000"/>
              </a:lnSpc>
              <a:spcBef>
                <a:spcPts val="224"/>
              </a:spcBef>
              <a:spcAft>
                <a:spcPts val="0"/>
              </a:spcAft>
              <a:buSzPts val="1120"/>
              <a:buNone/>
            </a:pPr>
            <a:endParaRPr sz="1120" b="1"/>
          </a:p>
          <a:p>
            <a:pPr marL="548640" lvl="1" indent="-182880" algn="l" rtl="0">
              <a:lnSpc>
                <a:spcPct val="80000"/>
              </a:lnSpc>
              <a:spcBef>
                <a:spcPts val="252"/>
              </a:spcBef>
              <a:spcAft>
                <a:spcPts val="0"/>
              </a:spcAft>
              <a:buSzPts val="1260"/>
              <a:buChar char="▪"/>
            </a:pPr>
            <a:r>
              <a:rPr lang="en-US" sz="1260" b="1" i="1"/>
              <a:t>Helmet Checks</a:t>
            </a:r>
            <a:endParaRPr/>
          </a:p>
          <a:p>
            <a:pPr marL="822960" lvl="2" indent="-182880" algn="l" rtl="0">
              <a:lnSpc>
                <a:spcPct val="80000"/>
              </a:lnSpc>
              <a:spcBef>
                <a:spcPts val="224"/>
              </a:spcBef>
              <a:spcAft>
                <a:spcPts val="0"/>
              </a:spcAft>
              <a:buSzPts val="1120"/>
              <a:buChar char="▪"/>
            </a:pPr>
            <a:r>
              <a:rPr lang="en-US" sz="1120"/>
              <a:t>Monday</a:t>
            </a:r>
            <a:br>
              <a:rPr lang="en-US" sz="1120"/>
            </a:br>
            <a:r>
              <a:rPr lang="en-US" sz="1120"/>
              <a:t>Wednesday </a:t>
            </a:r>
            <a:endParaRPr/>
          </a:p>
          <a:p>
            <a:pPr marL="45720" lvl="0" indent="0" algn="l" rtl="0">
              <a:lnSpc>
                <a:spcPct val="80000"/>
              </a:lnSpc>
              <a:spcBef>
                <a:spcPts val="280"/>
              </a:spcBef>
              <a:spcAft>
                <a:spcPts val="0"/>
              </a:spcAft>
              <a:buSzPts val="1400"/>
              <a:buNone/>
            </a:pPr>
            <a:endParaRPr sz="1400" b="1" i="1"/>
          </a:p>
          <a:p>
            <a:pPr marL="274320" lvl="0" indent="-228600" algn="l" rtl="0">
              <a:lnSpc>
                <a:spcPct val="80000"/>
              </a:lnSpc>
              <a:spcBef>
                <a:spcPts val="280"/>
              </a:spcBef>
              <a:spcAft>
                <a:spcPts val="0"/>
              </a:spcAft>
              <a:buSzPts val="1400"/>
              <a:buChar char="◼"/>
            </a:pPr>
            <a:r>
              <a:rPr lang="en-US" sz="1400"/>
              <a:t>Symptoms of concussion – the athlete will be removed from contest/practice.  Must get a release from a physician on the official release form.  This is a Minnesota State Law.</a:t>
            </a:r>
            <a:endParaRPr/>
          </a:p>
          <a:p>
            <a:pPr marL="274320" lvl="0" indent="-139700" algn="l" rtl="0">
              <a:lnSpc>
                <a:spcPct val="80000"/>
              </a:lnSpc>
              <a:spcBef>
                <a:spcPts val="280"/>
              </a:spcBef>
              <a:spcAft>
                <a:spcPts val="0"/>
              </a:spcAft>
              <a:buSzPts val="1400"/>
              <a:buNone/>
            </a:pPr>
            <a:endParaRPr sz="1400"/>
          </a:p>
          <a:p>
            <a:pPr marL="274320" lvl="0" indent="-139700" algn="l" rtl="0">
              <a:lnSpc>
                <a:spcPct val="80000"/>
              </a:lnSpc>
              <a:spcBef>
                <a:spcPts val="280"/>
              </a:spcBef>
              <a:spcAft>
                <a:spcPts val="0"/>
              </a:spcAft>
              <a:buSzPts val="1400"/>
              <a:buNone/>
            </a:pPr>
            <a:endParaRPr sz="1400"/>
          </a:p>
        </p:txBody>
      </p:sp>
      <p:sp>
        <p:nvSpPr>
          <p:cNvPr id="223" name="Google Shape;223;p31"/>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ATHLETIC TRAINER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4"/>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502919" lvl="0" indent="-457200" algn="l" rtl="0">
              <a:lnSpc>
                <a:spcPct val="90000"/>
              </a:lnSpc>
              <a:spcBef>
                <a:spcPts val="0"/>
              </a:spcBef>
              <a:spcAft>
                <a:spcPts val="0"/>
              </a:spcAft>
              <a:buSzPts val="2800"/>
              <a:buFont typeface="Libre Franklin Medium"/>
              <a:buAutoNum type="arabicPeriod"/>
            </a:pPr>
            <a:r>
              <a:rPr lang="en-US" sz="2800"/>
              <a:t>To provide information from the athletic department for the athletic season ahead.</a:t>
            </a:r>
            <a:endParaRPr/>
          </a:p>
          <a:p>
            <a:pPr marL="502919" lvl="0" indent="-457200" algn="l" rtl="0">
              <a:lnSpc>
                <a:spcPct val="90000"/>
              </a:lnSpc>
              <a:spcBef>
                <a:spcPts val="560"/>
              </a:spcBef>
              <a:spcAft>
                <a:spcPts val="0"/>
              </a:spcAft>
              <a:buSzPts val="2800"/>
              <a:buFont typeface="Libre Franklin Medium"/>
              <a:buAutoNum type="arabicPeriod"/>
            </a:pPr>
            <a:r>
              <a:rPr lang="en-US" sz="2800"/>
              <a:t>Communicate expectations for our student athletes – both the school and team level.</a:t>
            </a:r>
            <a:endParaRPr/>
          </a:p>
          <a:p>
            <a:pPr marL="560070" lvl="0" indent="-514350" algn="l" rtl="0">
              <a:lnSpc>
                <a:spcPct val="90000"/>
              </a:lnSpc>
              <a:spcBef>
                <a:spcPts val="560"/>
              </a:spcBef>
              <a:spcAft>
                <a:spcPts val="0"/>
              </a:spcAft>
              <a:buSzPts val="2800"/>
              <a:buFont typeface="Libre Franklin Medium"/>
              <a:buAutoNum type="arabicPeriod"/>
            </a:pPr>
            <a:r>
              <a:rPr lang="en-US" sz="2800"/>
              <a:t>Provide information that may help avoid conflicts, problems, or questions that may arise during the upcoming season.</a:t>
            </a:r>
            <a:endParaRPr/>
          </a:p>
          <a:p>
            <a:pPr marL="560070" lvl="0" indent="-514350" algn="l" rtl="0">
              <a:lnSpc>
                <a:spcPct val="90000"/>
              </a:lnSpc>
              <a:spcBef>
                <a:spcPts val="560"/>
              </a:spcBef>
              <a:spcAft>
                <a:spcPts val="0"/>
              </a:spcAft>
              <a:buSzPts val="2800"/>
              <a:buFont typeface="Libre Franklin Medium"/>
              <a:buAutoNum type="arabicPeriod"/>
            </a:pPr>
            <a:r>
              <a:rPr lang="en-US" sz="2800"/>
              <a:t>We are a Educational Based program.  Our goal is to teach our participants to be better individuals and teammates.  </a:t>
            </a:r>
            <a:endParaRPr/>
          </a:p>
        </p:txBody>
      </p:sp>
      <p:sp>
        <p:nvSpPr>
          <p:cNvPr id="106" name="Google Shape;106;p14"/>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PURPOSE OF MEETING</a:t>
            </a:r>
            <a:endParaRPr/>
          </a:p>
        </p:txBody>
      </p:sp>
      <p:pic>
        <p:nvPicPr>
          <p:cNvPr id="107" name="Google Shape;107;p14"/>
          <p:cNvPicPr preferRelativeResize="0"/>
          <p:nvPr/>
        </p:nvPicPr>
        <p:blipFill rotWithShape="1">
          <a:blip r:embed="rId3">
            <a:alphaModFix/>
          </a:blip>
          <a:srcRect/>
          <a:stretch/>
        </p:blipFill>
        <p:spPr>
          <a:xfrm>
            <a:off x="8178800" y="5969000"/>
            <a:ext cx="812800" cy="8128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2"/>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000"/>
              <a:buChar char="◼"/>
            </a:pPr>
            <a:r>
              <a:rPr lang="en-US" b="1" i="1"/>
              <a:t>Hours &amp; Care</a:t>
            </a:r>
            <a:endParaRPr sz="1800"/>
          </a:p>
          <a:p>
            <a:pPr marL="548640" lvl="1" indent="-182880" algn="l" rtl="0">
              <a:spcBef>
                <a:spcPts val="360"/>
              </a:spcBef>
              <a:spcAft>
                <a:spcPts val="0"/>
              </a:spcAft>
              <a:buSzPts val="1800"/>
              <a:buChar char="▪"/>
            </a:pPr>
            <a:r>
              <a:rPr lang="en-US"/>
              <a:t>Mondays/Tuesdays/Thursdays @ 3:00-5:30, Wednesdays @ 2:30-5:30, Fridays @ 3:00-5:30.</a:t>
            </a:r>
            <a:endParaRPr/>
          </a:p>
          <a:p>
            <a:pPr marL="548640" lvl="1" indent="-182880" algn="l" rtl="0">
              <a:spcBef>
                <a:spcPts val="360"/>
              </a:spcBef>
              <a:spcAft>
                <a:spcPts val="0"/>
              </a:spcAft>
              <a:buSzPts val="1800"/>
              <a:buChar char="▪"/>
            </a:pPr>
            <a:r>
              <a:rPr lang="en-US"/>
              <a:t>Coverage for all HOME soccer and football games. </a:t>
            </a:r>
            <a:endParaRPr/>
          </a:p>
          <a:p>
            <a:pPr marL="548640" lvl="1" indent="-182880" algn="l" rtl="0">
              <a:spcBef>
                <a:spcPts val="360"/>
              </a:spcBef>
              <a:spcAft>
                <a:spcPts val="0"/>
              </a:spcAft>
              <a:buSzPts val="1800"/>
              <a:buChar char="▪"/>
            </a:pPr>
            <a:r>
              <a:rPr lang="en-US"/>
              <a:t>Coverage for all HOME playoff games.</a:t>
            </a:r>
            <a:endParaRPr/>
          </a:p>
          <a:p>
            <a:pPr marL="548640" lvl="1" indent="-182880" algn="l" rtl="0">
              <a:spcBef>
                <a:spcPts val="360"/>
              </a:spcBef>
              <a:spcAft>
                <a:spcPts val="0"/>
              </a:spcAft>
              <a:buSzPts val="1800"/>
              <a:buChar char="▪"/>
            </a:pPr>
            <a:r>
              <a:rPr lang="en-US"/>
              <a:t>Injury Evaluation/Treatment/Rehabilitation for all athletes.</a:t>
            </a:r>
            <a:endParaRPr/>
          </a:p>
          <a:p>
            <a:pPr marL="548640" lvl="1" indent="-182880" algn="l" rtl="0">
              <a:spcBef>
                <a:spcPts val="360"/>
              </a:spcBef>
              <a:spcAft>
                <a:spcPts val="0"/>
              </a:spcAft>
              <a:buSzPts val="1800"/>
              <a:buChar char="▪"/>
            </a:pPr>
            <a:r>
              <a:rPr lang="en-US"/>
              <a:t>Parent will get a phone call or note depending on the injury that occurred.</a:t>
            </a:r>
            <a:endParaRPr/>
          </a:p>
          <a:p>
            <a:pPr marL="548640" lvl="1" indent="-182880" algn="l" rtl="0">
              <a:spcBef>
                <a:spcPts val="360"/>
              </a:spcBef>
              <a:spcAft>
                <a:spcPts val="0"/>
              </a:spcAft>
              <a:buSzPts val="1800"/>
              <a:buChar char="▪"/>
            </a:pPr>
            <a:r>
              <a:rPr lang="en-US"/>
              <a:t>Contact me anytime with questions or concerns and I can put you in touch with the athletic trainer, Janelle Currie.</a:t>
            </a:r>
            <a:endParaRPr/>
          </a:p>
        </p:txBody>
      </p:sp>
      <p:sp>
        <p:nvSpPr>
          <p:cNvPr id="229" name="Google Shape;229;p32"/>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ATHLETIC TRAINER HOURS &amp; CARE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3"/>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200"/>
              <a:buChar char="◼"/>
            </a:pPr>
            <a:r>
              <a:rPr lang="en-US" sz="2200" b="1" i="1"/>
              <a:t>Concussions</a:t>
            </a:r>
            <a:endParaRPr sz="2200"/>
          </a:p>
          <a:p>
            <a:pPr marL="548640" lvl="1" indent="-182880" algn="l" rtl="0">
              <a:spcBef>
                <a:spcPts val="440"/>
              </a:spcBef>
              <a:spcAft>
                <a:spcPts val="0"/>
              </a:spcAft>
              <a:buSzPts val="2200"/>
              <a:buChar char="▪"/>
            </a:pPr>
            <a:r>
              <a:rPr lang="en-US" sz="2200"/>
              <a:t>All concussions will be needing an MD visit for clearance.</a:t>
            </a:r>
            <a:endParaRPr/>
          </a:p>
          <a:p>
            <a:pPr marL="548640" lvl="1" indent="-182880" algn="l" rtl="0">
              <a:spcBef>
                <a:spcPts val="440"/>
              </a:spcBef>
              <a:spcAft>
                <a:spcPts val="0"/>
              </a:spcAft>
              <a:buSzPts val="2200"/>
              <a:buChar char="▪"/>
            </a:pPr>
            <a:r>
              <a:rPr lang="en-US" sz="2200"/>
              <a:t>The athlete will go through a return to play protocol once they are symptom-free and pass the ImPact test.</a:t>
            </a:r>
            <a:endParaRPr/>
          </a:p>
          <a:p>
            <a:pPr marL="822960" lvl="2" indent="-182880" algn="l" rtl="0">
              <a:spcBef>
                <a:spcPts val="440"/>
              </a:spcBef>
              <a:spcAft>
                <a:spcPts val="0"/>
              </a:spcAft>
              <a:buSzPts val="2200"/>
              <a:buChar char="▪"/>
            </a:pPr>
            <a:r>
              <a:rPr lang="en-US" sz="2200"/>
              <a:t>The time it takes to come back from a concussion varies.</a:t>
            </a:r>
            <a:endParaRPr/>
          </a:p>
          <a:p>
            <a:pPr marL="548640" lvl="1" indent="-182880" algn="l" rtl="0">
              <a:spcBef>
                <a:spcPts val="440"/>
              </a:spcBef>
              <a:spcAft>
                <a:spcPts val="0"/>
              </a:spcAft>
              <a:buSzPts val="2200"/>
              <a:buChar char="▪"/>
            </a:pPr>
            <a:r>
              <a:rPr lang="en-US" sz="2200"/>
              <a:t>During the time that they are symptomatic, rest will be advised, and they may even be ran through some activity guided by the ATC depending on the athlete’s status.</a:t>
            </a:r>
            <a:endParaRPr/>
          </a:p>
          <a:p>
            <a:pPr marL="274320" lvl="0" indent="-228600" algn="l" rtl="0">
              <a:spcBef>
                <a:spcPts val="440"/>
              </a:spcBef>
              <a:spcAft>
                <a:spcPts val="0"/>
              </a:spcAft>
              <a:buSzPts val="2200"/>
              <a:buChar char="◼"/>
            </a:pPr>
            <a:r>
              <a:rPr lang="en-US" sz="2200"/>
              <a:t>Return to Learn-form. </a:t>
            </a:r>
            <a:endParaRPr/>
          </a:p>
        </p:txBody>
      </p:sp>
      <p:sp>
        <p:nvSpPr>
          <p:cNvPr id="235" name="Google Shape;235;p33"/>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ATHLETIC TRAINER CONCUSSIONS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4"/>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lnSpc>
                <a:spcPct val="90000"/>
              </a:lnSpc>
              <a:spcBef>
                <a:spcPts val="0"/>
              </a:spcBef>
              <a:spcAft>
                <a:spcPts val="0"/>
              </a:spcAft>
              <a:buSzPts val="2400"/>
              <a:buChar char="◼"/>
            </a:pPr>
            <a:r>
              <a:rPr lang="en-US" sz="2400" b="1" i="1"/>
              <a:t>Proper Hygiene</a:t>
            </a:r>
            <a:r>
              <a:rPr lang="en-US" i="1"/>
              <a:t>: Avoid skin conditions and spreading germs!</a:t>
            </a:r>
            <a:endParaRPr/>
          </a:p>
          <a:p>
            <a:pPr marL="548640" lvl="1" indent="-182880" algn="l" rtl="0">
              <a:lnSpc>
                <a:spcPct val="90000"/>
              </a:lnSpc>
              <a:spcBef>
                <a:spcPts val="360"/>
              </a:spcBef>
              <a:spcAft>
                <a:spcPts val="0"/>
              </a:spcAft>
              <a:buSzPts val="1800"/>
              <a:buChar char="▪"/>
            </a:pPr>
            <a:r>
              <a:rPr lang="en-US"/>
              <a:t>Regularly wash uniforms and practice gear.</a:t>
            </a:r>
            <a:endParaRPr/>
          </a:p>
          <a:p>
            <a:pPr marL="548640" lvl="1" indent="-182880" algn="l" rtl="0">
              <a:lnSpc>
                <a:spcPct val="90000"/>
              </a:lnSpc>
              <a:spcBef>
                <a:spcPts val="360"/>
              </a:spcBef>
              <a:spcAft>
                <a:spcPts val="0"/>
              </a:spcAft>
              <a:buSzPts val="1800"/>
              <a:buChar char="▪"/>
            </a:pPr>
            <a:r>
              <a:rPr lang="en-US"/>
              <a:t>Shower and wash their  hands following practices or games.</a:t>
            </a:r>
            <a:endParaRPr/>
          </a:p>
          <a:p>
            <a:pPr marL="548640" lvl="1" indent="-182880" algn="l" rtl="0">
              <a:lnSpc>
                <a:spcPct val="90000"/>
              </a:lnSpc>
              <a:spcBef>
                <a:spcPts val="360"/>
              </a:spcBef>
              <a:spcAft>
                <a:spcPts val="0"/>
              </a:spcAft>
              <a:buSzPts val="1800"/>
              <a:buChar char="▪"/>
            </a:pPr>
            <a:r>
              <a:rPr lang="en-US"/>
              <a:t>Do not share equipment (towels, razors, mouthguards, etc.)</a:t>
            </a:r>
            <a:endParaRPr/>
          </a:p>
          <a:p>
            <a:pPr marL="274320" lvl="0" indent="-228600" algn="l" rtl="0">
              <a:lnSpc>
                <a:spcPct val="90000"/>
              </a:lnSpc>
              <a:spcBef>
                <a:spcPts val="400"/>
              </a:spcBef>
              <a:spcAft>
                <a:spcPts val="0"/>
              </a:spcAft>
              <a:buSzPts val="2000"/>
              <a:buChar char="◼"/>
            </a:pPr>
            <a:r>
              <a:rPr lang="en-US" b="1" i="1"/>
              <a:t>Equipment Check-out</a:t>
            </a:r>
            <a:endParaRPr sz="1800"/>
          </a:p>
          <a:p>
            <a:pPr marL="548640" lvl="1" indent="-182880" algn="l" rtl="0">
              <a:lnSpc>
                <a:spcPct val="90000"/>
              </a:lnSpc>
              <a:spcBef>
                <a:spcPts val="360"/>
              </a:spcBef>
              <a:spcAft>
                <a:spcPts val="0"/>
              </a:spcAft>
              <a:buSzPts val="1800"/>
              <a:buChar char="▪"/>
            </a:pPr>
            <a:r>
              <a:rPr lang="en-US"/>
              <a:t>Return ace wraps, braces, crutches, etc. </a:t>
            </a:r>
            <a:endParaRPr/>
          </a:p>
          <a:p>
            <a:pPr marL="548640" lvl="1" indent="-182880" algn="l" rtl="0">
              <a:lnSpc>
                <a:spcPct val="90000"/>
              </a:lnSpc>
              <a:spcBef>
                <a:spcPts val="360"/>
              </a:spcBef>
              <a:spcAft>
                <a:spcPts val="0"/>
              </a:spcAft>
              <a:buSzPts val="1800"/>
              <a:buChar char="▪"/>
            </a:pPr>
            <a:r>
              <a:rPr lang="en-US"/>
              <a:t>Sara and I work hard to help remind them, but parents can help.! 😊</a:t>
            </a:r>
            <a:endParaRPr/>
          </a:p>
          <a:p>
            <a:pPr marL="274320" lvl="0" indent="-228600" algn="l" rtl="0">
              <a:lnSpc>
                <a:spcPct val="90000"/>
              </a:lnSpc>
              <a:spcBef>
                <a:spcPts val="400"/>
              </a:spcBef>
              <a:spcAft>
                <a:spcPts val="0"/>
              </a:spcAft>
              <a:buSzPts val="2000"/>
              <a:buChar char="◼"/>
            </a:pPr>
            <a:r>
              <a:rPr lang="en-US" b="1" i="1"/>
              <a:t>Water: </a:t>
            </a:r>
            <a:r>
              <a:rPr lang="en-US" sz="1800"/>
              <a:t>Please make sure they always have a water bottle with them at practices and games, especially during warmer days. </a:t>
            </a:r>
            <a:endParaRPr sz="1800"/>
          </a:p>
          <a:p>
            <a:pPr marL="548640" lvl="1" indent="-170180" algn="l" rtl="0">
              <a:lnSpc>
                <a:spcPct val="90000"/>
              </a:lnSpc>
              <a:spcBef>
                <a:spcPts val="320"/>
              </a:spcBef>
              <a:spcAft>
                <a:spcPts val="0"/>
              </a:spcAft>
              <a:buClr>
                <a:schemeClr val="accent3"/>
              </a:buClr>
              <a:buSzPts val="1600"/>
              <a:buChar char="▪"/>
            </a:pPr>
            <a:r>
              <a:rPr lang="en-US" sz="1600"/>
              <a:t>Carry it with them in school too!</a:t>
            </a:r>
            <a:endParaRPr sz="1600"/>
          </a:p>
          <a:p>
            <a:pPr marL="548640" lvl="1" indent="-170180" algn="l" rtl="0">
              <a:lnSpc>
                <a:spcPct val="90000"/>
              </a:lnSpc>
              <a:spcBef>
                <a:spcPts val="400"/>
              </a:spcBef>
              <a:spcAft>
                <a:spcPts val="0"/>
              </a:spcAft>
              <a:buSzPts val="1600"/>
              <a:buChar char="▪"/>
            </a:pPr>
            <a:r>
              <a:rPr lang="en-US" sz="2000"/>
              <a:t>They should stop at the water fountains throughout the school day. </a:t>
            </a:r>
            <a:endParaRPr sz="1600"/>
          </a:p>
          <a:p>
            <a:pPr marL="274320" lvl="0" indent="-215900" algn="l" rtl="0">
              <a:lnSpc>
                <a:spcPct val="90000"/>
              </a:lnSpc>
              <a:spcBef>
                <a:spcPts val="400"/>
              </a:spcBef>
              <a:spcAft>
                <a:spcPts val="0"/>
              </a:spcAft>
              <a:buSzPts val="1800"/>
              <a:buChar char="◼"/>
            </a:pPr>
            <a:r>
              <a:rPr lang="en-US" b="1" i="1"/>
              <a:t>Sleep</a:t>
            </a:r>
            <a:endParaRPr b="1" i="1"/>
          </a:p>
          <a:p>
            <a:pPr marL="548640" lvl="1" indent="-182880" algn="l" rtl="0">
              <a:lnSpc>
                <a:spcPct val="90000"/>
              </a:lnSpc>
              <a:spcBef>
                <a:spcPts val="360"/>
              </a:spcBef>
              <a:spcAft>
                <a:spcPts val="0"/>
              </a:spcAft>
              <a:buSzPts val="1800"/>
              <a:buChar char="▪"/>
            </a:pPr>
            <a:r>
              <a:rPr lang="en-US"/>
              <a:t>Maintaining a good sleep schedule is crucial to student/athlete development and success..</a:t>
            </a:r>
            <a:endParaRPr/>
          </a:p>
          <a:p>
            <a:pPr marL="0" lvl="0" indent="0" algn="l" rtl="0">
              <a:lnSpc>
                <a:spcPct val="90000"/>
              </a:lnSpc>
              <a:spcBef>
                <a:spcPts val="400"/>
              </a:spcBef>
              <a:spcAft>
                <a:spcPts val="0"/>
              </a:spcAft>
              <a:buNone/>
            </a:pPr>
            <a:endParaRPr/>
          </a:p>
        </p:txBody>
      </p:sp>
      <p:sp>
        <p:nvSpPr>
          <p:cNvPr id="241" name="Google Shape;241;p34"/>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ATHELTIC TRAINER: </a:t>
            </a:r>
            <a:br>
              <a:rPr lang="en-US"/>
            </a:br>
            <a:r>
              <a:rPr lang="en-US"/>
              <a:t>HYGENE; EQUIPMENT; WATER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5"/>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548640" lvl="1" indent="-182880" algn="l" rtl="0">
              <a:spcBef>
                <a:spcPts val="0"/>
              </a:spcBef>
              <a:spcAft>
                <a:spcPts val="0"/>
              </a:spcAft>
              <a:buSzPts val="1800"/>
              <a:buChar char="▪"/>
            </a:pPr>
            <a:r>
              <a:rPr lang="en-US"/>
              <a:t>Please have these present at every practice and game and let me or your coach know its location. </a:t>
            </a:r>
            <a:endParaRPr/>
          </a:p>
          <a:p>
            <a:pPr marL="274320" lvl="0" indent="-228600" algn="l" rtl="0">
              <a:spcBef>
                <a:spcPts val="400"/>
              </a:spcBef>
              <a:spcAft>
                <a:spcPts val="0"/>
              </a:spcAft>
              <a:buSzPts val="2000"/>
              <a:buChar char="◼"/>
            </a:pPr>
            <a:r>
              <a:rPr lang="en-US" b="1"/>
              <a:t>Parents: Please fill out the medical conditions section as in depth as you can. If there is any question with whether it’s a concern, write it down anyway. </a:t>
            </a:r>
            <a:endParaRPr/>
          </a:p>
          <a:p>
            <a:pPr marL="274320" lvl="0" indent="-101600" algn="l" rtl="0">
              <a:spcBef>
                <a:spcPts val="400"/>
              </a:spcBef>
              <a:spcAft>
                <a:spcPts val="0"/>
              </a:spcAft>
              <a:buSzPts val="2000"/>
              <a:buNone/>
            </a:pPr>
            <a:endParaRPr b="1"/>
          </a:p>
          <a:p>
            <a:pPr marL="274320" lvl="0" indent="-228600" algn="l" rtl="0">
              <a:spcBef>
                <a:spcPts val="400"/>
              </a:spcBef>
              <a:spcAft>
                <a:spcPts val="0"/>
              </a:spcAft>
              <a:buSzPts val="2000"/>
              <a:buChar char="◼"/>
            </a:pPr>
            <a:r>
              <a:rPr lang="en-US" b="1" i="1"/>
              <a:t>Emergency Action Plans</a:t>
            </a:r>
            <a:endParaRPr/>
          </a:p>
          <a:p>
            <a:pPr marL="548640" lvl="1" indent="-182880" algn="l" rtl="0">
              <a:spcBef>
                <a:spcPts val="360"/>
              </a:spcBef>
              <a:spcAft>
                <a:spcPts val="0"/>
              </a:spcAft>
              <a:buSzPts val="1800"/>
              <a:buChar char="▪"/>
            </a:pPr>
            <a:r>
              <a:rPr lang="en-US"/>
              <a:t>Every venue has a prepared plan for how to direct EMS to the scene.</a:t>
            </a:r>
            <a:endParaRPr/>
          </a:p>
          <a:p>
            <a:pPr marL="822960" lvl="2" indent="-182880" algn="l" rtl="0">
              <a:spcBef>
                <a:spcPts val="320"/>
              </a:spcBef>
              <a:spcAft>
                <a:spcPts val="0"/>
              </a:spcAft>
              <a:buSzPts val="1600"/>
              <a:buChar char="▪"/>
            </a:pPr>
            <a:r>
              <a:rPr lang="en-US"/>
              <a:t>Plans are in emergency contact folders.</a:t>
            </a:r>
            <a:endParaRPr/>
          </a:p>
          <a:p>
            <a:pPr marL="274320" lvl="0" indent="-101600" algn="l" rtl="0">
              <a:spcBef>
                <a:spcPts val="400"/>
              </a:spcBef>
              <a:spcAft>
                <a:spcPts val="0"/>
              </a:spcAft>
              <a:buSzPts val="2000"/>
              <a:buNone/>
            </a:pPr>
            <a:endParaRPr/>
          </a:p>
        </p:txBody>
      </p:sp>
      <p:sp>
        <p:nvSpPr>
          <p:cNvPr id="247" name="Google Shape;247;p35"/>
          <p:cNvSpPr txBox="1">
            <a:spLocks noGrp="1"/>
          </p:cNvSpPr>
          <p:nvPr>
            <p:ph type="title"/>
          </p:nvPr>
        </p:nvSpPr>
        <p:spPr>
          <a:xfrm>
            <a:off x="381000" y="355847"/>
            <a:ext cx="8381260" cy="71095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br>
              <a:rPr lang="en-US"/>
            </a:br>
            <a:r>
              <a:rPr lang="en-US" sz="2400" b="1" i="1"/>
              <a:t>ATHLETIC TRAINER:</a:t>
            </a:r>
            <a:br>
              <a:rPr lang="en-US" sz="2400" b="1" i="1"/>
            </a:br>
            <a:r>
              <a:rPr lang="en-US" sz="2400" b="1" i="1"/>
              <a:t>INHALERS, EPIPEN'S, MEDICAL CONDITIONS ETC</a:t>
            </a:r>
            <a:r>
              <a:rPr lang="en-US" i="1"/>
              <a: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6"/>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2250" algn="l" rtl="0">
              <a:spcBef>
                <a:spcPts val="0"/>
              </a:spcBef>
              <a:spcAft>
                <a:spcPts val="0"/>
              </a:spcAft>
              <a:buSzPts val="1900"/>
              <a:buChar char="◼"/>
            </a:pPr>
            <a:r>
              <a:rPr lang="en-US" sz="1900" u="sng"/>
              <a:t>Lightning strike </a:t>
            </a:r>
            <a:r>
              <a:rPr lang="en-US" sz="1900"/>
              <a:t>– 30 minutes from last strike; time will restart with each new occurrence.</a:t>
            </a:r>
            <a:endParaRPr sz="1900"/>
          </a:p>
          <a:p>
            <a:pPr marL="548640" lvl="1" indent="-176530" algn="l" rtl="0">
              <a:spcBef>
                <a:spcPts val="360"/>
              </a:spcBef>
              <a:spcAft>
                <a:spcPts val="0"/>
              </a:spcAft>
              <a:buSzPts val="1700"/>
              <a:buChar char="▪"/>
            </a:pPr>
            <a:r>
              <a:rPr lang="en-US" sz="1700"/>
              <a:t>Bleachers must also be exited and players will be moved inside.</a:t>
            </a:r>
            <a:endParaRPr sz="1700"/>
          </a:p>
          <a:p>
            <a:pPr marL="274320" lvl="0" indent="-222250" algn="l" rtl="0">
              <a:spcBef>
                <a:spcPts val="400"/>
              </a:spcBef>
              <a:spcAft>
                <a:spcPts val="0"/>
              </a:spcAft>
              <a:buSzPts val="1900"/>
              <a:buChar char="◼"/>
            </a:pPr>
            <a:r>
              <a:rPr lang="en-US" sz="1900" u="sng"/>
              <a:t>Severe weather</a:t>
            </a:r>
            <a:r>
              <a:rPr lang="en-US" sz="1900"/>
              <a:t>– Coaches will keep athletes and will only release to parents.</a:t>
            </a:r>
            <a:endParaRPr sz="1900"/>
          </a:p>
          <a:p>
            <a:pPr marL="548640" lvl="1" indent="-176530" algn="l" rtl="0">
              <a:spcBef>
                <a:spcPts val="360"/>
              </a:spcBef>
              <a:spcAft>
                <a:spcPts val="0"/>
              </a:spcAft>
              <a:buSzPts val="1700"/>
              <a:buChar char="▪"/>
            </a:pPr>
            <a:r>
              <a:rPr lang="en-US" sz="1700"/>
              <a:t>We want to make sure that everyone is safe and accounted for.</a:t>
            </a:r>
            <a:endParaRPr sz="1700"/>
          </a:p>
          <a:p>
            <a:pPr marL="274320" lvl="0" indent="-222250" algn="l" rtl="0">
              <a:spcBef>
                <a:spcPts val="400"/>
              </a:spcBef>
              <a:spcAft>
                <a:spcPts val="0"/>
              </a:spcAft>
              <a:buSzPts val="1900"/>
              <a:buChar char="◼"/>
            </a:pPr>
            <a:r>
              <a:rPr lang="en-US" sz="1900" u="sng"/>
              <a:t>Weather Related School Closing </a:t>
            </a:r>
            <a:r>
              <a:rPr lang="en-US" sz="1900"/>
              <a:t>–Contests and practices will most likely be canceled.  But in the event that the weather/roads improve, events. contests and/or practice may occur with the approval of the Superintendent, Activities Director and transportation company.  Typically that decision will be made around noon.</a:t>
            </a:r>
            <a:endParaRPr sz="1900"/>
          </a:p>
          <a:p>
            <a:pPr marL="274320" lvl="0" indent="-222250" algn="l" rtl="0">
              <a:spcBef>
                <a:spcPts val="400"/>
              </a:spcBef>
              <a:spcAft>
                <a:spcPts val="0"/>
              </a:spcAft>
              <a:buSzPts val="1900"/>
              <a:buChar char="◼"/>
            </a:pPr>
            <a:r>
              <a:rPr lang="en-US" sz="1900" u="sng"/>
              <a:t>Weather Related Early Dismissal </a:t>
            </a:r>
            <a:r>
              <a:rPr lang="en-US" sz="1900"/>
              <a:t>– Everything cancelled, unless </a:t>
            </a:r>
            <a:endParaRPr sz="1900"/>
          </a:p>
          <a:p>
            <a:pPr marL="274320" lvl="0" indent="-222250" algn="l" rtl="0">
              <a:spcBef>
                <a:spcPts val="400"/>
              </a:spcBef>
              <a:spcAft>
                <a:spcPts val="0"/>
              </a:spcAft>
              <a:buSzPts val="1900"/>
              <a:buChar char="◼"/>
            </a:pPr>
            <a:r>
              <a:rPr lang="en-US" sz="1900"/>
              <a:t>If the contest is a MSHSL postseason event, they may still go on as scheduled.</a:t>
            </a:r>
            <a:endParaRPr sz="1900"/>
          </a:p>
        </p:txBody>
      </p:sp>
      <p:sp>
        <p:nvSpPr>
          <p:cNvPr id="253" name="Google Shape;253;p36"/>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EMERGENCY PROCEDURES</a:t>
            </a:r>
            <a:endParaRPr/>
          </a:p>
        </p:txBody>
      </p:sp>
      <p:pic>
        <p:nvPicPr>
          <p:cNvPr id="254" name="Google Shape;254;p36"/>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7"/>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SzPts val="2000"/>
              <a:buNone/>
            </a:pPr>
            <a:r>
              <a:rPr lang="en-US" u="sng"/>
              <a:t>Caledonia High School (Set by the conference)</a:t>
            </a:r>
            <a:endParaRPr/>
          </a:p>
          <a:p>
            <a:pPr marL="45720" lvl="0" indent="0" algn="l" rtl="0">
              <a:lnSpc>
                <a:spcPct val="90000"/>
              </a:lnSpc>
              <a:spcBef>
                <a:spcPts val="160"/>
              </a:spcBef>
              <a:spcAft>
                <a:spcPts val="0"/>
              </a:spcAft>
              <a:buSzPts val="800"/>
              <a:buNone/>
            </a:pPr>
            <a:endParaRPr sz="800" u="sng"/>
          </a:p>
          <a:p>
            <a:pPr marL="45720" lvl="0" indent="0" algn="l" rtl="0">
              <a:lnSpc>
                <a:spcPct val="90000"/>
              </a:lnSpc>
              <a:spcBef>
                <a:spcPts val="400"/>
              </a:spcBef>
              <a:spcAft>
                <a:spcPts val="0"/>
              </a:spcAft>
              <a:buSzPts val="2000"/>
              <a:buNone/>
            </a:pPr>
            <a:r>
              <a:rPr lang="en-US"/>
              <a:t>Adult 						$6.00</a:t>
            </a:r>
            <a:endParaRPr/>
          </a:p>
          <a:p>
            <a:pPr marL="45720" lvl="0" indent="0" algn="l" rtl="0">
              <a:lnSpc>
                <a:spcPct val="90000"/>
              </a:lnSpc>
              <a:spcBef>
                <a:spcPts val="400"/>
              </a:spcBef>
              <a:spcAft>
                <a:spcPts val="0"/>
              </a:spcAft>
              <a:buSzPts val="2000"/>
              <a:buNone/>
            </a:pPr>
            <a:r>
              <a:rPr lang="en-US"/>
              <a:t>Sr. Citizen(65 and older)	Free</a:t>
            </a:r>
            <a:endParaRPr/>
          </a:p>
          <a:p>
            <a:pPr marL="45720" lvl="0" indent="0" algn="l" rtl="0">
              <a:lnSpc>
                <a:spcPct val="90000"/>
              </a:lnSpc>
              <a:spcBef>
                <a:spcPts val="400"/>
              </a:spcBef>
              <a:spcAft>
                <a:spcPts val="0"/>
              </a:spcAft>
              <a:buSzPts val="2000"/>
              <a:buNone/>
            </a:pPr>
            <a:r>
              <a:rPr lang="en-US"/>
              <a:t>Students 					$4.00</a:t>
            </a:r>
            <a:endParaRPr/>
          </a:p>
          <a:p>
            <a:pPr marL="45720" lvl="0" indent="0" algn="l" rtl="0">
              <a:lnSpc>
                <a:spcPct val="90000"/>
              </a:lnSpc>
              <a:spcBef>
                <a:spcPts val="400"/>
              </a:spcBef>
              <a:spcAft>
                <a:spcPts val="0"/>
              </a:spcAft>
              <a:buSzPts val="2000"/>
              <a:buNone/>
            </a:pPr>
            <a:endParaRPr/>
          </a:p>
          <a:p>
            <a:pPr marL="45720" lvl="0" indent="0" algn="l" rtl="0">
              <a:lnSpc>
                <a:spcPct val="90000"/>
              </a:lnSpc>
              <a:spcBef>
                <a:spcPts val="400"/>
              </a:spcBef>
              <a:spcAft>
                <a:spcPts val="0"/>
              </a:spcAft>
              <a:buSzPts val="2000"/>
              <a:buNone/>
            </a:pPr>
            <a:r>
              <a:rPr lang="en-US" u="sng"/>
              <a:t>Season Pass</a:t>
            </a:r>
            <a:endParaRPr/>
          </a:p>
          <a:p>
            <a:pPr marL="45720" lvl="0" indent="0" algn="l" rtl="0">
              <a:lnSpc>
                <a:spcPct val="90000"/>
              </a:lnSpc>
              <a:spcBef>
                <a:spcPts val="400"/>
              </a:spcBef>
              <a:spcAft>
                <a:spcPts val="0"/>
              </a:spcAft>
              <a:buSzPts val="2000"/>
              <a:buNone/>
            </a:pPr>
            <a:r>
              <a:rPr lang="en-US"/>
              <a:t>All home events during Fall, Winter or Spring Seasons.  Exception: MSHSL sponsored tournament events.</a:t>
            </a:r>
            <a:endParaRPr/>
          </a:p>
          <a:p>
            <a:pPr marL="45720" lvl="0" indent="0" algn="l" rtl="0">
              <a:lnSpc>
                <a:spcPct val="90000"/>
              </a:lnSpc>
              <a:spcBef>
                <a:spcPts val="400"/>
              </a:spcBef>
              <a:spcAft>
                <a:spcPts val="0"/>
              </a:spcAft>
              <a:buSzPts val="2000"/>
              <a:buNone/>
            </a:pPr>
            <a:r>
              <a:rPr lang="en-US"/>
              <a:t>Student= $80		Adult= $100	Family= $250	</a:t>
            </a:r>
            <a:endParaRPr/>
          </a:p>
          <a:p>
            <a:pPr marL="45720" lvl="0" indent="0" algn="l" rtl="0">
              <a:lnSpc>
                <a:spcPct val="90000"/>
              </a:lnSpc>
              <a:spcBef>
                <a:spcPts val="400"/>
              </a:spcBef>
              <a:spcAft>
                <a:spcPts val="0"/>
              </a:spcAft>
              <a:buSzPts val="2000"/>
              <a:buNone/>
            </a:pPr>
            <a:r>
              <a:rPr lang="en-US"/>
              <a:t>		     Senior Citizen (65 &amp; Older)= Free</a:t>
            </a:r>
            <a:endParaRPr/>
          </a:p>
          <a:p>
            <a:pPr marL="45720" lvl="0" indent="0" algn="l" rtl="0">
              <a:lnSpc>
                <a:spcPct val="90000"/>
              </a:lnSpc>
              <a:spcBef>
                <a:spcPts val="400"/>
              </a:spcBef>
              <a:spcAft>
                <a:spcPts val="0"/>
              </a:spcAft>
              <a:buSzPts val="2000"/>
              <a:buNone/>
            </a:pPr>
            <a:r>
              <a:rPr lang="en-US"/>
              <a:t>*Please take a photo of the pass to present to the ticket gate.</a:t>
            </a:r>
            <a:endParaRPr/>
          </a:p>
          <a:p>
            <a:pPr marL="45720" lvl="0" indent="0" algn="l" rtl="0">
              <a:lnSpc>
                <a:spcPct val="90000"/>
              </a:lnSpc>
              <a:spcBef>
                <a:spcPts val="400"/>
              </a:spcBef>
              <a:spcAft>
                <a:spcPts val="0"/>
              </a:spcAft>
              <a:buSzPts val="2000"/>
              <a:buNone/>
            </a:pPr>
            <a:r>
              <a:rPr lang="en-US"/>
              <a:t>*We are moving to online registration and payment, but that is not set up completely at this time.</a:t>
            </a:r>
            <a:endParaRPr/>
          </a:p>
        </p:txBody>
      </p:sp>
      <p:sp>
        <p:nvSpPr>
          <p:cNvPr id="260" name="Google Shape;260;p37"/>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ADMISSION AND SEASON PASSES</a:t>
            </a:r>
            <a:endParaRPr/>
          </a:p>
        </p:txBody>
      </p:sp>
      <p:pic>
        <p:nvPicPr>
          <p:cNvPr id="261" name="Google Shape;261;p37"/>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8"/>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365760" lvl="1" indent="0" algn="l" rtl="0">
              <a:spcBef>
                <a:spcPts val="0"/>
              </a:spcBef>
              <a:spcAft>
                <a:spcPts val="0"/>
              </a:spcAft>
              <a:buSzPts val="2000"/>
              <a:buNone/>
            </a:pPr>
            <a:r>
              <a:rPr lang="en-US" sz="2000"/>
              <a:t>It is the goal of the Caledonia Athletic Department to get you accurate updated information as soon as possible.</a:t>
            </a:r>
            <a:endParaRPr/>
          </a:p>
          <a:p>
            <a:pPr marL="365760" lvl="1" indent="0" algn="l" rtl="0">
              <a:spcBef>
                <a:spcPts val="560"/>
              </a:spcBef>
              <a:spcAft>
                <a:spcPts val="0"/>
              </a:spcAft>
              <a:buSzPts val="2800"/>
              <a:buNone/>
            </a:pPr>
            <a:r>
              <a:rPr lang="en-US" sz="2800"/>
              <a:t>Schedules are always changing and we will send those changes out in various ways:</a:t>
            </a:r>
            <a:endParaRPr/>
          </a:p>
          <a:p>
            <a:pPr marL="548640" lvl="1" indent="-182880" algn="l" rtl="0">
              <a:spcBef>
                <a:spcPts val="560"/>
              </a:spcBef>
              <a:spcAft>
                <a:spcPts val="0"/>
              </a:spcAft>
              <a:buSzPts val="2800"/>
              <a:buChar char="▪"/>
            </a:pPr>
            <a:r>
              <a:rPr lang="en-US" sz="2800"/>
              <a:t>Schoology updates</a:t>
            </a:r>
            <a:endParaRPr/>
          </a:p>
          <a:p>
            <a:pPr marL="548640" lvl="1" indent="-182880" algn="l" rtl="0">
              <a:spcBef>
                <a:spcPts val="560"/>
              </a:spcBef>
              <a:spcAft>
                <a:spcPts val="0"/>
              </a:spcAft>
              <a:buSzPts val="2800"/>
              <a:buChar char="▪"/>
            </a:pPr>
            <a:r>
              <a:rPr lang="en-US" sz="2800"/>
              <a:t>”Notify Me” Email Alerts</a:t>
            </a:r>
            <a:endParaRPr/>
          </a:p>
          <a:p>
            <a:pPr marL="548640" lvl="1" indent="-182880" algn="l" rtl="0">
              <a:spcBef>
                <a:spcPts val="560"/>
              </a:spcBef>
              <a:spcAft>
                <a:spcPts val="0"/>
              </a:spcAft>
              <a:buSzPts val="2800"/>
              <a:buChar char="▪"/>
            </a:pPr>
            <a:r>
              <a:rPr lang="en-US" sz="2800"/>
              <a:t>Remind Text Alerts </a:t>
            </a:r>
            <a:endParaRPr/>
          </a:p>
          <a:p>
            <a:pPr marL="548640" lvl="1" indent="-182880" algn="l" rtl="0">
              <a:spcBef>
                <a:spcPts val="560"/>
              </a:spcBef>
              <a:spcAft>
                <a:spcPts val="0"/>
              </a:spcAft>
              <a:buSzPts val="2800"/>
              <a:buChar char="▪"/>
            </a:pPr>
            <a:r>
              <a:rPr lang="en-US" sz="2800"/>
              <a:t>Caledonia Athletics Twitter Page</a:t>
            </a:r>
            <a:endParaRPr/>
          </a:p>
          <a:p>
            <a:pPr marL="548640" lvl="1" indent="-182880" algn="l" rtl="0">
              <a:spcBef>
                <a:spcPts val="560"/>
              </a:spcBef>
              <a:spcAft>
                <a:spcPts val="0"/>
              </a:spcAft>
              <a:buSzPts val="2800"/>
              <a:buChar char="▪"/>
            </a:pPr>
            <a:r>
              <a:rPr lang="en-US" sz="2800"/>
              <a:t>Caledonia School Website</a:t>
            </a:r>
            <a:endParaRPr/>
          </a:p>
          <a:p>
            <a:pPr marL="548640" lvl="1" indent="-182880" algn="l" rtl="0">
              <a:spcBef>
                <a:spcPts val="560"/>
              </a:spcBef>
              <a:spcAft>
                <a:spcPts val="0"/>
              </a:spcAft>
              <a:buSzPts val="2800"/>
              <a:buChar char="▪"/>
            </a:pPr>
            <a:r>
              <a:rPr lang="en-US" sz="2800"/>
              <a:t>If you see a problem let me know ASAP.</a:t>
            </a:r>
            <a:endParaRPr/>
          </a:p>
        </p:txBody>
      </p:sp>
      <p:sp>
        <p:nvSpPr>
          <p:cNvPr id="267" name="Google Shape;267;p38"/>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SCHEDULE UPDATES</a:t>
            </a:r>
            <a:endParaRPr/>
          </a:p>
        </p:txBody>
      </p:sp>
      <p:pic>
        <p:nvPicPr>
          <p:cNvPr id="268" name="Google Shape;268;p38"/>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39"/>
          <p:cNvPicPr preferRelativeResize="0">
            <a:picLocks noGrp="1"/>
          </p:cNvPicPr>
          <p:nvPr>
            <p:ph type="body" idx="1"/>
          </p:nvPr>
        </p:nvPicPr>
        <p:blipFill rotWithShape="1">
          <a:blip r:embed="rId3">
            <a:alphaModFix/>
          </a:blip>
          <a:srcRect/>
          <a:stretch/>
        </p:blipFill>
        <p:spPr>
          <a:xfrm>
            <a:off x="2882034" y="1719262"/>
            <a:ext cx="4779164" cy="4833937"/>
          </a:xfrm>
          <a:prstGeom prst="rect">
            <a:avLst/>
          </a:prstGeom>
          <a:noFill/>
          <a:ln>
            <a:noFill/>
          </a:ln>
        </p:spPr>
      </p:pic>
      <p:sp>
        <p:nvSpPr>
          <p:cNvPr id="274" name="Google Shape;274;p39"/>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CALEDONIA ACTIVITIES TEXT ALERTS</a:t>
            </a:r>
            <a:endParaRPr/>
          </a:p>
        </p:txBody>
      </p:sp>
      <p:pic>
        <p:nvPicPr>
          <p:cNvPr id="275" name="Google Shape;275;p39"/>
          <p:cNvPicPr preferRelativeResize="0"/>
          <p:nvPr/>
        </p:nvPicPr>
        <p:blipFill rotWithShape="1">
          <a:blip r:embed="rId4">
            <a:alphaModFix/>
          </a:blip>
          <a:srcRect/>
          <a:stretch/>
        </p:blipFill>
        <p:spPr>
          <a:xfrm>
            <a:off x="8178800" y="5892800"/>
            <a:ext cx="812800" cy="8128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0"/>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lnSpc>
                <a:spcPct val="90000"/>
              </a:lnSpc>
              <a:spcBef>
                <a:spcPts val="0"/>
              </a:spcBef>
              <a:spcAft>
                <a:spcPts val="0"/>
              </a:spcAft>
              <a:buSzPts val="2380"/>
              <a:buChar char="◼"/>
            </a:pPr>
            <a:r>
              <a:rPr lang="en-US" sz="2380"/>
              <a:t>Social Media (Facebook, Twitter, etc…)</a:t>
            </a:r>
            <a:endParaRPr/>
          </a:p>
          <a:p>
            <a:pPr marL="548640" lvl="1" indent="-182880" algn="l" rtl="0">
              <a:lnSpc>
                <a:spcPct val="90000"/>
              </a:lnSpc>
              <a:spcBef>
                <a:spcPts val="340"/>
              </a:spcBef>
              <a:spcAft>
                <a:spcPts val="0"/>
              </a:spcAft>
              <a:buSzPts val="1700"/>
              <a:buChar char="▪"/>
            </a:pPr>
            <a:r>
              <a:rPr lang="en-US" sz="1700"/>
              <a:t>A great tool when used correctly.</a:t>
            </a:r>
            <a:endParaRPr/>
          </a:p>
          <a:p>
            <a:pPr marL="548640" lvl="1" indent="-182880" algn="l" rtl="0">
              <a:lnSpc>
                <a:spcPct val="90000"/>
              </a:lnSpc>
              <a:spcBef>
                <a:spcPts val="340"/>
              </a:spcBef>
              <a:spcAft>
                <a:spcPts val="0"/>
              </a:spcAft>
              <a:buSzPts val="1700"/>
              <a:buChar char="▪"/>
            </a:pPr>
            <a:r>
              <a:rPr lang="en-US" sz="1700"/>
              <a:t>Please be aware of the possible dangers and consequences as a student and athlete.  Parents monitor your students!!!</a:t>
            </a:r>
            <a:endParaRPr/>
          </a:p>
          <a:p>
            <a:pPr marL="548640" lvl="1" indent="-182880" algn="l" rtl="0">
              <a:lnSpc>
                <a:spcPct val="90000"/>
              </a:lnSpc>
              <a:spcBef>
                <a:spcPts val="340"/>
              </a:spcBef>
              <a:spcAft>
                <a:spcPts val="0"/>
              </a:spcAft>
              <a:buSzPts val="1700"/>
              <a:buChar char="▪"/>
            </a:pPr>
            <a:r>
              <a:rPr lang="en-US" sz="1700"/>
              <a:t>Recruiters are watching.</a:t>
            </a:r>
            <a:endParaRPr/>
          </a:p>
          <a:p>
            <a:pPr marL="274320" lvl="0" indent="-228600" algn="l" rtl="0">
              <a:lnSpc>
                <a:spcPct val="90000"/>
              </a:lnSpc>
              <a:spcBef>
                <a:spcPts val="476"/>
              </a:spcBef>
              <a:spcAft>
                <a:spcPts val="0"/>
              </a:spcAft>
              <a:buSzPts val="2380"/>
              <a:buChar char="◼"/>
            </a:pPr>
            <a:r>
              <a:rPr lang="en-US" sz="2380"/>
              <a:t>Sportsmanship / Behavior</a:t>
            </a:r>
            <a:endParaRPr/>
          </a:p>
          <a:p>
            <a:pPr marL="548640" lvl="1" indent="-182880" algn="l" rtl="0">
              <a:lnSpc>
                <a:spcPct val="90000"/>
              </a:lnSpc>
              <a:spcBef>
                <a:spcPts val="340"/>
              </a:spcBef>
              <a:spcAft>
                <a:spcPts val="0"/>
              </a:spcAft>
              <a:buSzPts val="1700"/>
              <a:buChar char="▪"/>
            </a:pPr>
            <a:r>
              <a:rPr lang="en-US" sz="1700"/>
              <a:t>A class level of behavior and sportsmanship should be displayed towards officials, workers, athletes, fans, and opponents at all times.</a:t>
            </a:r>
            <a:endParaRPr/>
          </a:p>
          <a:p>
            <a:pPr marL="548640" lvl="1" indent="-182880" algn="l" rtl="0">
              <a:lnSpc>
                <a:spcPct val="90000"/>
              </a:lnSpc>
              <a:spcBef>
                <a:spcPts val="340"/>
              </a:spcBef>
              <a:spcAft>
                <a:spcPts val="0"/>
              </a:spcAft>
              <a:buSzPts val="1700"/>
              <a:buChar char="▪"/>
            </a:pPr>
            <a:r>
              <a:rPr lang="en-US" sz="1700"/>
              <a:t>There is a huge shortage of people wanting to officiate games.  Stop yelling at them from the stands, they are watching all players, you usually are watching things around your player.</a:t>
            </a:r>
            <a:endParaRPr/>
          </a:p>
          <a:p>
            <a:pPr marL="548640" lvl="1" indent="-182880" algn="l" rtl="0">
              <a:lnSpc>
                <a:spcPct val="90000"/>
              </a:lnSpc>
              <a:spcBef>
                <a:spcPts val="340"/>
              </a:spcBef>
              <a:spcAft>
                <a:spcPts val="0"/>
              </a:spcAft>
              <a:buSzPts val="1700"/>
              <a:buChar char="▪"/>
            </a:pPr>
            <a:r>
              <a:rPr lang="en-US" sz="1700"/>
              <a:t>Expected of both our student athletes and their support group</a:t>
            </a:r>
            <a:endParaRPr/>
          </a:p>
          <a:p>
            <a:pPr marL="274320" lvl="0" indent="-228600" algn="l" rtl="0">
              <a:lnSpc>
                <a:spcPct val="90000"/>
              </a:lnSpc>
              <a:spcBef>
                <a:spcPts val="476"/>
              </a:spcBef>
              <a:spcAft>
                <a:spcPts val="0"/>
              </a:spcAft>
              <a:buSzPts val="2380"/>
              <a:buChar char="◼"/>
            </a:pPr>
            <a:r>
              <a:rPr lang="en-US" sz="2380"/>
              <a:t>Guests at away contests</a:t>
            </a:r>
            <a:endParaRPr/>
          </a:p>
          <a:p>
            <a:pPr marL="548640" lvl="1" indent="-182880" algn="l" rtl="0">
              <a:lnSpc>
                <a:spcPct val="90000"/>
              </a:lnSpc>
              <a:spcBef>
                <a:spcPts val="340"/>
              </a:spcBef>
              <a:spcAft>
                <a:spcPts val="0"/>
              </a:spcAft>
              <a:buSzPts val="1700"/>
              <a:buChar char="▪"/>
            </a:pPr>
            <a:r>
              <a:rPr lang="en-US" sz="1700"/>
              <a:t>Be Respectful and Polite!  I will be alerted to bad behavior, which could include you being suspended from attending more games.</a:t>
            </a:r>
            <a:endParaRPr sz="1700"/>
          </a:p>
          <a:p>
            <a:pPr marL="548640" lvl="1" indent="-182880" algn="l" rtl="0">
              <a:lnSpc>
                <a:spcPct val="90000"/>
              </a:lnSpc>
              <a:spcBef>
                <a:spcPts val="340"/>
              </a:spcBef>
              <a:spcAft>
                <a:spcPts val="0"/>
              </a:spcAft>
              <a:buSzPts val="1700"/>
              <a:buChar char="▪"/>
            </a:pPr>
            <a:r>
              <a:rPr lang="en-US" sz="1700"/>
              <a:t>Leave the area you use cleaner than when you arrived.</a:t>
            </a:r>
            <a:endParaRPr sz="1700"/>
          </a:p>
        </p:txBody>
      </p:sp>
      <p:sp>
        <p:nvSpPr>
          <p:cNvPr id="281" name="Google Shape;281;p40"/>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GENERAL INFORMATION</a:t>
            </a:r>
            <a:endParaRPr/>
          </a:p>
        </p:txBody>
      </p:sp>
      <p:pic>
        <p:nvPicPr>
          <p:cNvPr id="282" name="Google Shape;282;p40"/>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1"/>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lnSpc>
                <a:spcPct val="90000"/>
              </a:lnSpc>
              <a:spcBef>
                <a:spcPts val="0"/>
              </a:spcBef>
              <a:spcAft>
                <a:spcPts val="0"/>
              </a:spcAft>
              <a:buSzPts val="1850"/>
              <a:buChar char="◼"/>
            </a:pPr>
            <a:r>
              <a:rPr lang="en-US" sz="1850"/>
              <a:t>Last day to join the team?</a:t>
            </a:r>
            <a:endParaRPr/>
          </a:p>
          <a:p>
            <a:pPr marL="548640" lvl="1" indent="-182880" algn="l" rtl="0">
              <a:lnSpc>
                <a:spcPct val="90000"/>
              </a:lnSpc>
              <a:spcBef>
                <a:spcPts val="333"/>
              </a:spcBef>
              <a:spcAft>
                <a:spcPts val="0"/>
              </a:spcAft>
              <a:buSzPts val="1665"/>
              <a:buChar char="▪"/>
            </a:pPr>
            <a:r>
              <a:rPr lang="en-US" sz="1665"/>
              <a:t>To be eligible for postseason MSHSL competition the student must join by the fourth Monday or 22 calendar days from the start of the season.</a:t>
            </a:r>
            <a:endParaRPr/>
          </a:p>
          <a:p>
            <a:pPr marL="274320" lvl="0" indent="-228600" algn="l" rtl="0">
              <a:lnSpc>
                <a:spcPct val="90000"/>
              </a:lnSpc>
              <a:spcBef>
                <a:spcPts val="370"/>
              </a:spcBef>
              <a:spcAft>
                <a:spcPts val="0"/>
              </a:spcAft>
              <a:buSzPts val="1850"/>
              <a:buChar char="◼"/>
            </a:pPr>
            <a:r>
              <a:rPr lang="en-US" sz="1850"/>
              <a:t>Transfer information?</a:t>
            </a:r>
            <a:endParaRPr/>
          </a:p>
          <a:p>
            <a:pPr marL="548640" lvl="1" indent="-182880" algn="l" rtl="0">
              <a:lnSpc>
                <a:spcPct val="90000"/>
              </a:lnSpc>
              <a:spcBef>
                <a:spcPts val="333"/>
              </a:spcBef>
              <a:spcAft>
                <a:spcPts val="0"/>
              </a:spcAft>
              <a:buSzPts val="1665"/>
              <a:buChar char="▪"/>
            </a:pPr>
            <a:r>
              <a:rPr lang="en-US" sz="1665"/>
              <a:t>Whatever school the students attends at the start of the their 9</a:t>
            </a:r>
            <a:r>
              <a:rPr lang="en-US" sz="1665" baseline="30000"/>
              <a:t>th</a:t>
            </a:r>
            <a:r>
              <a:rPr lang="en-US" sz="1665"/>
              <a:t> grade year matters.  Any transfer after that will require a residence change to the new school district.</a:t>
            </a:r>
            <a:endParaRPr/>
          </a:p>
          <a:p>
            <a:pPr marL="822960" lvl="2" indent="-182880" algn="l" rtl="0">
              <a:lnSpc>
                <a:spcPct val="90000"/>
              </a:lnSpc>
              <a:spcBef>
                <a:spcPts val="296"/>
              </a:spcBef>
              <a:spcAft>
                <a:spcPts val="0"/>
              </a:spcAft>
              <a:buSzPts val="1480"/>
              <a:buChar char="▪"/>
            </a:pPr>
            <a:r>
              <a:rPr lang="en-US" sz="1480"/>
              <a:t>Without a residence change the student is ineligible for varsity competition for a period of one calendar year.  They can play at the lower levels, just not varsity unless conference rules prohibit them.</a:t>
            </a:r>
            <a:endParaRPr/>
          </a:p>
          <a:p>
            <a:pPr marL="274320" lvl="0" indent="-228600" algn="l" rtl="0">
              <a:lnSpc>
                <a:spcPct val="90000"/>
              </a:lnSpc>
              <a:spcBef>
                <a:spcPts val="370"/>
              </a:spcBef>
              <a:spcAft>
                <a:spcPts val="0"/>
              </a:spcAft>
              <a:buSzPts val="1850"/>
              <a:buChar char="◼"/>
            </a:pPr>
            <a:r>
              <a:rPr lang="en-US" sz="1850"/>
              <a:t>Quitting the team?</a:t>
            </a:r>
            <a:endParaRPr/>
          </a:p>
          <a:p>
            <a:pPr marL="548640" lvl="1" indent="-182880" algn="l" rtl="0">
              <a:lnSpc>
                <a:spcPct val="90000"/>
              </a:lnSpc>
              <a:spcBef>
                <a:spcPts val="333"/>
              </a:spcBef>
              <a:spcAft>
                <a:spcPts val="0"/>
              </a:spcAft>
              <a:buSzPts val="1665"/>
              <a:buChar char="▪"/>
            </a:pPr>
            <a:r>
              <a:rPr lang="en-US" sz="1665"/>
              <a:t>Students who quit the team will not receive a refund and all suspensions served during the time they were a participant are no longer considered served.</a:t>
            </a:r>
            <a:endParaRPr/>
          </a:p>
          <a:p>
            <a:pPr marL="822960" lvl="2" indent="-182880" algn="l" rtl="0">
              <a:lnSpc>
                <a:spcPct val="90000"/>
              </a:lnSpc>
              <a:spcBef>
                <a:spcPts val="296"/>
              </a:spcBef>
              <a:spcAft>
                <a:spcPts val="0"/>
              </a:spcAft>
              <a:buSzPts val="1480"/>
              <a:buChar char="▪"/>
            </a:pPr>
            <a:r>
              <a:rPr lang="en-US" sz="1480"/>
              <a:t>For instance if a player goes out and serves a two game suspension for grades, and then quits the team, the suspension does not count and they will need to serve it in the next activity they are a participant. </a:t>
            </a:r>
            <a:endParaRPr/>
          </a:p>
        </p:txBody>
      </p:sp>
      <p:sp>
        <p:nvSpPr>
          <p:cNvPr id="288" name="Google Shape;288;p41"/>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GENERAL INFORMATION 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body" idx="1"/>
          </p:nvPr>
        </p:nvSpPr>
        <p:spPr>
          <a:xfrm>
            <a:off x="457200" y="1719075"/>
            <a:ext cx="4038600" cy="4681800"/>
          </a:xfrm>
          <a:prstGeom prst="rect">
            <a:avLst/>
          </a:prstGeom>
          <a:noFill/>
          <a:ln>
            <a:noFill/>
          </a:ln>
        </p:spPr>
        <p:txBody>
          <a:bodyPr spcFirstLastPara="1" wrap="square" lIns="91425" tIns="45700" rIns="91425" bIns="45700" anchor="t" anchorCtr="0">
            <a:noAutofit/>
          </a:bodyPr>
          <a:lstStyle/>
          <a:p>
            <a:pPr marL="45720" lvl="0" indent="0" algn="ctr" rtl="0">
              <a:spcBef>
                <a:spcPts val="0"/>
              </a:spcBef>
              <a:spcAft>
                <a:spcPts val="0"/>
              </a:spcAft>
              <a:buSzPts val="2800"/>
              <a:buNone/>
            </a:pPr>
            <a:endParaRPr sz="2800"/>
          </a:p>
          <a:p>
            <a:pPr marL="45720" lvl="0" indent="0" algn="ctr" rtl="0">
              <a:spcBef>
                <a:spcPts val="720"/>
              </a:spcBef>
              <a:spcAft>
                <a:spcPts val="0"/>
              </a:spcAft>
              <a:buSzPts val="3600"/>
              <a:buNone/>
            </a:pPr>
            <a:r>
              <a:rPr lang="en-US" sz="3600"/>
              <a:t>Scott Sorenson</a:t>
            </a:r>
            <a:endParaRPr/>
          </a:p>
          <a:p>
            <a:pPr marL="45720" lvl="0" indent="0" algn="ctr" rtl="0">
              <a:spcBef>
                <a:spcPts val="240"/>
              </a:spcBef>
              <a:spcAft>
                <a:spcPts val="0"/>
              </a:spcAft>
              <a:buSzPts val="1200"/>
              <a:buNone/>
            </a:pPr>
            <a:endParaRPr sz="1200"/>
          </a:p>
          <a:p>
            <a:pPr marL="45720" lvl="0" indent="0" algn="ctr" rtl="0">
              <a:spcBef>
                <a:spcPts val="720"/>
              </a:spcBef>
              <a:spcAft>
                <a:spcPts val="0"/>
              </a:spcAft>
              <a:buSzPts val="3600"/>
              <a:buNone/>
            </a:pPr>
            <a:r>
              <a:rPr lang="en-US" sz="3600"/>
              <a:t>Activities Director</a:t>
            </a:r>
            <a:endParaRPr/>
          </a:p>
          <a:p>
            <a:pPr marL="45720" lvl="0" indent="0" algn="ctr" rtl="0">
              <a:spcBef>
                <a:spcPts val="240"/>
              </a:spcBef>
              <a:spcAft>
                <a:spcPts val="0"/>
              </a:spcAft>
              <a:buSzPts val="1200"/>
              <a:buNone/>
            </a:pPr>
            <a:endParaRPr sz="1200"/>
          </a:p>
          <a:p>
            <a:pPr marL="45720" lvl="0" indent="0" algn="ctr" rtl="0">
              <a:spcBef>
                <a:spcPts val="720"/>
              </a:spcBef>
              <a:spcAft>
                <a:spcPts val="0"/>
              </a:spcAft>
              <a:buSzPts val="3600"/>
              <a:buNone/>
            </a:pPr>
            <a:r>
              <a:rPr lang="en-US" sz="3600"/>
              <a:t>507-725-3316</a:t>
            </a:r>
            <a:endParaRPr/>
          </a:p>
          <a:p>
            <a:pPr marL="45720" lvl="0" indent="0" algn="ctr" rtl="0">
              <a:spcBef>
                <a:spcPts val="720"/>
              </a:spcBef>
              <a:spcAft>
                <a:spcPts val="0"/>
              </a:spcAft>
              <a:buSzPts val="3600"/>
              <a:buNone/>
            </a:pPr>
            <a:r>
              <a:rPr lang="en-US" sz="3600"/>
              <a:t>EXT. 3154 </a:t>
            </a:r>
            <a:endParaRPr/>
          </a:p>
          <a:p>
            <a:pPr marL="45720" lvl="0" indent="0" algn="ctr" rtl="0">
              <a:spcBef>
                <a:spcPts val="240"/>
              </a:spcBef>
              <a:spcAft>
                <a:spcPts val="0"/>
              </a:spcAft>
              <a:buSzPts val="1200"/>
              <a:buNone/>
            </a:pPr>
            <a:endParaRPr sz="1200"/>
          </a:p>
          <a:p>
            <a:pPr marL="45720" lvl="0" indent="0" algn="ctr" rtl="0">
              <a:spcBef>
                <a:spcPts val="360"/>
              </a:spcBef>
              <a:spcAft>
                <a:spcPts val="0"/>
              </a:spcAft>
              <a:buSzPts val="1800"/>
              <a:buNone/>
            </a:pPr>
            <a:r>
              <a:rPr lang="en-US" sz="1800" u="sng"/>
              <a:t>scott_sorenson@cps.k12.mn.us</a:t>
            </a:r>
            <a:endParaRPr u="sng"/>
          </a:p>
          <a:p>
            <a:pPr marL="45720" lvl="0" indent="0" algn="ctr" rtl="0">
              <a:spcBef>
                <a:spcPts val="560"/>
              </a:spcBef>
              <a:spcAft>
                <a:spcPts val="0"/>
              </a:spcAft>
              <a:buSzPts val="2800"/>
              <a:buNone/>
            </a:pPr>
            <a:endParaRPr sz="2800"/>
          </a:p>
        </p:txBody>
      </p:sp>
      <p:sp>
        <p:nvSpPr>
          <p:cNvPr id="113" name="Google Shape;113;p15"/>
          <p:cNvSpPr txBox="1">
            <a:spLocks noGrp="1"/>
          </p:cNvSpPr>
          <p:nvPr>
            <p:ph type="body" idx="2"/>
          </p:nvPr>
        </p:nvSpPr>
        <p:spPr>
          <a:xfrm>
            <a:off x="4648200" y="1719072"/>
            <a:ext cx="4038600" cy="4407408"/>
          </a:xfrm>
          <a:prstGeom prst="rect">
            <a:avLst/>
          </a:prstGeom>
          <a:noFill/>
          <a:ln>
            <a:noFill/>
          </a:ln>
        </p:spPr>
        <p:txBody>
          <a:bodyPr spcFirstLastPara="1" wrap="square" lIns="91425" tIns="45700" rIns="91425" bIns="45700" anchor="t" anchorCtr="0">
            <a:noAutofit/>
          </a:bodyPr>
          <a:lstStyle/>
          <a:p>
            <a:pPr marL="45720" lvl="0" indent="0" algn="l" rtl="0">
              <a:spcBef>
                <a:spcPts val="0"/>
              </a:spcBef>
              <a:spcAft>
                <a:spcPts val="0"/>
              </a:spcAft>
              <a:buSzPts val="2800"/>
              <a:buNone/>
            </a:pPr>
            <a:endParaRPr/>
          </a:p>
          <a:p>
            <a:pPr marL="45720" lvl="0" indent="0" algn="ctr" rtl="0">
              <a:spcBef>
                <a:spcPts val="720"/>
              </a:spcBef>
              <a:spcAft>
                <a:spcPts val="0"/>
              </a:spcAft>
              <a:buSzPts val="3600"/>
              <a:buNone/>
            </a:pPr>
            <a:r>
              <a:rPr lang="en-US" sz="3600"/>
              <a:t>Sara Tessmer</a:t>
            </a:r>
            <a:endParaRPr sz="3600"/>
          </a:p>
          <a:p>
            <a:pPr marL="45720" lvl="0" indent="0" algn="ctr" rtl="0">
              <a:spcBef>
                <a:spcPts val="240"/>
              </a:spcBef>
              <a:spcAft>
                <a:spcPts val="0"/>
              </a:spcAft>
              <a:buSzPts val="1200"/>
              <a:buNone/>
            </a:pPr>
            <a:endParaRPr sz="1200"/>
          </a:p>
          <a:p>
            <a:pPr marL="45720" lvl="0" indent="0" algn="ctr" rtl="0">
              <a:spcBef>
                <a:spcPts val="720"/>
              </a:spcBef>
              <a:spcAft>
                <a:spcPts val="0"/>
              </a:spcAft>
              <a:buSzPts val="3600"/>
              <a:buNone/>
            </a:pPr>
            <a:r>
              <a:rPr lang="en-US" sz="3600"/>
              <a:t>AD Assistant</a:t>
            </a:r>
            <a:endParaRPr/>
          </a:p>
          <a:p>
            <a:pPr marL="45720" lvl="0" indent="0" algn="ctr" rtl="0">
              <a:spcBef>
                <a:spcPts val="240"/>
              </a:spcBef>
              <a:spcAft>
                <a:spcPts val="0"/>
              </a:spcAft>
              <a:buSzPts val="1200"/>
              <a:buNone/>
            </a:pPr>
            <a:endParaRPr sz="1200"/>
          </a:p>
          <a:p>
            <a:pPr marL="45720" lvl="0" indent="0" algn="ctr" rtl="0">
              <a:spcBef>
                <a:spcPts val="720"/>
              </a:spcBef>
              <a:spcAft>
                <a:spcPts val="0"/>
              </a:spcAft>
              <a:buSzPts val="3600"/>
              <a:buNone/>
            </a:pPr>
            <a:r>
              <a:rPr lang="en-US" sz="3600"/>
              <a:t>507-725-3316</a:t>
            </a:r>
            <a:endParaRPr/>
          </a:p>
          <a:p>
            <a:pPr marL="45720" lvl="0" indent="0" algn="ctr" rtl="0">
              <a:spcBef>
                <a:spcPts val="720"/>
              </a:spcBef>
              <a:spcAft>
                <a:spcPts val="0"/>
              </a:spcAft>
              <a:buSzPts val="3600"/>
              <a:buNone/>
            </a:pPr>
            <a:r>
              <a:rPr lang="en-US" sz="3600"/>
              <a:t>EXT. 2012</a:t>
            </a:r>
            <a:endParaRPr/>
          </a:p>
          <a:p>
            <a:pPr marL="45720" lvl="0" indent="0" algn="ctr" rtl="0">
              <a:spcBef>
                <a:spcPts val="240"/>
              </a:spcBef>
              <a:spcAft>
                <a:spcPts val="0"/>
              </a:spcAft>
              <a:buSzPts val="1200"/>
              <a:buNone/>
            </a:pPr>
            <a:endParaRPr sz="1200"/>
          </a:p>
          <a:p>
            <a:pPr marL="45720" lvl="0" indent="0" algn="ctr" rtl="0">
              <a:spcBef>
                <a:spcPts val="360"/>
              </a:spcBef>
              <a:spcAft>
                <a:spcPts val="0"/>
              </a:spcAft>
              <a:buSzPts val="1800"/>
              <a:buNone/>
            </a:pPr>
            <a:r>
              <a:rPr lang="en-US" sz="1800" u="sng">
                <a:solidFill>
                  <a:schemeClr val="hlink"/>
                </a:solidFill>
                <a:hlinkClick r:id="rId3"/>
              </a:rPr>
              <a:t>sara_tessmer@cps.k12.mn.us</a:t>
            </a:r>
            <a:r>
              <a:rPr lang="en-US" sz="1800"/>
              <a:t> </a:t>
            </a:r>
            <a:endParaRPr/>
          </a:p>
        </p:txBody>
      </p:sp>
      <p:sp>
        <p:nvSpPr>
          <p:cNvPr id="114" name="Google Shape;114;p15"/>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CALEDONIA ACTIVITIES DEPARTMENT STAFF</a:t>
            </a:r>
            <a:endParaRPr/>
          </a:p>
        </p:txBody>
      </p:sp>
      <p:pic>
        <p:nvPicPr>
          <p:cNvPr id="115" name="Google Shape;115;p15"/>
          <p:cNvPicPr preferRelativeResize="0"/>
          <p:nvPr/>
        </p:nvPicPr>
        <p:blipFill rotWithShape="1">
          <a:blip r:embed="rId4">
            <a:alphaModFix/>
          </a:blip>
          <a:srcRect/>
          <a:stretch/>
        </p:blipFill>
        <p:spPr>
          <a:xfrm>
            <a:off x="8178800" y="5892800"/>
            <a:ext cx="812800" cy="8128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2"/>
          <p:cNvSpPr txBox="1">
            <a:spLocks noGrp="1"/>
          </p:cNvSpPr>
          <p:nvPr>
            <p:ph type="body" idx="1"/>
          </p:nvPr>
        </p:nvSpPr>
        <p:spPr>
          <a:xfrm>
            <a:off x="380999" y="1719071"/>
            <a:ext cx="8407800" cy="44073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Students who receive a MSHSL Chemical or Behavior violation during the season of play will not be eligible for postseason All-Conference or State Awards.</a:t>
            </a:r>
            <a:endParaRPr/>
          </a:p>
          <a:p>
            <a:pPr marL="457200" lvl="0" indent="-342900" algn="l" rtl="0">
              <a:spcBef>
                <a:spcPts val="0"/>
              </a:spcBef>
              <a:spcAft>
                <a:spcPts val="0"/>
              </a:spcAft>
              <a:buSzPts val="1800"/>
              <a:buChar char="◼"/>
            </a:pPr>
            <a:r>
              <a:rPr lang="en-US"/>
              <a:t>Students serving a suspension, must complete the full season for the time suspended to count.  For instance if a student sits out for a suspension and then quits the team, the time they sat out will not count and they will need to serve a suspension in the next activity.</a:t>
            </a:r>
            <a:endParaRPr/>
          </a:p>
        </p:txBody>
      </p:sp>
      <p:sp>
        <p:nvSpPr>
          <p:cNvPr id="294" name="Google Shape;294;p42"/>
          <p:cNvSpPr txBox="1">
            <a:spLocks noGrp="1"/>
          </p:cNvSpPr>
          <p:nvPr>
            <p:ph type="title"/>
          </p:nvPr>
        </p:nvSpPr>
        <p:spPr>
          <a:xfrm>
            <a:off x="381000" y="355847"/>
            <a:ext cx="8381400" cy="1054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General Information 3</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3"/>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lnSpc>
                <a:spcPct val="80000"/>
              </a:lnSpc>
              <a:spcBef>
                <a:spcPts val="0"/>
              </a:spcBef>
              <a:spcAft>
                <a:spcPts val="0"/>
              </a:spcAft>
              <a:buSzPts val="1850"/>
              <a:buChar char="◼"/>
            </a:pPr>
            <a:r>
              <a:rPr lang="en-US" sz="1850"/>
              <a:t>Do:</a:t>
            </a:r>
            <a:endParaRPr/>
          </a:p>
          <a:p>
            <a:pPr marL="548640" lvl="1" indent="-182880" algn="l" rtl="0">
              <a:lnSpc>
                <a:spcPct val="80000"/>
              </a:lnSpc>
              <a:spcBef>
                <a:spcPts val="333"/>
              </a:spcBef>
              <a:spcAft>
                <a:spcPts val="0"/>
              </a:spcAft>
              <a:buSzPts val="1665"/>
              <a:buChar char="▪"/>
            </a:pPr>
            <a:r>
              <a:rPr lang="en-US" sz="1665"/>
              <a:t>Cheer for your team, all members.</a:t>
            </a:r>
            <a:endParaRPr/>
          </a:p>
          <a:p>
            <a:pPr marL="548640" lvl="1" indent="-182880" algn="l" rtl="0">
              <a:lnSpc>
                <a:spcPct val="80000"/>
              </a:lnSpc>
              <a:spcBef>
                <a:spcPts val="333"/>
              </a:spcBef>
              <a:spcAft>
                <a:spcPts val="0"/>
              </a:spcAft>
              <a:buSzPts val="1665"/>
              <a:buChar char="▪"/>
            </a:pPr>
            <a:r>
              <a:rPr lang="en-US" sz="1665"/>
              <a:t>Support and accept your athletes role on the team.</a:t>
            </a:r>
            <a:endParaRPr/>
          </a:p>
          <a:p>
            <a:pPr marL="548640" lvl="1" indent="-182880" algn="l" rtl="0">
              <a:lnSpc>
                <a:spcPct val="80000"/>
              </a:lnSpc>
              <a:spcBef>
                <a:spcPts val="333"/>
              </a:spcBef>
              <a:spcAft>
                <a:spcPts val="0"/>
              </a:spcAft>
              <a:buSzPts val="1665"/>
              <a:buChar char="▪"/>
            </a:pPr>
            <a:r>
              <a:rPr lang="en-US" sz="1665"/>
              <a:t>Get all fees &amp; form turned in on time.</a:t>
            </a:r>
            <a:endParaRPr/>
          </a:p>
          <a:p>
            <a:pPr marL="548640" lvl="1" indent="-182880" algn="l" rtl="0">
              <a:lnSpc>
                <a:spcPct val="80000"/>
              </a:lnSpc>
              <a:spcBef>
                <a:spcPts val="333"/>
              </a:spcBef>
              <a:spcAft>
                <a:spcPts val="0"/>
              </a:spcAft>
              <a:buSzPts val="1665"/>
              <a:buChar char="▪"/>
            </a:pPr>
            <a:r>
              <a:rPr lang="en-US" sz="1665"/>
              <a:t>Join and support your athletes booster clubs.</a:t>
            </a:r>
            <a:endParaRPr/>
          </a:p>
          <a:p>
            <a:pPr marL="548640" lvl="1" indent="-182880" algn="l" rtl="0">
              <a:lnSpc>
                <a:spcPct val="80000"/>
              </a:lnSpc>
              <a:spcBef>
                <a:spcPts val="333"/>
              </a:spcBef>
              <a:spcAft>
                <a:spcPts val="0"/>
              </a:spcAft>
              <a:buSzPts val="1665"/>
              <a:buChar char="▪"/>
            </a:pPr>
            <a:r>
              <a:rPr lang="en-US" sz="1665"/>
              <a:t>Tell them how much you enjoy them being a part of the activity. </a:t>
            </a:r>
            <a:endParaRPr/>
          </a:p>
          <a:p>
            <a:pPr marL="548640" lvl="1" indent="-77152" algn="l" rtl="0">
              <a:lnSpc>
                <a:spcPct val="80000"/>
              </a:lnSpc>
              <a:spcBef>
                <a:spcPts val="333"/>
              </a:spcBef>
              <a:spcAft>
                <a:spcPts val="0"/>
              </a:spcAft>
              <a:buSzPts val="1665"/>
              <a:buNone/>
            </a:pPr>
            <a:endParaRPr sz="1665"/>
          </a:p>
          <a:p>
            <a:pPr marL="274320" lvl="0" indent="-228600" algn="l" rtl="0">
              <a:lnSpc>
                <a:spcPct val="80000"/>
              </a:lnSpc>
              <a:spcBef>
                <a:spcPts val="370"/>
              </a:spcBef>
              <a:spcAft>
                <a:spcPts val="0"/>
              </a:spcAft>
              <a:buSzPts val="1850"/>
              <a:buChar char="◼"/>
            </a:pPr>
            <a:r>
              <a:rPr lang="en-US" sz="1850"/>
              <a:t>Don’t:</a:t>
            </a:r>
            <a:endParaRPr/>
          </a:p>
          <a:p>
            <a:pPr marL="548640" lvl="1" indent="-182880" algn="l" rtl="0">
              <a:lnSpc>
                <a:spcPct val="80000"/>
              </a:lnSpc>
              <a:spcBef>
                <a:spcPts val="333"/>
              </a:spcBef>
              <a:spcAft>
                <a:spcPts val="0"/>
              </a:spcAft>
              <a:buSzPts val="1665"/>
              <a:buChar char="▪"/>
            </a:pPr>
            <a:r>
              <a:rPr lang="en-US" sz="1665"/>
              <a:t>Talk negatively about other players and/or coaches around your son or daughter.  They hear you and lose respect for those individuals which affects how well they perform and playing time in a negative way.</a:t>
            </a:r>
            <a:endParaRPr/>
          </a:p>
          <a:p>
            <a:pPr marL="548640" lvl="1" indent="-182880" algn="l" rtl="0">
              <a:lnSpc>
                <a:spcPct val="80000"/>
              </a:lnSpc>
              <a:spcBef>
                <a:spcPts val="333"/>
              </a:spcBef>
              <a:spcAft>
                <a:spcPts val="0"/>
              </a:spcAft>
              <a:buSzPts val="1665"/>
              <a:buChar char="▪"/>
            </a:pPr>
            <a:r>
              <a:rPr lang="en-US" sz="1665"/>
              <a:t>Argue with the coach in front of student.</a:t>
            </a:r>
            <a:endParaRPr/>
          </a:p>
          <a:p>
            <a:pPr marL="548640" lvl="1" indent="-182880" algn="l" rtl="0">
              <a:lnSpc>
                <a:spcPct val="80000"/>
              </a:lnSpc>
              <a:spcBef>
                <a:spcPts val="333"/>
              </a:spcBef>
              <a:spcAft>
                <a:spcPts val="0"/>
              </a:spcAft>
              <a:buSzPts val="1665"/>
              <a:buChar char="▪"/>
            </a:pPr>
            <a:r>
              <a:rPr lang="en-US" sz="1665"/>
              <a:t>Believe everything your athlete tells you.</a:t>
            </a:r>
            <a:endParaRPr/>
          </a:p>
          <a:p>
            <a:pPr marL="548640" lvl="1" indent="-182880" algn="l" rtl="0">
              <a:lnSpc>
                <a:spcPct val="80000"/>
              </a:lnSpc>
              <a:spcBef>
                <a:spcPts val="333"/>
              </a:spcBef>
              <a:spcAft>
                <a:spcPts val="0"/>
              </a:spcAft>
              <a:buSzPts val="1665"/>
              <a:buChar char="▪"/>
            </a:pPr>
            <a:r>
              <a:rPr lang="en-US" sz="1665"/>
              <a:t>Live through your child and expect their role to be what you want.</a:t>
            </a:r>
            <a:endParaRPr/>
          </a:p>
          <a:p>
            <a:pPr marL="548640" lvl="1" indent="-182880" algn="l" rtl="0">
              <a:lnSpc>
                <a:spcPct val="80000"/>
              </a:lnSpc>
              <a:spcBef>
                <a:spcPts val="333"/>
              </a:spcBef>
              <a:spcAft>
                <a:spcPts val="0"/>
              </a:spcAft>
              <a:buSzPts val="1665"/>
              <a:buChar char="▪"/>
            </a:pPr>
            <a:r>
              <a:rPr lang="en-US" sz="1665"/>
              <a:t>Coach or direct from the stands.</a:t>
            </a:r>
            <a:endParaRPr/>
          </a:p>
          <a:p>
            <a:pPr marL="548640" lvl="1" indent="-182880" algn="l" rtl="0">
              <a:lnSpc>
                <a:spcPct val="80000"/>
              </a:lnSpc>
              <a:spcBef>
                <a:spcPts val="333"/>
              </a:spcBef>
              <a:spcAft>
                <a:spcPts val="0"/>
              </a:spcAft>
              <a:buSzPts val="1665"/>
              <a:buChar char="▪"/>
            </a:pPr>
            <a:r>
              <a:rPr lang="en-US" sz="1665"/>
              <a:t>Yell at or complain about officials, opponents or spectators during the contests.</a:t>
            </a:r>
            <a:endParaRPr/>
          </a:p>
          <a:p>
            <a:pPr marL="548640" lvl="1" indent="-77152" algn="l" rtl="0">
              <a:lnSpc>
                <a:spcPct val="80000"/>
              </a:lnSpc>
              <a:spcBef>
                <a:spcPts val="333"/>
              </a:spcBef>
              <a:spcAft>
                <a:spcPts val="0"/>
              </a:spcAft>
              <a:buSzPts val="1665"/>
              <a:buNone/>
            </a:pPr>
            <a:endParaRPr sz="1665"/>
          </a:p>
        </p:txBody>
      </p:sp>
      <p:sp>
        <p:nvSpPr>
          <p:cNvPr id="300" name="Google Shape;300;p43"/>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PARENT BEHAVIOR DO’S AND DON’TS</a:t>
            </a:r>
            <a:endParaRPr/>
          </a:p>
        </p:txBody>
      </p:sp>
      <p:pic>
        <p:nvPicPr>
          <p:cNvPr id="301" name="Google Shape;301;p43"/>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4"/>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800"/>
              <a:buChar char="◼"/>
            </a:pPr>
            <a:r>
              <a:rPr lang="en-US" sz="2800"/>
              <a:t>All facilities can be used by students, but there needs to be supervision.  Coming in to the building and using the weight room, gym, MPR etc. without supervision is prohibited.</a:t>
            </a:r>
            <a:endParaRPr/>
          </a:p>
          <a:p>
            <a:pPr marL="274320" lvl="0" indent="-228600" algn="l" rtl="0">
              <a:spcBef>
                <a:spcPts val="560"/>
              </a:spcBef>
              <a:spcAft>
                <a:spcPts val="0"/>
              </a:spcAft>
              <a:buSzPts val="2800"/>
              <a:buChar char="◼"/>
            </a:pPr>
            <a:r>
              <a:rPr lang="en-US" sz="2800"/>
              <a:t>Take pride in the facilities, our staff is doing several upgrades and when stuff is not used correctly it costs taxpayer dollars to repair.</a:t>
            </a:r>
            <a:endParaRPr/>
          </a:p>
          <a:p>
            <a:pPr marL="274320" lvl="0" indent="-228600" algn="l" rtl="0">
              <a:spcBef>
                <a:spcPts val="560"/>
              </a:spcBef>
              <a:spcAft>
                <a:spcPts val="0"/>
              </a:spcAft>
              <a:buSzPts val="2800"/>
              <a:buChar char="◼"/>
            </a:pPr>
            <a:r>
              <a:rPr lang="en-US" sz="2800"/>
              <a:t>Please clean up after yourself when attending games or using our facilities. </a:t>
            </a:r>
            <a:endParaRPr/>
          </a:p>
          <a:p>
            <a:pPr marL="274320" lvl="0" indent="-101600" algn="l" rtl="0">
              <a:spcBef>
                <a:spcPts val="400"/>
              </a:spcBef>
              <a:spcAft>
                <a:spcPts val="0"/>
              </a:spcAft>
              <a:buSzPts val="2000"/>
              <a:buNone/>
            </a:pPr>
            <a:endParaRPr/>
          </a:p>
        </p:txBody>
      </p:sp>
      <p:sp>
        <p:nvSpPr>
          <p:cNvPr id="307" name="Google Shape;307;p44"/>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FACILITIES USE</a:t>
            </a:r>
            <a:endParaRPr/>
          </a:p>
        </p:txBody>
      </p:sp>
      <p:pic>
        <p:nvPicPr>
          <p:cNvPr id="308" name="Google Shape;308;p44"/>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45"/>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1600"/>
              <a:buChar char="◼"/>
            </a:pPr>
            <a:r>
              <a:rPr lang="en-US" sz="1600"/>
              <a:t>We have made huge improvements to our facilities/grounds and  they look better than they ever have and we want to keep them looking great.  Please respect some of the following rules that some feel do not apply to them:</a:t>
            </a:r>
            <a:endParaRPr/>
          </a:p>
          <a:p>
            <a:pPr marL="274320" lvl="0" indent="-127000" algn="l" rtl="0">
              <a:spcBef>
                <a:spcPts val="320"/>
              </a:spcBef>
              <a:spcAft>
                <a:spcPts val="0"/>
              </a:spcAft>
              <a:buSzPts val="1600"/>
              <a:buNone/>
            </a:pPr>
            <a:endParaRPr sz="1600"/>
          </a:p>
          <a:p>
            <a:pPr marL="548640" lvl="1" indent="-182880" algn="l" rtl="0">
              <a:spcBef>
                <a:spcPts val="440"/>
              </a:spcBef>
              <a:spcAft>
                <a:spcPts val="0"/>
              </a:spcAft>
              <a:buSzPts val="2200"/>
              <a:buChar char="▪"/>
            </a:pPr>
            <a:r>
              <a:rPr lang="en-US" sz="2200"/>
              <a:t>No pets allowed at any time on school grounds, unless registered service animals.</a:t>
            </a:r>
            <a:endParaRPr/>
          </a:p>
          <a:p>
            <a:pPr marL="548640" lvl="1" indent="-182880" algn="l" rtl="0">
              <a:spcBef>
                <a:spcPts val="440"/>
              </a:spcBef>
              <a:spcAft>
                <a:spcPts val="0"/>
              </a:spcAft>
              <a:buSzPts val="2200"/>
              <a:buChar char="▪"/>
            </a:pPr>
            <a:r>
              <a:rPr lang="en-US" sz="2200"/>
              <a:t>Do not drive vehicles on the grass or walking paths around the school (paved or unpaved) unless given permission by Administration.</a:t>
            </a:r>
            <a:endParaRPr/>
          </a:p>
          <a:p>
            <a:pPr marL="548640" lvl="1" indent="-182880" algn="l" rtl="0">
              <a:spcBef>
                <a:spcPts val="440"/>
              </a:spcBef>
              <a:spcAft>
                <a:spcPts val="0"/>
              </a:spcAft>
              <a:buSzPts val="2200"/>
              <a:buChar char="▪"/>
            </a:pPr>
            <a:r>
              <a:rPr lang="en-US" sz="2200"/>
              <a:t>Do not move barriers or drive around them when they are set.</a:t>
            </a:r>
            <a:endParaRPr/>
          </a:p>
          <a:p>
            <a:pPr marL="548640" lvl="1" indent="-182880" algn="l" rtl="0">
              <a:spcBef>
                <a:spcPts val="440"/>
              </a:spcBef>
              <a:spcAft>
                <a:spcPts val="0"/>
              </a:spcAft>
              <a:buSzPts val="2200"/>
              <a:buChar char="▪"/>
            </a:pPr>
            <a:r>
              <a:rPr lang="en-US" sz="2200"/>
              <a:t>Park in designated areas only.  Do not park on the grass.</a:t>
            </a:r>
            <a:endParaRPr/>
          </a:p>
          <a:p>
            <a:pPr marL="548640" lvl="1" indent="-182880" algn="l" rtl="0">
              <a:spcBef>
                <a:spcPts val="440"/>
              </a:spcBef>
              <a:spcAft>
                <a:spcPts val="0"/>
              </a:spcAft>
              <a:buSzPts val="2200"/>
              <a:buChar char="▪"/>
            </a:pPr>
            <a:r>
              <a:rPr lang="en-US" sz="2200"/>
              <a:t>Smoking, tobacco use and electronic vaping  devices are PROHIBITED on school grounds.</a:t>
            </a:r>
            <a:endParaRPr/>
          </a:p>
        </p:txBody>
      </p:sp>
      <p:sp>
        <p:nvSpPr>
          <p:cNvPr id="314" name="Google Shape;314;p45"/>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CALEDONIA SCHOOL GROUNDS</a:t>
            </a:r>
            <a:endParaRPr/>
          </a:p>
        </p:txBody>
      </p:sp>
      <p:pic>
        <p:nvPicPr>
          <p:cNvPr id="315" name="Google Shape;315;p45"/>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6"/>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000"/>
              <a:buChar char="◼"/>
            </a:pPr>
            <a:r>
              <a:rPr lang="en-US"/>
              <a:t>In closing, thank you for viewing  this slideshow.   Information in this presentation will help make the 2023-24  athletic/activities season a success.</a:t>
            </a:r>
            <a:endParaRPr/>
          </a:p>
          <a:p>
            <a:pPr marL="274320" lvl="0" indent="-228600" algn="l" rtl="0">
              <a:spcBef>
                <a:spcPts val="400"/>
              </a:spcBef>
              <a:spcAft>
                <a:spcPts val="0"/>
              </a:spcAft>
              <a:buSzPts val="2000"/>
              <a:buChar char="◼"/>
            </a:pPr>
            <a:r>
              <a:rPr lang="en-US"/>
              <a:t>Understand that being part of the team alone is what makes our student athletes successful.  Playing time and wins do not define us.  Being part of something bigger than ourselves does. </a:t>
            </a:r>
            <a:endParaRPr/>
          </a:p>
          <a:p>
            <a:pPr marL="274320" lvl="0" indent="-228600" algn="l" rtl="0">
              <a:spcBef>
                <a:spcPts val="400"/>
              </a:spcBef>
              <a:spcAft>
                <a:spcPts val="0"/>
              </a:spcAft>
              <a:buSzPts val="2000"/>
              <a:buChar char="◼"/>
            </a:pPr>
            <a:r>
              <a:rPr lang="en-US"/>
              <a:t>Trust the process:  Athletes will be challenged, they will fail.  They may come home happy, sad, upset and crying.  </a:t>
            </a:r>
            <a:endParaRPr/>
          </a:p>
          <a:p>
            <a:pPr marL="274320" lvl="0" indent="-228600" algn="l" rtl="0">
              <a:spcBef>
                <a:spcPts val="400"/>
              </a:spcBef>
              <a:spcAft>
                <a:spcPts val="0"/>
              </a:spcAft>
              <a:buSzPts val="2000"/>
              <a:buChar char="◼"/>
            </a:pPr>
            <a:r>
              <a:rPr lang="en-US"/>
              <a:t>They will have good days and bad, understand that is all part of the process and their growth.  Embrace it!</a:t>
            </a:r>
            <a:endParaRPr/>
          </a:p>
          <a:p>
            <a:pPr marL="274320" lvl="0" indent="-228600" algn="l" rtl="0">
              <a:spcBef>
                <a:spcPts val="400"/>
              </a:spcBef>
              <a:spcAft>
                <a:spcPts val="0"/>
              </a:spcAft>
              <a:buSzPts val="2000"/>
              <a:buChar char="◼"/>
            </a:pPr>
            <a:r>
              <a:rPr lang="en-US"/>
              <a:t>If you have any questions or concerns, please don’t hesitate to stop me or drop me a line.</a:t>
            </a:r>
            <a:endParaRPr/>
          </a:p>
        </p:txBody>
      </p:sp>
      <p:sp>
        <p:nvSpPr>
          <p:cNvPr id="321" name="Google Shape;321;p46"/>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CLOSING</a:t>
            </a:r>
            <a:endParaRPr/>
          </a:p>
        </p:txBody>
      </p:sp>
      <p:pic>
        <p:nvPicPr>
          <p:cNvPr id="322" name="Google Shape;322;p46"/>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47"/>
          <p:cNvSpPr txBox="1">
            <a:spLocks noGrp="1"/>
          </p:cNvSpPr>
          <p:nvPr>
            <p:ph type="body" idx="1"/>
          </p:nvPr>
        </p:nvSpPr>
        <p:spPr>
          <a:xfrm>
            <a:off x="380999" y="1719071"/>
            <a:ext cx="8407800" cy="4407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One Parent will need to complete the assessment by clicking on the link provided.  This needs to be completed before a student will be allowed to participate in events in their chosen activity.</a:t>
            </a:r>
            <a:endParaRPr/>
          </a:p>
          <a:p>
            <a:pPr marL="457200" lvl="0" indent="-342900" algn="l" rtl="0">
              <a:spcBef>
                <a:spcPts val="360"/>
              </a:spcBef>
              <a:spcAft>
                <a:spcPts val="0"/>
              </a:spcAft>
              <a:buSzPts val="1800"/>
              <a:buChar char="◼"/>
            </a:pPr>
            <a:r>
              <a:rPr lang="en-US"/>
              <a:t>Make sure to list all names of students you are completing the assessment for.</a:t>
            </a:r>
            <a:endParaRPr/>
          </a:p>
          <a:p>
            <a:pPr marL="457200" lvl="0" indent="-342900" algn="l" rtl="0">
              <a:spcBef>
                <a:spcPts val="0"/>
              </a:spcBef>
              <a:spcAft>
                <a:spcPts val="0"/>
              </a:spcAft>
              <a:buSzPts val="1800"/>
              <a:buChar char="◼"/>
            </a:pPr>
            <a:r>
              <a:rPr lang="en-US"/>
              <a:t>One parent needs to complete only once for all school year.</a:t>
            </a:r>
            <a:endParaRPr/>
          </a:p>
          <a:p>
            <a:pPr marL="457200" lvl="0" indent="-342900" algn="l" rtl="0">
              <a:spcBef>
                <a:spcPts val="0"/>
              </a:spcBef>
              <a:spcAft>
                <a:spcPts val="0"/>
              </a:spcAft>
              <a:buSzPts val="1800"/>
              <a:buChar char="◼"/>
            </a:pPr>
            <a:r>
              <a:rPr lang="en-US"/>
              <a:t>One parent needs to complete and this registers for all students in which the parent is the parent, court appointed guardian or Athletic Department approved guardian. </a:t>
            </a:r>
            <a:endParaRPr/>
          </a:p>
          <a:p>
            <a:pPr marL="0" lvl="0" indent="0" algn="l" rtl="0">
              <a:spcBef>
                <a:spcPts val="360"/>
              </a:spcBef>
              <a:spcAft>
                <a:spcPts val="0"/>
              </a:spcAft>
              <a:buNone/>
            </a:pPr>
            <a:endParaRPr/>
          </a:p>
          <a:p>
            <a:pPr marL="0" lvl="0" indent="0" algn="ctr" rtl="0">
              <a:spcBef>
                <a:spcPts val="360"/>
              </a:spcBef>
              <a:spcAft>
                <a:spcPts val="0"/>
              </a:spcAft>
              <a:buNone/>
            </a:pPr>
            <a:r>
              <a:rPr lang="en-US"/>
              <a:t>Assessment Link: </a:t>
            </a:r>
            <a:r>
              <a:rPr lang="en-US" u="sng">
                <a:solidFill>
                  <a:schemeClr val="hlink"/>
                </a:solidFill>
                <a:hlinkClick r:id="rId3"/>
              </a:rPr>
              <a:t>https://forms.gle/DBEWK6dg4ZLqVbf19</a:t>
            </a:r>
            <a:endParaRPr/>
          </a:p>
          <a:p>
            <a:pPr marL="0" lvl="0" indent="0" algn="ctr" rtl="0">
              <a:spcBef>
                <a:spcPts val="360"/>
              </a:spcBef>
              <a:spcAft>
                <a:spcPts val="0"/>
              </a:spcAft>
              <a:buNone/>
            </a:pPr>
            <a:endParaRPr/>
          </a:p>
          <a:p>
            <a:pPr marL="0" lvl="0" indent="0" algn="ctr" rtl="0">
              <a:spcBef>
                <a:spcPts val="360"/>
              </a:spcBef>
              <a:spcAft>
                <a:spcPts val="0"/>
              </a:spcAft>
              <a:buNone/>
            </a:pPr>
            <a:endParaRPr/>
          </a:p>
        </p:txBody>
      </p:sp>
      <p:sp>
        <p:nvSpPr>
          <p:cNvPr id="328" name="Google Shape;328;p47"/>
          <p:cNvSpPr txBox="1">
            <a:spLocks noGrp="1"/>
          </p:cNvSpPr>
          <p:nvPr>
            <p:ph type="title"/>
          </p:nvPr>
        </p:nvSpPr>
        <p:spPr>
          <a:xfrm>
            <a:off x="381000" y="355847"/>
            <a:ext cx="8381400" cy="1054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Complete the Online Parent Assessment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800"/>
              <a:buChar char="◼"/>
            </a:pPr>
            <a:r>
              <a:rPr lang="en-US" sz="2800"/>
              <a:t>Football					Carl Fruechte</a:t>
            </a:r>
            <a:endParaRPr sz="2000"/>
          </a:p>
          <a:p>
            <a:pPr marL="274320" lvl="0" indent="-228600" algn="l" rtl="0">
              <a:spcBef>
                <a:spcPts val="560"/>
              </a:spcBef>
              <a:spcAft>
                <a:spcPts val="0"/>
              </a:spcAft>
              <a:buSzPts val="2800"/>
              <a:buChar char="◼"/>
            </a:pPr>
            <a:r>
              <a:rPr lang="en-US" sz="2800"/>
              <a:t>Soccer – Girls			Chris Jandt</a:t>
            </a:r>
            <a:endParaRPr sz="2800"/>
          </a:p>
          <a:p>
            <a:pPr marL="274320" lvl="0" indent="-228600" algn="l" rtl="0">
              <a:spcBef>
                <a:spcPts val="560"/>
              </a:spcBef>
              <a:spcAft>
                <a:spcPts val="0"/>
              </a:spcAft>
              <a:buSzPts val="2800"/>
              <a:buChar char="◼"/>
            </a:pPr>
            <a:r>
              <a:rPr lang="en-US" sz="2800"/>
              <a:t>Soccer – Boys			Jay Marschall</a:t>
            </a:r>
            <a:endParaRPr sz="2800"/>
          </a:p>
          <a:p>
            <a:pPr marL="274320" lvl="0" indent="-228600" algn="l" rtl="0">
              <a:spcBef>
                <a:spcPts val="560"/>
              </a:spcBef>
              <a:spcAft>
                <a:spcPts val="0"/>
              </a:spcAft>
              <a:buSzPts val="2800"/>
              <a:buChar char="◼"/>
            </a:pPr>
            <a:r>
              <a:rPr lang="en-US" sz="2800"/>
              <a:t>Volleyball - Girls		Scott Koepke</a:t>
            </a:r>
            <a:endParaRPr sz="2800"/>
          </a:p>
          <a:p>
            <a:pPr marL="45720" lvl="0" indent="0" algn="l" rtl="0">
              <a:spcBef>
                <a:spcPts val="560"/>
              </a:spcBef>
              <a:spcAft>
                <a:spcPts val="0"/>
              </a:spcAft>
              <a:buSzPts val="2800"/>
              <a:buNone/>
            </a:pPr>
            <a:endParaRPr sz="2800"/>
          </a:p>
          <a:p>
            <a:pPr marL="274320" lvl="0" indent="-50800" algn="l" rtl="0">
              <a:spcBef>
                <a:spcPts val="560"/>
              </a:spcBef>
              <a:spcAft>
                <a:spcPts val="0"/>
              </a:spcAft>
              <a:buSzPts val="2800"/>
              <a:buNone/>
            </a:pPr>
            <a:endParaRPr sz="2800"/>
          </a:p>
          <a:p>
            <a:pPr marL="274320" lvl="0" indent="-50800" algn="l" rtl="0">
              <a:spcBef>
                <a:spcPts val="560"/>
              </a:spcBef>
              <a:spcAft>
                <a:spcPts val="0"/>
              </a:spcAft>
              <a:buSzPts val="2800"/>
              <a:buNone/>
            </a:pPr>
            <a:endParaRPr sz="2800"/>
          </a:p>
        </p:txBody>
      </p:sp>
      <p:sp>
        <p:nvSpPr>
          <p:cNvPr id="121" name="Google Shape;121;p16"/>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FALL VARSITY/HEAD COACHING STAFF</a:t>
            </a:r>
            <a:endParaRPr/>
          </a:p>
        </p:txBody>
      </p:sp>
      <p:pic>
        <p:nvPicPr>
          <p:cNvPr id="122" name="Google Shape;122;p16"/>
          <p:cNvPicPr preferRelativeResize="0"/>
          <p:nvPr/>
        </p:nvPicPr>
        <p:blipFill rotWithShape="1">
          <a:blip r:embed="rId3">
            <a:alphaModFix/>
          </a:blip>
          <a:srcRect/>
          <a:stretch/>
        </p:blipFill>
        <p:spPr>
          <a:xfrm>
            <a:off x="8255000" y="5892800"/>
            <a:ext cx="812800" cy="812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3200"/>
              <a:buChar char="◼"/>
            </a:pPr>
            <a:r>
              <a:rPr lang="en-US" sz="3200"/>
              <a:t>Basketball-Boys		Brad King</a:t>
            </a:r>
            <a:endParaRPr/>
          </a:p>
          <a:p>
            <a:pPr marL="274320" lvl="0" indent="-228600" algn="l" rtl="0">
              <a:spcBef>
                <a:spcPts val="640"/>
              </a:spcBef>
              <a:spcAft>
                <a:spcPts val="0"/>
              </a:spcAft>
              <a:buSzPts val="3200"/>
              <a:buChar char="◼"/>
            </a:pPr>
            <a:r>
              <a:rPr lang="en-US" sz="3200"/>
              <a:t>Basketball-Girls		Scott Sorenson</a:t>
            </a:r>
            <a:endParaRPr/>
          </a:p>
          <a:p>
            <a:pPr marL="274320" lvl="0" indent="-228600" algn="l" rtl="0">
              <a:spcBef>
                <a:spcPts val="640"/>
              </a:spcBef>
              <a:spcAft>
                <a:spcPts val="0"/>
              </a:spcAft>
              <a:buSzPts val="3200"/>
              <a:buChar char="◼"/>
            </a:pPr>
            <a:r>
              <a:rPr lang="en-US" sz="3200"/>
              <a:t>Gymnastics				Savana Becker </a:t>
            </a:r>
            <a:endParaRPr/>
          </a:p>
          <a:p>
            <a:pPr marL="274320" lvl="0" indent="-228600" algn="l" rtl="0">
              <a:spcBef>
                <a:spcPts val="640"/>
              </a:spcBef>
              <a:spcAft>
                <a:spcPts val="0"/>
              </a:spcAft>
              <a:buSzPts val="3200"/>
              <a:buChar char="◼"/>
            </a:pPr>
            <a:r>
              <a:rPr lang="en-US" sz="3200"/>
              <a:t>Wrestling					Shay Mahoney</a:t>
            </a:r>
            <a:endParaRPr/>
          </a:p>
          <a:p>
            <a:pPr marL="274320" lvl="0" indent="-101600" algn="l" rtl="0">
              <a:spcBef>
                <a:spcPts val="400"/>
              </a:spcBef>
              <a:spcAft>
                <a:spcPts val="0"/>
              </a:spcAft>
              <a:buSzPts val="2000"/>
              <a:buNone/>
            </a:pPr>
            <a:endParaRPr/>
          </a:p>
        </p:txBody>
      </p:sp>
      <p:sp>
        <p:nvSpPr>
          <p:cNvPr id="128" name="Google Shape;128;p17"/>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WINTER HEAD COACHES</a:t>
            </a:r>
            <a:endParaRPr/>
          </a:p>
        </p:txBody>
      </p:sp>
      <p:pic>
        <p:nvPicPr>
          <p:cNvPr id="129" name="Google Shape;129;p17"/>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3200"/>
              <a:buChar char="◼"/>
            </a:pPr>
            <a:r>
              <a:rPr lang="en-US" sz="3200"/>
              <a:t>Baseball				Shawn Bauer</a:t>
            </a:r>
            <a:endParaRPr sz="3200"/>
          </a:p>
          <a:p>
            <a:pPr marL="274320" lvl="0" indent="-228600" algn="l" rtl="0">
              <a:spcBef>
                <a:spcPts val="640"/>
              </a:spcBef>
              <a:spcAft>
                <a:spcPts val="0"/>
              </a:spcAft>
              <a:buSzPts val="3200"/>
              <a:buChar char="◼"/>
            </a:pPr>
            <a:r>
              <a:rPr lang="en-US" sz="3200"/>
              <a:t>Golf-Girls				Robert Sobczak</a:t>
            </a:r>
            <a:endParaRPr/>
          </a:p>
          <a:p>
            <a:pPr marL="274320" lvl="0" indent="-228600" algn="l" rtl="0">
              <a:spcBef>
                <a:spcPts val="640"/>
              </a:spcBef>
              <a:spcAft>
                <a:spcPts val="0"/>
              </a:spcAft>
              <a:buSzPts val="3200"/>
              <a:buChar char="◼"/>
            </a:pPr>
            <a:r>
              <a:rPr lang="en-US" sz="3200"/>
              <a:t>Golf-Boys				Scott Sorenson</a:t>
            </a:r>
            <a:endParaRPr/>
          </a:p>
          <a:p>
            <a:pPr marL="274320" lvl="0" indent="-228600" algn="l" rtl="0">
              <a:spcBef>
                <a:spcPts val="640"/>
              </a:spcBef>
              <a:spcAft>
                <a:spcPts val="0"/>
              </a:spcAft>
              <a:buSzPts val="3200"/>
              <a:buChar char="◼"/>
            </a:pPr>
            <a:r>
              <a:rPr lang="en-US" sz="3200"/>
              <a:t>Softball 				Chad Augedahl</a:t>
            </a:r>
            <a:endParaRPr sz="3200"/>
          </a:p>
          <a:p>
            <a:pPr marL="274320" lvl="0" indent="-228600" algn="l" rtl="0">
              <a:spcBef>
                <a:spcPts val="640"/>
              </a:spcBef>
              <a:spcAft>
                <a:spcPts val="0"/>
              </a:spcAft>
              <a:buSzPts val="3200"/>
              <a:buChar char="◼"/>
            </a:pPr>
            <a:r>
              <a:rPr lang="en-US" sz="3200"/>
              <a:t>Track-Boys			Reese Wait</a:t>
            </a:r>
            <a:endParaRPr sz="3200"/>
          </a:p>
          <a:p>
            <a:pPr marL="274320" lvl="0" indent="-228600" algn="l" rtl="0">
              <a:spcBef>
                <a:spcPts val="640"/>
              </a:spcBef>
              <a:spcAft>
                <a:spcPts val="0"/>
              </a:spcAft>
              <a:buSzPts val="3200"/>
              <a:buChar char="◼"/>
            </a:pPr>
            <a:r>
              <a:rPr lang="en-US" sz="3200"/>
              <a:t>Track-Girls			Mitchell Bechtel</a:t>
            </a:r>
            <a:endParaRPr/>
          </a:p>
        </p:txBody>
      </p:sp>
      <p:sp>
        <p:nvSpPr>
          <p:cNvPr id="135" name="Google Shape;135;p18"/>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SPRING HEAD COACHES</a:t>
            </a:r>
            <a:endParaRPr/>
          </a:p>
        </p:txBody>
      </p:sp>
      <p:pic>
        <p:nvPicPr>
          <p:cNvPr id="136" name="Google Shape;136;p18"/>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body" idx="1"/>
          </p:nvPr>
        </p:nvSpPr>
        <p:spPr>
          <a:xfrm>
            <a:off x="380999" y="1719070"/>
            <a:ext cx="8407893" cy="4910329"/>
          </a:xfrm>
          <a:prstGeom prst="rect">
            <a:avLst/>
          </a:prstGeom>
          <a:noFill/>
          <a:ln>
            <a:noFill/>
          </a:ln>
        </p:spPr>
        <p:txBody>
          <a:bodyPr spcFirstLastPara="1" wrap="square" lIns="91425" tIns="45700" rIns="91425" bIns="45700" anchor="t" anchorCtr="0">
            <a:noAutofit/>
          </a:bodyPr>
          <a:lstStyle/>
          <a:p>
            <a:pPr marL="45720" lvl="0" indent="0" algn="ctr" rtl="0">
              <a:lnSpc>
                <a:spcPct val="90000"/>
              </a:lnSpc>
              <a:spcBef>
                <a:spcPts val="0"/>
              </a:spcBef>
              <a:spcAft>
                <a:spcPts val="0"/>
              </a:spcAft>
              <a:buSzPts val="1500"/>
              <a:buNone/>
            </a:pPr>
            <a:r>
              <a:rPr lang="en-US" sz="1500" i="1">
                <a:solidFill>
                  <a:schemeClr val="dk1"/>
                </a:solidFill>
              </a:rPr>
              <a:t>The primary mission of the Caledonia Athletic Department is to provide an opportunity of involvement and/or participation for every student athletically, whether it is a competitive sport, recreational activity, or management/support opportunity. In doing this, serious attention will be devoted individually to the physical, mental, social, and emotional dimensions with outcomes including student growth in all dimensions and their preparation to make a serious contribution to his/her family and community.</a:t>
            </a:r>
            <a:endParaRPr/>
          </a:p>
          <a:p>
            <a:pPr marL="274320" lvl="0" indent="-133350" algn="l" rtl="0">
              <a:lnSpc>
                <a:spcPct val="90000"/>
              </a:lnSpc>
              <a:spcBef>
                <a:spcPts val="300"/>
              </a:spcBef>
              <a:spcAft>
                <a:spcPts val="0"/>
              </a:spcAft>
              <a:buSzPts val="1500"/>
              <a:buNone/>
            </a:pPr>
            <a:endParaRPr sz="1500" i="1">
              <a:solidFill>
                <a:schemeClr val="dk1"/>
              </a:solidFill>
            </a:endParaRPr>
          </a:p>
          <a:p>
            <a:pPr marL="274320" lvl="0" indent="-228600" algn="l" rtl="0">
              <a:lnSpc>
                <a:spcPct val="90000"/>
              </a:lnSpc>
              <a:spcBef>
                <a:spcPts val="320"/>
              </a:spcBef>
              <a:spcAft>
                <a:spcPts val="0"/>
              </a:spcAft>
              <a:buSzPts val="1600"/>
              <a:buChar char="◼"/>
            </a:pPr>
            <a:r>
              <a:rPr lang="en-US" sz="1600"/>
              <a:t>Athletics are a part of the total educational program and should emphasize the “student first” philosophy.</a:t>
            </a:r>
            <a:endParaRPr/>
          </a:p>
          <a:p>
            <a:pPr marL="274320" lvl="0" indent="-228600" algn="l" rtl="0">
              <a:lnSpc>
                <a:spcPct val="90000"/>
              </a:lnSpc>
              <a:spcBef>
                <a:spcPts val="320"/>
              </a:spcBef>
              <a:spcAft>
                <a:spcPts val="0"/>
              </a:spcAft>
              <a:buSzPts val="1600"/>
              <a:buChar char="◼"/>
            </a:pPr>
            <a:r>
              <a:rPr lang="en-US" sz="1600"/>
              <a:t>We are not a “win at all cost” program but realize the importance that the expectation of success can play in creating a competitive environment.</a:t>
            </a:r>
            <a:endParaRPr/>
          </a:p>
          <a:p>
            <a:pPr marL="274320" lvl="0" indent="-228600" algn="l" rtl="0">
              <a:lnSpc>
                <a:spcPct val="90000"/>
              </a:lnSpc>
              <a:spcBef>
                <a:spcPts val="320"/>
              </a:spcBef>
              <a:spcAft>
                <a:spcPts val="0"/>
              </a:spcAft>
              <a:buSzPts val="1600"/>
              <a:buChar char="◼"/>
            </a:pPr>
            <a:r>
              <a:rPr lang="en-US" sz="1600"/>
              <a:t>Being an athlete at Caledonia Middle/High School, is a privilege and not a right.  Athletes will:</a:t>
            </a:r>
            <a:endParaRPr/>
          </a:p>
          <a:p>
            <a:pPr marL="548640" lvl="1" indent="-182880" algn="l" rtl="0">
              <a:lnSpc>
                <a:spcPct val="90000"/>
              </a:lnSpc>
              <a:spcBef>
                <a:spcPts val="320"/>
              </a:spcBef>
              <a:spcAft>
                <a:spcPts val="0"/>
              </a:spcAft>
              <a:buSzPts val="1600"/>
              <a:buChar char="▪"/>
            </a:pPr>
            <a:r>
              <a:rPr lang="en-US" sz="1600"/>
              <a:t>Be held to high academic standards.</a:t>
            </a:r>
            <a:endParaRPr/>
          </a:p>
          <a:p>
            <a:pPr marL="548640" lvl="1" indent="-182880" algn="l" rtl="0">
              <a:lnSpc>
                <a:spcPct val="90000"/>
              </a:lnSpc>
              <a:spcBef>
                <a:spcPts val="320"/>
              </a:spcBef>
              <a:spcAft>
                <a:spcPts val="0"/>
              </a:spcAft>
              <a:buSzPts val="1600"/>
              <a:buChar char="▪"/>
            </a:pPr>
            <a:r>
              <a:rPr lang="en-US" sz="1600"/>
              <a:t>Display exemplary behavior on and off the field/court.</a:t>
            </a:r>
            <a:endParaRPr/>
          </a:p>
          <a:p>
            <a:pPr marL="548640" lvl="1" indent="-182880" algn="l" rtl="0">
              <a:lnSpc>
                <a:spcPct val="90000"/>
              </a:lnSpc>
              <a:spcBef>
                <a:spcPts val="320"/>
              </a:spcBef>
              <a:spcAft>
                <a:spcPts val="0"/>
              </a:spcAft>
              <a:buSzPts val="1600"/>
              <a:buChar char="▪"/>
            </a:pPr>
            <a:r>
              <a:rPr lang="en-US" sz="1600"/>
              <a:t>Face adversity, but that is OK.</a:t>
            </a:r>
            <a:endParaRPr/>
          </a:p>
          <a:p>
            <a:pPr marL="274320" lvl="0" indent="-228600" algn="l" rtl="0">
              <a:lnSpc>
                <a:spcPct val="90000"/>
              </a:lnSpc>
              <a:spcBef>
                <a:spcPts val="320"/>
              </a:spcBef>
              <a:spcAft>
                <a:spcPts val="0"/>
              </a:spcAft>
              <a:buSzPts val="1600"/>
              <a:buChar char="◼"/>
            </a:pPr>
            <a:r>
              <a:rPr lang="en-US" sz="1600"/>
              <a:t>We encourage multi-sport participation among our student athletes and will emphasize working together to better the entire athletic program</a:t>
            </a:r>
            <a:endParaRPr/>
          </a:p>
          <a:p>
            <a:pPr marL="365760" lvl="1" indent="0" algn="l" rtl="0">
              <a:lnSpc>
                <a:spcPct val="90000"/>
              </a:lnSpc>
              <a:spcBef>
                <a:spcPts val="360"/>
              </a:spcBef>
              <a:spcAft>
                <a:spcPts val="0"/>
              </a:spcAft>
              <a:buSzPts val="1800"/>
              <a:buNone/>
            </a:pPr>
            <a:endParaRPr/>
          </a:p>
        </p:txBody>
      </p:sp>
      <p:sp>
        <p:nvSpPr>
          <p:cNvPr id="142" name="Google Shape;142;p19"/>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CALEDONIA ATHLETIC DEPARTMENT MISSION</a:t>
            </a:r>
            <a:endParaRPr/>
          </a:p>
        </p:txBody>
      </p:sp>
      <p:pic>
        <p:nvPicPr>
          <p:cNvPr id="143" name="Google Shape;143;p19"/>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0"/>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274320" lvl="0" indent="-228600" algn="l" rtl="0">
              <a:spcBef>
                <a:spcPts val="0"/>
              </a:spcBef>
              <a:spcAft>
                <a:spcPts val="0"/>
              </a:spcAft>
              <a:buSzPts val="2000"/>
              <a:buChar char="◼"/>
            </a:pPr>
            <a:r>
              <a:rPr lang="en-US"/>
              <a:t>Most problems that occur revolve around this issue.  Here is the policy adopted by the Caledonia Area School Board.</a:t>
            </a:r>
            <a:endParaRPr/>
          </a:p>
          <a:p>
            <a:pPr marL="548640" lvl="1" indent="-182880" algn="l" rtl="0">
              <a:spcBef>
                <a:spcPts val="360"/>
              </a:spcBef>
              <a:spcAft>
                <a:spcPts val="0"/>
              </a:spcAft>
              <a:buSzPts val="1800"/>
              <a:buChar char="▪"/>
            </a:pPr>
            <a:r>
              <a:rPr lang="en-US"/>
              <a:t>Junior High: All players in good standing will be given the opportunity to play in each contest.  </a:t>
            </a:r>
            <a:r>
              <a:rPr lang="en-US" b="1"/>
              <a:t>There is no equal playing time.</a:t>
            </a:r>
            <a:endParaRPr/>
          </a:p>
          <a:p>
            <a:pPr marL="548640" lvl="1" indent="-182880" algn="l" rtl="0">
              <a:spcBef>
                <a:spcPts val="360"/>
              </a:spcBef>
              <a:spcAft>
                <a:spcPts val="0"/>
              </a:spcAft>
              <a:buSzPts val="1800"/>
              <a:buChar char="▪"/>
            </a:pPr>
            <a:r>
              <a:rPr lang="en-US"/>
              <a:t>9</a:t>
            </a:r>
            <a:r>
              <a:rPr lang="en-US" baseline="30000"/>
              <a:t>th</a:t>
            </a:r>
            <a:r>
              <a:rPr lang="en-US"/>
              <a:t> Grade: All players in good standing may be given the opportunity to play, but is not guaranteed in each contest.</a:t>
            </a:r>
            <a:endParaRPr/>
          </a:p>
          <a:p>
            <a:pPr marL="548640" lvl="1" indent="-182880" algn="l" rtl="0">
              <a:spcBef>
                <a:spcPts val="360"/>
              </a:spcBef>
              <a:spcAft>
                <a:spcPts val="0"/>
              </a:spcAft>
              <a:buSzPts val="1800"/>
              <a:buChar char="▪"/>
            </a:pPr>
            <a:r>
              <a:rPr lang="en-US"/>
              <a:t>Junior Varsity: All players in good standing may be given the opportunity to play, but is not guaranteed in each contest.</a:t>
            </a:r>
            <a:endParaRPr/>
          </a:p>
          <a:p>
            <a:pPr marL="822960" lvl="2" indent="-182880" algn="l" rtl="0">
              <a:spcBef>
                <a:spcPts val="320"/>
              </a:spcBef>
              <a:spcAft>
                <a:spcPts val="0"/>
              </a:spcAft>
              <a:buSzPts val="1600"/>
              <a:buChar char="▪"/>
            </a:pPr>
            <a:r>
              <a:rPr lang="en-US" i="1"/>
              <a:t>New Three Rivers Rule:  B-Squad is now JV and Juniors or lower can play on that team.</a:t>
            </a:r>
            <a:endParaRPr/>
          </a:p>
          <a:p>
            <a:pPr marL="548640" lvl="1" indent="-182880" algn="l" rtl="0">
              <a:spcBef>
                <a:spcPts val="360"/>
              </a:spcBef>
              <a:spcAft>
                <a:spcPts val="0"/>
              </a:spcAft>
              <a:buSzPts val="1800"/>
              <a:buChar char="▪"/>
            </a:pPr>
            <a:r>
              <a:rPr lang="en-US"/>
              <a:t>Varsity:  All players in good standing may be given the opportunity to play, but is not guaranteed in each contest.</a:t>
            </a:r>
            <a:endParaRPr/>
          </a:p>
          <a:p>
            <a:pPr marL="548640" lvl="1" indent="-182880" algn="l" rtl="0">
              <a:spcBef>
                <a:spcPts val="360"/>
              </a:spcBef>
              <a:spcAft>
                <a:spcPts val="0"/>
              </a:spcAft>
              <a:buSzPts val="1800"/>
              <a:buChar char="▪"/>
            </a:pPr>
            <a:r>
              <a:rPr lang="en-US"/>
              <a:t>Coaches will decide playing time at all levels based on what is best for the team.  </a:t>
            </a:r>
            <a:r>
              <a:rPr lang="en-US" b="1"/>
              <a:t>This is not open for discussion.</a:t>
            </a:r>
            <a:endParaRPr/>
          </a:p>
          <a:p>
            <a:pPr marL="548640" lvl="1" indent="-68580" algn="l" rtl="0">
              <a:spcBef>
                <a:spcPts val="360"/>
              </a:spcBef>
              <a:spcAft>
                <a:spcPts val="0"/>
              </a:spcAft>
              <a:buSzPts val="1800"/>
              <a:buNone/>
            </a:pPr>
            <a:endParaRPr/>
          </a:p>
          <a:p>
            <a:pPr marL="548640" lvl="1" indent="-68580" algn="l" rtl="0">
              <a:spcBef>
                <a:spcPts val="360"/>
              </a:spcBef>
              <a:spcAft>
                <a:spcPts val="0"/>
              </a:spcAft>
              <a:buSzPts val="1800"/>
              <a:buNone/>
            </a:pPr>
            <a:endParaRPr/>
          </a:p>
        </p:txBody>
      </p:sp>
      <p:sp>
        <p:nvSpPr>
          <p:cNvPr id="149" name="Google Shape;149;p20"/>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PLAYING TIME POLICY</a:t>
            </a:r>
            <a:endParaRPr/>
          </a:p>
        </p:txBody>
      </p:sp>
      <p:pic>
        <p:nvPicPr>
          <p:cNvPr id="150" name="Google Shape;150;p20"/>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txBox="1">
            <a:spLocks noGrp="1"/>
          </p:cNvSpPr>
          <p:nvPr>
            <p:ph type="body" idx="1"/>
          </p:nvPr>
        </p:nvSpPr>
        <p:spPr>
          <a:xfrm>
            <a:off x="380999" y="1719071"/>
            <a:ext cx="8407893" cy="4407408"/>
          </a:xfrm>
          <a:prstGeom prst="rect">
            <a:avLst/>
          </a:prstGeom>
          <a:noFill/>
          <a:ln>
            <a:noFill/>
          </a:ln>
        </p:spPr>
        <p:txBody>
          <a:bodyPr spcFirstLastPara="1" wrap="square" lIns="91425" tIns="45700" rIns="91425" bIns="45700" anchor="t" anchorCtr="0">
            <a:noAutofit/>
          </a:bodyPr>
          <a:lstStyle/>
          <a:p>
            <a:pPr marL="45720" lvl="0" indent="0" algn="l" rtl="0">
              <a:lnSpc>
                <a:spcPct val="80000"/>
              </a:lnSpc>
              <a:spcBef>
                <a:spcPts val="0"/>
              </a:spcBef>
              <a:spcAft>
                <a:spcPts val="0"/>
              </a:spcAft>
              <a:buSzPts val="1550"/>
              <a:buNone/>
            </a:pPr>
            <a:endParaRPr sz="1550"/>
          </a:p>
          <a:p>
            <a:pPr marL="45720" lvl="0" indent="0" algn="l" rtl="0">
              <a:lnSpc>
                <a:spcPct val="80000"/>
              </a:lnSpc>
              <a:spcBef>
                <a:spcPts val="310"/>
              </a:spcBef>
              <a:spcAft>
                <a:spcPts val="0"/>
              </a:spcAft>
              <a:buSzPts val="1550"/>
              <a:buNone/>
            </a:pPr>
            <a:r>
              <a:rPr lang="en-US" sz="1550"/>
              <a:t>Academic Policy:</a:t>
            </a:r>
            <a:endParaRPr/>
          </a:p>
          <a:p>
            <a:pPr marL="274320" lvl="0" indent="-228600" algn="l" rtl="0">
              <a:lnSpc>
                <a:spcPct val="80000"/>
              </a:lnSpc>
              <a:spcBef>
                <a:spcPts val="310"/>
              </a:spcBef>
              <a:spcAft>
                <a:spcPts val="0"/>
              </a:spcAft>
              <a:buSzPts val="1550"/>
              <a:buChar char="◼"/>
            </a:pPr>
            <a:r>
              <a:rPr lang="en-US" sz="1550"/>
              <a:t>Student must pass all classes.</a:t>
            </a:r>
            <a:endParaRPr/>
          </a:p>
          <a:p>
            <a:pPr marL="548640" lvl="1" indent="-182880" algn="l" rtl="0">
              <a:lnSpc>
                <a:spcPct val="80000"/>
              </a:lnSpc>
              <a:spcBef>
                <a:spcPts val="279"/>
              </a:spcBef>
              <a:spcAft>
                <a:spcPts val="0"/>
              </a:spcAft>
              <a:buSzPts val="1395"/>
              <a:buChar char="▪"/>
            </a:pPr>
            <a:r>
              <a:rPr lang="en-US" sz="1395"/>
              <a:t>A fail at the end of a ”Term” will result in them being academically ineligible.</a:t>
            </a:r>
            <a:endParaRPr/>
          </a:p>
          <a:p>
            <a:pPr marL="548640" lvl="1" indent="-182880" algn="l" rtl="0">
              <a:lnSpc>
                <a:spcPct val="80000"/>
              </a:lnSpc>
              <a:spcBef>
                <a:spcPts val="279"/>
              </a:spcBef>
              <a:spcAft>
                <a:spcPts val="0"/>
              </a:spcAft>
              <a:buSzPts val="1395"/>
              <a:buChar char="▪"/>
            </a:pPr>
            <a:r>
              <a:rPr lang="en-US" sz="1395"/>
              <a:t>Semester fails are not academically ineligible. </a:t>
            </a:r>
            <a:endParaRPr/>
          </a:p>
          <a:p>
            <a:pPr marL="274320" lvl="0" indent="-228600" algn="l" rtl="0">
              <a:lnSpc>
                <a:spcPct val="80000"/>
              </a:lnSpc>
              <a:spcBef>
                <a:spcPts val="310"/>
              </a:spcBef>
              <a:spcAft>
                <a:spcPts val="0"/>
              </a:spcAft>
              <a:buSzPts val="1550"/>
              <a:buChar char="◼"/>
            </a:pPr>
            <a:r>
              <a:rPr lang="en-US" sz="1550"/>
              <a:t>Fail to pass a class will result in the student being academically ineligible for a number of contests. (Listed in the Student Handbook).</a:t>
            </a:r>
            <a:endParaRPr/>
          </a:p>
          <a:p>
            <a:pPr marL="274320" lvl="0" indent="-228600" algn="l" rtl="0">
              <a:lnSpc>
                <a:spcPct val="80000"/>
              </a:lnSpc>
              <a:spcBef>
                <a:spcPts val="310"/>
              </a:spcBef>
              <a:spcAft>
                <a:spcPts val="0"/>
              </a:spcAft>
              <a:buSzPts val="1550"/>
              <a:buChar char="◼"/>
            </a:pPr>
            <a:r>
              <a:rPr lang="en-US" sz="1550"/>
              <a:t>Grades are checked at the end of each term to determine eligibility. </a:t>
            </a:r>
            <a:endParaRPr/>
          </a:p>
          <a:p>
            <a:pPr marL="274320" lvl="0" indent="-228600" algn="l" rtl="0">
              <a:lnSpc>
                <a:spcPct val="80000"/>
              </a:lnSpc>
              <a:spcBef>
                <a:spcPts val="310"/>
              </a:spcBef>
              <a:spcAft>
                <a:spcPts val="0"/>
              </a:spcAft>
              <a:buSzPts val="1550"/>
              <a:buChar char="◼"/>
            </a:pPr>
            <a:r>
              <a:rPr lang="en-US" sz="1550"/>
              <a:t>If a student is ineligible they are then on </a:t>
            </a:r>
            <a:r>
              <a:rPr lang="en-US" sz="1550" i="1"/>
              <a:t>Academic Probation </a:t>
            </a:r>
            <a:r>
              <a:rPr lang="en-US" sz="1550"/>
              <a:t>for the following Term.  They will then be checked every three weeks thereafter.</a:t>
            </a:r>
            <a:endParaRPr/>
          </a:p>
          <a:p>
            <a:pPr marL="274320" lvl="0" indent="-228600" algn="l" rtl="0">
              <a:lnSpc>
                <a:spcPct val="80000"/>
              </a:lnSpc>
              <a:spcBef>
                <a:spcPts val="310"/>
              </a:spcBef>
              <a:spcAft>
                <a:spcPts val="0"/>
              </a:spcAft>
              <a:buSzPts val="1550"/>
              <a:buChar char="◼"/>
            </a:pPr>
            <a:r>
              <a:rPr lang="en-US" sz="1550"/>
              <a:t>A student must serve the suspension in their next activity.  </a:t>
            </a:r>
            <a:endParaRPr/>
          </a:p>
          <a:p>
            <a:pPr marL="548640" lvl="1" indent="-182880" algn="l" rtl="0">
              <a:lnSpc>
                <a:spcPct val="80000"/>
              </a:lnSpc>
              <a:spcBef>
                <a:spcPts val="279"/>
              </a:spcBef>
              <a:spcAft>
                <a:spcPts val="0"/>
              </a:spcAft>
              <a:buSzPts val="1395"/>
              <a:buChar char="▪"/>
            </a:pPr>
            <a:r>
              <a:rPr lang="en-US" sz="1395"/>
              <a:t>For instance if a student fails term 2 and all they are involved in is football, they will serve that suspension the following Fall.</a:t>
            </a:r>
            <a:endParaRPr/>
          </a:p>
          <a:p>
            <a:pPr marL="274320" lvl="0" indent="-228600" algn="l" rtl="0">
              <a:lnSpc>
                <a:spcPct val="80000"/>
              </a:lnSpc>
              <a:spcBef>
                <a:spcPts val="310"/>
              </a:spcBef>
              <a:spcAft>
                <a:spcPts val="0"/>
              </a:spcAft>
              <a:buSzPts val="1550"/>
              <a:buChar char="◼"/>
            </a:pPr>
            <a:r>
              <a:rPr lang="en-US" sz="1550"/>
              <a:t>Ineligible athletes must:</a:t>
            </a:r>
            <a:endParaRPr/>
          </a:p>
          <a:p>
            <a:pPr marL="548640" lvl="1" indent="-182880" algn="l" rtl="0">
              <a:lnSpc>
                <a:spcPct val="80000"/>
              </a:lnSpc>
              <a:spcBef>
                <a:spcPts val="279"/>
              </a:spcBef>
              <a:spcAft>
                <a:spcPts val="0"/>
              </a:spcAft>
              <a:buSzPts val="1395"/>
              <a:buChar char="▪"/>
            </a:pPr>
            <a:r>
              <a:rPr lang="en-US" sz="1395"/>
              <a:t>Attend all practices and games.  However they may not dress for the game, and must be seated with the team.</a:t>
            </a:r>
            <a:endParaRPr/>
          </a:p>
          <a:p>
            <a:pPr marL="548640" lvl="1" indent="-182880" algn="l" rtl="0">
              <a:lnSpc>
                <a:spcPct val="80000"/>
              </a:lnSpc>
              <a:spcBef>
                <a:spcPts val="279"/>
              </a:spcBef>
              <a:spcAft>
                <a:spcPts val="0"/>
              </a:spcAft>
              <a:buSzPts val="1395"/>
              <a:buChar char="▪"/>
            </a:pPr>
            <a:r>
              <a:rPr lang="en-US" sz="1395"/>
              <a:t>A player must be eligible to be ineligible.  </a:t>
            </a:r>
            <a:endParaRPr/>
          </a:p>
          <a:p>
            <a:pPr marL="45720" lvl="0" indent="0" algn="l" rtl="0">
              <a:lnSpc>
                <a:spcPct val="80000"/>
              </a:lnSpc>
              <a:spcBef>
                <a:spcPts val="310"/>
              </a:spcBef>
              <a:spcAft>
                <a:spcPts val="0"/>
              </a:spcAft>
              <a:buSzPts val="1550"/>
              <a:buNone/>
            </a:pPr>
            <a:r>
              <a:rPr lang="en-US" sz="1550"/>
              <a:t>Any student in violation will be notified and will become ineligible for competition immediately.</a:t>
            </a:r>
            <a:endParaRPr/>
          </a:p>
          <a:p>
            <a:pPr marL="274320" lvl="0" indent="-130175" algn="l" rtl="0">
              <a:lnSpc>
                <a:spcPct val="80000"/>
              </a:lnSpc>
              <a:spcBef>
                <a:spcPts val="310"/>
              </a:spcBef>
              <a:spcAft>
                <a:spcPts val="0"/>
              </a:spcAft>
              <a:buSzPts val="1550"/>
              <a:buNone/>
            </a:pPr>
            <a:endParaRPr sz="1550"/>
          </a:p>
        </p:txBody>
      </p:sp>
      <p:sp>
        <p:nvSpPr>
          <p:cNvPr id="156" name="Google Shape;156;p21"/>
          <p:cNvSpPr txBox="1">
            <a:spLocks noGrp="1"/>
          </p:cNvSpPr>
          <p:nvPr>
            <p:ph type="title"/>
          </p:nvPr>
        </p:nvSpPr>
        <p:spPr>
          <a:xfrm>
            <a:off x="381000" y="355847"/>
            <a:ext cx="8381260" cy="105439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Libre Franklin Medium"/>
              <a:buNone/>
            </a:pPr>
            <a:r>
              <a:rPr lang="en-US"/>
              <a:t>ELIGIBILITY</a:t>
            </a:r>
            <a:endParaRPr/>
          </a:p>
        </p:txBody>
      </p:sp>
      <p:pic>
        <p:nvPicPr>
          <p:cNvPr id="157" name="Google Shape;157;p21"/>
          <p:cNvPicPr preferRelativeResize="0"/>
          <p:nvPr/>
        </p:nvPicPr>
        <p:blipFill rotWithShape="1">
          <a:blip r:embed="rId3">
            <a:alphaModFix/>
          </a:blip>
          <a:srcRect/>
          <a:stretch/>
        </p:blipFill>
        <p:spPr>
          <a:xfrm>
            <a:off x="8178800" y="5892800"/>
            <a:ext cx="812800" cy="812800"/>
          </a:xfrm>
          <a:prstGeom prst="rect">
            <a:avLst/>
          </a:prstGeom>
          <a:noFill/>
          <a:ln>
            <a:noFill/>
          </a:ln>
        </p:spPr>
      </p:pic>
    </p:spTree>
  </p:cSld>
  <p:clrMapOvr>
    <a:masterClrMapping/>
  </p:clrMapOvr>
</p:sld>
</file>

<file path=ppt/theme/theme1.xml><?xml version="1.0" encoding="utf-8"?>
<a:theme xmlns:a="http://schemas.openxmlformats.org/drawingml/2006/main" name="Grid">
  <a:themeElements>
    <a:clrScheme name="Custom 2">
      <a:dk1>
        <a:srgbClr val="000000"/>
      </a:dk1>
      <a:lt1>
        <a:srgbClr val="FFFFFF"/>
      </a:lt1>
      <a:dk2>
        <a:srgbClr val="8E0000"/>
      </a:dk2>
      <a:lt2>
        <a:srgbClr val="CCD1B9"/>
      </a:lt2>
      <a:accent1>
        <a:srgbClr val="85DFFF"/>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3658</Words>
  <Application>Microsoft Office PowerPoint</Application>
  <PresentationFormat>On-screen Show (4:3)</PresentationFormat>
  <Paragraphs>313</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Libre Franklin</vt:lpstr>
      <vt:lpstr>Libre Franklin Medium</vt:lpstr>
      <vt:lpstr>Arial</vt:lpstr>
      <vt:lpstr>Noto Sans Symbols</vt:lpstr>
      <vt:lpstr>Grid</vt:lpstr>
      <vt:lpstr>CALEDONIA ATHLETIC DEPARTMENT</vt:lpstr>
      <vt:lpstr>PURPOSE OF MEETING</vt:lpstr>
      <vt:lpstr>CALEDONIA ACTIVITIES DEPARTMENT STAFF</vt:lpstr>
      <vt:lpstr>FALL VARSITY/HEAD COACHING STAFF</vt:lpstr>
      <vt:lpstr>WINTER HEAD COACHES</vt:lpstr>
      <vt:lpstr>SPRING HEAD COACHES</vt:lpstr>
      <vt:lpstr>CALEDONIA ATHLETIC DEPARTMENT MISSION</vt:lpstr>
      <vt:lpstr>PLAYING TIME POLICY</vt:lpstr>
      <vt:lpstr>ELIGIBILITY</vt:lpstr>
      <vt:lpstr>In-Season/Out of Season Activities</vt:lpstr>
      <vt:lpstr>STUDENT ATTENDANCE &amp; BEHAVIOR</vt:lpstr>
      <vt:lpstr>SUBSTANCE USE</vt:lpstr>
      <vt:lpstr>Signs of Substance Use and/or Abuse</vt:lpstr>
      <vt:lpstr>ATHLETE/PARENT/COACH COMMUNICATION</vt:lpstr>
      <vt:lpstr>Chain Of Communication</vt:lpstr>
      <vt:lpstr>RECRUITING</vt:lpstr>
      <vt:lpstr>BOOSTER CLUB</vt:lpstr>
      <vt:lpstr>FORMS AND DOCUMENTS</vt:lpstr>
      <vt:lpstr>ATHLETIC TRAINER</vt:lpstr>
      <vt:lpstr>ATHLETIC TRAINER HOURS &amp; CARE</vt:lpstr>
      <vt:lpstr>ATHLETIC TRAINER CONCUSSIONS</vt:lpstr>
      <vt:lpstr>ATHELTIC TRAINER:  HYGENE; EQUIPMENT; WATER</vt:lpstr>
      <vt:lpstr> ATHLETIC TRAINER: INHALERS, EPIPEN'S, MEDICAL CONDITIONS ETC.</vt:lpstr>
      <vt:lpstr>EMERGENCY PROCEDURES</vt:lpstr>
      <vt:lpstr>ADMISSION AND SEASON PASSES</vt:lpstr>
      <vt:lpstr>SCHEDULE UPDATES</vt:lpstr>
      <vt:lpstr>CALEDONIA ACTIVITIES TEXT ALERTS</vt:lpstr>
      <vt:lpstr>GENERAL INFORMATION</vt:lpstr>
      <vt:lpstr>GENERAL INFORMATION 2</vt:lpstr>
      <vt:lpstr>General Information 3</vt:lpstr>
      <vt:lpstr>PARENT BEHAVIOR DO’S AND DON’TS</vt:lpstr>
      <vt:lpstr>FACILITIES USE</vt:lpstr>
      <vt:lpstr>CALEDONIA SCHOOL GROUNDS</vt:lpstr>
      <vt:lpstr>CLOSING</vt:lpstr>
      <vt:lpstr>Complete the Online Parent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CALEDONIA ATHLETIC DEPARTMENT</dc:title>
  <dc:creator>Sara Tessmer</dc:creator>
  <cp:lastModifiedBy>Sara Tessmer</cp:lastModifiedBy>
  <cp:revision>1</cp:revision>
  <dcterms:modified xsi:type="dcterms:W3CDTF">2023-11-14T15:08:42Z</dcterms:modified>
</cp:coreProperties>
</file>