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94" r:id="rId3"/>
    <p:sldId id="261" r:id="rId4"/>
    <p:sldId id="257" r:id="rId5"/>
    <p:sldId id="263" r:id="rId6"/>
    <p:sldId id="303" r:id="rId7"/>
    <p:sldId id="287" r:id="rId8"/>
    <p:sldId id="305" r:id="rId9"/>
    <p:sldId id="291" r:id="rId10"/>
    <p:sldId id="267" r:id="rId11"/>
    <p:sldId id="270" r:id="rId12"/>
    <p:sldId id="326" r:id="rId13"/>
    <p:sldId id="337" r:id="rId14"/>
    <p:sldId id="327" r:id="rId15"/>
    <p:sldId id="328" r:id="rId16"/>
    <p:sldId id="338" r:id="rId17"/>
    <p:sldId id="321" r:id="rId18"/>
    <p:sldId id="330" r:id="rId19"/>
    <p:sldId id="339" r:id="rId20"/>
    <p:sldId id="329" r:id="rId21"/>
    <p:sldId id="331" r:id="rId22"/>
    <p:sldId id="340" r:id="rId23"/>
    <p:sldId id="274" r:id="rId24"/>
    <p:sldId id="333" r:id="rId25"/>
    <p:sldId id="299" r:id="rId26"/>
    <p:sldId id="324" r:id="rId27"/>
    <p:sldId id="310" r:id="rId28"/>
    <p:sldId id="334" r:id="rId29"/>
    <p:sldId id="311" r:id="rId30"/>
    <p:sldId id="313" r:id="rId31"/>
    <p:sldId id="335" r:id="rId32"/>
    <p:sldId id="336"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a:srgbClr val="0000FF"/>
    <a:srgbClr val="FFD83B"/>
    <a:srgbClr val="FF420B"/>
    <a:srgbClr val="FF530D"/>
    <a:srgbClr val="FFFDA6"/>
    <a:srgbClr val="F9FFAA"/>
    <a:srgbClr val="FFFA99"/>
    <a:srgbClr val="FFCB3B"/>
    <a:srgbClr val="8C0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autoAdjust="0"/>
    <p:restoredTop sz="83434" autoAdjust="0"/>
  </p:normalViewPr>
  <p:slideViewPr>
    <p:cSldViewPr snapToGrid="0" snapToObjects="1">
      <p:cViewPr varScale="1">
        <p:scale>
          <a:sx n="95" d="100"/>
          <a:sy n="95" d="100"/>
        </p:scale>
        <p:origin x="1016" y="176"/>
      </p:cViewPr>
      <p:guideLst>
        <p:guide orient="horz" pos="2160"/>
        <p:guide pos="2880"/>
      </p:guideLst>
    </p:cSldViewPr>
  </p:slideViewPr>
  <p:outlineViewPr>
    <p:cViewPr>
      <p:scale>
        <a:sx n="33" d="100"/>
        <a:sy n="33" d="100"/>
      </p:scale>
      <p:origin x="0" y="-136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2BEA5-7D4B-6145-B7B7-F6E7B0F37BF2}"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3F2C98ED-344A-C84E-B6B3-99D814000729}">
      <dgm:prSet phldrT="[Text]"/>
      <dgm:spPr/>
      <dgm:t>
        <a:bodyPr/>
        <a:lstStyle/>
        <a:p>
          <a:r>
            <a:rPr lang="en-US" b="1" dirty="0"/>
            <a:t>Strategies </a:t>
          </a:r>
        </a:p>
      </dgm:t>
    </dgm:pt>
    <dgm:pt modelId="{506FF9F9-E21F-AB4E-9353-3332271210B5}" type="parTrans" cxnId="{114602E6-1976-3C4D-945F-C20471E9735D}">
      <dgm:prSet/>
      <dgm:spPr/>
      <dgm:t>
        <a:bodyPr/>
        <a:lstStyle/>
        <a:p>
          <a:endParaRPr lang="en-US"/>
        </a:p>
      </dgm:t>
    </dgm:pt>
    <dgm:pt modelId="{B2FC8A72-3CFD-7149-B39B-A235312A0DE2}" type="sibTrans" cxnId="{114602E6-1976-3C4D-945F-C20471E9735D}">
      <dgm:prSet/>
      <dgm:spPr/>
      <dgm:t>
        <a:bodyPr/>
        <a:lstStyle/>
        <a:p>
          <a:endParaRPr lang="en-US"/>
        </a:p>
      </dgm:t>
    </dgm:pt>
    <dgm:pt modelId="{D9B0CA71-7CCC-D848-96BD-7587893DA951}">
      <dgm:prSet phldrT="[Text]" custT="1"/>
      <dgm:spPr/>
      <dgm:t>
        <a:bodyPr/>
        <a:lstStyle/>
        <a:p>
          <a:r>
            <a:rPr lang="en-US" sz="2800" b="1" dirty="0"/>
            <a:t>Goals</a:t>
          </a:r>
        </a:p>
      </dgm:t>
    </dgm:pt>
    <dgm:pt modelId="{4F06FC94-5CF7-DB45-8929-FE1F3F934B0D}" type="parTrans" cxnId="{782D9637-8742-9649-938D-FB22E194BB9E}">
      <dgm:prSet/>
      <dgm:spPr/>
      <dgm:t>
        <a:bodyPr/>
        <a:lstStyle/>
        <a:p>
          <a:endParaRPr lang="en-US"/>
        </a:p>
      </dgm:t>
    </dgm:pt>
    <dgm:pt modelId="{CA22EA8C-8A8A-5D4E-B2EB-3DA96AC47956}" type="sibTrans" cxnId="{782D9637-8742-9649-938D-FB22E194BB9E}">
      <dgm:prSet/>
      <dgm:spPr/>
      <dgm:t>
        <a:bodyPr/>
        <a:lstStyle/>
        <a:p>
          <a:endParaRPr lang="en-US"/>
        </a:p>
      </dgm:t>
    </dgm:pt>
    <dgm:pt modelId="{A19AA3B4-5ACD-044D-B86E-3C9889CB62AD}">
      <dgm:prSet phldrT="[Text]" custT="1"/>
      <dgm:spPr/>
      <dgm:t>
        <a:bodyPr/>
        <a:lstStyle/>
        <a:p>
          <a:r>
            <a:rPr lang="en-US" sz="2800" b="1" dirty="0"/>
            <a:t>Equity</a:t>
          </a:r>
        </a:p>
      </dgm:t>
    </dgm:pt>
    <dgm:pt modelId="{3667FE9C-783F-9E49-AC18-60E9DE957FA7}" type="parTrans" cxnId="{3217C5E4-BD6D-AD4D-B3C2-99940D33052F}">
      <dgm:prSet/>
      <dgm:spPr/>
      <dgm:t>
        <a:bodyPr/>
        <a:lstStyle/>
        <a:p>
          <a:endParaRPr lang="en-US"/>
        </a:p>
      </dgm:t>
    </dgm:pt>
    <dgm:pt modelId="{207BFE6C-E3DD-BD46-B9C9-8FEE81ADA73A}" type="sibTrans" cxnId="{3217C5E4-BD6D-AD4D-B3C2-99940D33052F}">
      <dgm:prSet/>
      <dgm:spPr/>
      <dgm:t>
        <a:bodyPr/>
        <a:lstStyle/>
        <a:p>
          <a:endParaRPr lang="en-US"/>
        </a:p>
      </dgm:t>
    </dgm:pt>
    <dgm:pt modelId="{10E27EB9-CC7B-E94C-8DBE-7173725FA349}">
      <dgm:prSet phldrT="[Text]" custT="1"/>
      <dgm:spPr/>
      <dgm:t>
        <a:bodyPr/>
        <a:lstStyle/>
        <a:p>
          <a:r>
            <a:rPr lang="en-US" sz="3600" b="1" dirty="0"/>
            <a:t>Increased Student Success</a:t>
          </a:r>
        </a:p>
      </dgm:t>
    </dgm:pt>
    <dgm:pt modelId="{D7DD8606-C7DF-AA41-BE07-2D022D384E19}" type="parTrans" cxnId="{0AFB721B-4CB5-EF44-85E4-2FD2CD7B47B9}">
      <dgm:prSet/>
      <dgm:spPr/>
      <dgm:t>
        <a:bodyPr/>
        <a:lstStyle/>
        <a:p>
          <a:endParaRPr lang="en-US"/>
        </a:p>
      </dgm:t>
    </dgm:pt>
    <dgm:pt modelId="{F774BABD-08F0-0942-8108-B2F742FAC8D4}" type="sibTrans" cxnId="{0AFB721B-4CB5-EF44-85E4-2FD2CD7B47B9}">
      <dgm:prSet/>
      <dgm:spPr/>
      <dgm:t>
        <a:bodyPr/>
        <a:lstStyle/>
        <a:p>
          <a:endParaRPr lang="en-US"/>
        </a:p>
      </dgm:t>
    </dgm:pt>
    <dgm:pt modelId="{B12B481D-36B3-5C40-984B-76E42FECC8FE}" type="pres">
      <dgm:prSet presAssocID="{0FB2BEA5-7D4B-6145-B7B7-F6E7B0F37BF2}" presName="Name0" presStyleCnt="0">
        <dgm:presLayoutVars>
          <dgm:chMax val="4"/>
          <dgm:resizeHandles val="exact"/>
        </dgm:presLayoutVars>
      </dgm:prSet>
      <dgm:spPr/>
    </dgm:pt>
    <dgm:pt modelId="{A5EA9489-DFD6-3A41-B7E4-D2BF8C662800}" type="pres">
      <dgm:prSet presAssocID="{0FB2BEA5-7D4B-6145-B7B7-F6E7B0F37BF2}" presName="ellipse" presStyleLbl="trBgShp" presStyleIdx="0" presStyleCnt="1"/>
      <dgm:spPr/>
    </dgm:pt>
    <dgm:pt modelId="{9ED80BBB-9576-AB4B-9E75-C456B1193CFF}" type="pres">
      <dgm:prSet presAssocID="{0FB2BEA5-7D4B-6145-B7B7-F6E7B0F37BF2}" presName="arrow1" presStyleLbl="fgShp" presStyleIdx="0" presStyleCnt="1" custLinFactNeighborX="17258" custLinFactNeighborY="-4902"/>
      <dgm:spPr/>
    </dgm:pt>
    <dgm:pt modelId="{AD6A128B-27C7-0240-A91D-49548F220E77}" type="pres">
      <dgm:prSet presAssocID="{0FB2BEA5-7D4B-6145-B7B7-F6E7B0F37BF2}" presName="rectangle" presStyleLbl="revTx" presStyleIdx="0" presStyleCnt="1" custScaleX="154409" custLinFactNeighborX="8260" custLinFactNeighborY="8417">
        <dgm:presLayoutVars>
          <dgm:bulletEnabled val="1"/>
        </dgm:presLayoutVars>
      </dgm:prSet>
      <dgm:spPr/>
    </dgm:pt>
    <dgm:pt modelId="{460EC90B-9B44-B94F-9A9A-E4A7C1BE636E}" type="pres">
      <dgm:prSet presAssocID="{D9B0CA71-7CCC-D848-96BD-7587893DA951}" presName="item1" presStyleLbl="node1" presStyleIdx="0" presStyleCnt="3" custScaleX="137188" custScaleY="121427">
        <dgm:presLayoutVars>
          <dgm:bulletEnabled val="1"/>
        </dgm:presLayoutVars>
      </dgm:prSet>
      <dgm:spPr/>
    </dgm:pt>
    <dgm:pt modelId="{73C7B165-DDFB-A64A-B868-72B8A2ACE970}" type="pres">
      <dgm:prSet presAssocID="{A19AA3B4-5ACD-044D-B86E-3C9889CB62AD}" presName="item2" presStyleLbl="node1" presStyleIdx="1" presStyleCnt="3" custScaleX="137334" custScaleY="122983" custLinFactNeighborX="8939" custLinFactNeighborY="-21823">
        <dgm:presLayoutVars>
          <dgm:bulletEnabled val="1"/>
        </dgm:presLayoutVars>
      </dgm:prSet>
      <dgm:spPr/>
    </dgm:pt>
    <dgm:pt modelId="{05017A0A-948D-FE41-ADB5-4E269A1EDBB8}" type="pres">
      <dgm:prSet presAssocID="{10E27EB9-CC7B-E94C-8DBE-7173725FA349}" presName="item3" presStyleLbl="node1" presStyleIdx="2" presStyleCnt="3" custScaleX="142729" custScaleY="124570" custLinFactNeighborX="27572" custLinFactNeighborY="-6655">
        <dgm:presLayoutVars>
          <dgm:bulletEnabled val="1"/>
        </dgm:presLayoutVars>
      </dgm:prSet>
      <dgm:spPr/>
    </dgm:pt>
    <dgm:pt modelId="{32DDB7FF-A6C2-6A48-98C8-3881F13FB5DC}" type="pres">
      <dgm:prSet presAssocID="{0FB2BEA5-7D4B-6145-B7B7-F6E7B0F37BF2}" presName="funnel" presStyleLbl="trAlignAcc1" presStyleIdx="0" presStyleCnt="1" custLinFactNeighborX="3955" custLinFactNeighborY="-543"/>
      <dgm:spPr/>
    </dgm:pt>
  </dgm:ptLst>
  <dgm:cxnLst>
    <dgm:cxn modelId="{0AFB721B-4CB5-EF44-85E4-2FD2CD7B47B9}" srcId="{0FB2BEA5-7D4B-6145-B7B7-F6E7B0F37BF2}" destId="{10E27EB9-CC7B-E94C-8DBE-7173725FA349}" srcOrd="3" destOrd="0" parTransId="{D7DD8606-C7DF-AA41-BE07-2D022D384E19}" sibTransId="{F774BABD-08F0-0942-8108-B2F742FAC8D4}"/>
    <dgm:cxn modelId="{2F987C30-35A9-C64E-BA47-19123D7EEB20}" type="presOf" srcId="{10E27EB9-CC7B-E94C-8DBE-7173725FA349}" destId="{AD6A128B-27C7-0240-A91D-49548F220E77}" srcOrd="0" destOrd="0" presId="urn:microsoft.com/office/officeart/2005/8/layout/funnel1"/>
    <dgm:cxn modelId="{782D9637-8742-9649-938D-FB22E194BB9E}" srcId="{0FB2BEA5-7D4B-6145-B7B7-F6E7B0F37BF2}" destId="{D9B0CA71-7CCC-D848-96BD-7587893DA951}" srcOrd="1" destOrd="0" parTransId="{4F06FC94-5CF7-DB45-8929-FE1F3F934B0D}" sibTransId="{CA22EA8C-8A8A-5D4E-B2EB-3DA96AC47956}"/>
    <dgm:cxn modelId="{48B1365B-D2C2-AC4E-9C5B-A0398B524A6E}" type="presOf" srcId="{3F2C98ED-344A-C84E-B6B3-99D814000729}" destId="{05017A0A-948D-FE41-ADB5-4E269A1EDBB8}" srcOrd="0" destOrd="0" presId="urn:microsoft.com/office/officeart/2005/8/layout/funnel1"/>
    <dgm:cxn modelId="{6DFB0988-EDCB-C747-B70E-5211B5BC2D5E}" type="presOf" srcId="{0FB2BEA5-7D4B-6145-B7B7-F6E7B0F37BF2}" destId="{B12B481D-36B3-5C40-984B-76E42FECC8FE}" srcOrd="0" destOrd="0" presId="urn:microsoft.com/office/officeart/2005/8/layout/funnel1"/>
    <dgm:cxn modelId="{E0622394-C843-9E40-A362-82B5F0985782}" type="presOf" srcId="{D9B0CA71-7CCC-D848-96BD-7587893DA951}" destId="{73C7B165-DDFB-A64A-B868-72B8A2ACE970}" srcOrd="0" destOrd="0" presId="urn:microsoft.com/office/officeart/2005/8/layout/funnel1"/>
    <dgm:cxn modelId="{90127EC3-5BC3-1744-86A9-1EC9F7266037}" type="presOf" srcId="{A19AA3B4-5ACD-044D-B86E-3C9889CB62AD}" destId="{460EC90B-9B44-B94F-9A9A-E4A7C1BE636E}" srcOrd="0" destOrd="0" presId="urn:microsoft.com/office/officeart/2005/8/layout/funnel1"/>
    <dgm:cxn modelId="{3217C5E4-BD6D-AD4D-B3C2-99940D33052F}" srcId="{0FB2BEA5-7D4B-6145-B7B7-F6E7B0F37BF2}" destId="{A19AA3B4-5ACD-044D-B86E-3C9889CB62AD}" srcOrd="2" destOrd="0" parTransId="{3667FE9C-783F-9E49-AC18-60E9DE957FA7}" sibTransId="{207BFE6C-E3DD-BD46-B9C9-8FEE81ADA73A}"/>
    <dgm:cxn modelId="{114602E6-1976-3C4D-945F-C20471E9735D}" srcId="{0FB2BEA5-7D4B-6145-B7B7-F6E7B0F37BF2}" destId="{3F2C98ED-344A-C84E-B6B3-99D814000729}" srcOrd="0" destOrd="0" parTransId="{506FF9F9-E21F-AB4E-9353-3332271210B5}" sibTransId="{B2FC8A72-3CFD-7149-B39B-A235312A0DE2}"/>
    <dgm:cxn modelId="{C82C9F95-8B6A-2842-8622-D839F8C926F0}" type="presParOf" srcId="{B12B481D-36B3-5C40-984B-76E42FECC8FE}" destId="{A5EA9489-DFD6-3A41-B7E4-D2BF8C662800}" srcOrd="0" destOrd="0" presId="urn:microsoft.com/office/officeart/2005/8/layout/funnel1"/>
    <dgm:cxn modelId="{C3ED16B2-8711-CD41-93A0-883CE625F3CA}" type="presParOf" srcId="{B12B481D-36B3-5C40-984B-76E42FECC8FE}" destId="{9ED80BBB-9576-AB4B-9E75-C456B1193CFF}" srcOrd="1" destOrd="0" presId="urn:microsoft.com/office/officeart/2005/8/layout/funnel1"/>
    <dgm:cxn modelId="{E42020A6-4C43-9A40-8F31-4DF38F9BEAF7}" type="presParOf" srcId="{B12B481D-36B3-5C40-984B-76E42FECC8FE}" destId="{AD6A128B-27C7-0240-A91D-49548F220E77}" srcOrd="2" destOrd="0" presId="urn:microsoft.com/office/officeart/2005/8/layout/funnel1"/>
    <dgm:cxn modelId="{7D140F0A-0689-BD45-A47F-D07FFBD30973}" type="presParOf" srcId="{B12B481D-36B3-5C40-984B-76E42FECC8FE}" destId="{460EC90B-9B44-B94F-9A9A-E4A7C1BE636E}" srcOrd="3" destOrd="0" presId="urn:microsoft.com/office/officeart/2005/8/layout/funnel1"/>
    <dgm:cxn modelId="{EC7CA4A5-1336-5749-B100-D68304D26B90}" type="presParOf" srcId="{B12B481D-36B3-5C40-984B-76E42FECC8FE}" destId="{73C7B165-DDFB-A64A-B868-72B8A2ACE970}" srcOrd="4" destOrd="0" presId="urn:microsoft.com/office/officeart/2005/8/layout/funnel1"/>
    <dgm:cxn modelId="{6D5409C5-82E7-E942-BEFC-A287AC360F46}" type="presParOf" srcId="{B12B481D-36B3-5C40-984B-76E42FECC8FE}" destId="{05017A0A-948D-FE41-ADB5-4E269A1EDBB8}" srcOrd="5" destOrd="0" presId="urn:microsoft.com/office/officeart/2005/8/layout/funnel1"/>
    <dgm:cxn modelId="{F0498B8E-BDA3-5445-B9C4-1866B3BCC73E}" type="presParOf" srcId="{B12B481D-36B3-5C40-984B-76E42FECC8FE}" destId="{32DDB7FF-A6C2-6A48-98C8-3881F13FB5D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F548B-030B-5641-B5E5-4B7191D5D8C8}" type="doc">
      <dgm:prSet loTypeId="urn:microsoft.com/office/officeart/2005/8/layout/hProcess9" loCatId="" qsTypeId="urn:microsoft.com/office/officeart/2005/8/quickstyle/simple4" qsCatId="simple" csTypeId="urn:microsoft.com/office/officeart/2005/8/colors/accent1_2" csCatId="accent1" phldr="1"/>
      <dgm:spPr/>
    </dgm:pt>
    <dgm:pt modelId="{7291720C-B183-1F4B-A0B3-871F69270AD2}">
      <dgm:prSet phldrT="[Text]" custT="1"/>
      <dgm:spPr/>
      <dgm:t>
        <a:bodyPr/>
        <a:lstStyle/>
        <a:p>
          <a:r>
            <a:rPr lang="en-US" sz="2800" b="1" i="0" dirty="0"/>
            <a:t>Fall</a:t>
          </a:r>
          <a:r>
            <a:rPr lang="en-US" sz="2800" dirty="0"/>
            <a:t>  </a:t>
          </a:r>
        </a:p>
        <a:p>
          <a:r>
            <a:rPr lang="en-US" sz="2000" dirty="0"/>
            <a:t>1. Public Meeting </a:t>
          </a:r>
        </a:p>
        <a:p>
          <a:r>
            <a:rPr lang="en-US" sz="2000" dirty="0"/>
            <a:t>2. Annual Report posted on district website</a:t>
          </a:r>
        </a:p>
      </dgm:t>
    </dgm:pt>
    <dgm:pt modelId="{D61D8E2F-452F-D044-AE21-4CA5D8D39603}" type="parTrans" cxnId="{B47626C1-F0A9-C24D-A62E-C71BAB094018}">
      <dgm:prSet/>
      <dgm:spPr/>
      <dgm:t>
        <a:bodyPr/>
        <a:lstStyle/>
        <a:p>
          <a:endParaRPr lang="en-US"/>
        </a:p>
      </dgm:t>
    </dgm:pt>
    <dgm:pt modelId="{65B5E800-B769-D646-A3C0-4DA81737ECAD}" type="sibTrans" cxnId="{B47626C1-F0A9-C24D-A62E-C71BAB094018}">
      <dgm:prSet/>
      <dgm:spPr/>
      <dgm:t>
        <a:bodyPr/>
        <a:lstStyle/>
        <a:p>
          <a:endParaRPr lang="en-US"/>
        </a:p>
      </dgm:t>
    </dgm:pt>
    <dgm:pt modelId="{63C99B1A-A0A6-3C4B-838F-90C238C70CBA}">
      <dgm:prSet phldrT="[Text]" custT="1"/>
      <dgm:spPr/>
      <dgm:t>
        <a:bodyPr/>
        <a:lstStyle/>
        <a:p>
          <a:r>
            <a:rPr lang="en-US" sz="2400" b="1" i="0" dirty="0"/>
            <a:t>Dec. 15, 2022</a:t>
          </a:r>
        </a:p>
        <a:p>
          <a:r>
            <a:rPr lang="en-US" sz="1700" dirty="0"/>
            <a:t>Submit summary report to MDE</a:t>
          </a:r>
        </a:p>
      </dgm:t>
    </dgm:pt>
    <dgm:pt modelId="{16F8BC33-5436-0042-837D-5F55284B504C}" type="parTrans" cxnId="{0A0F1E54-6B45-EA43-94E8-05FE51FFFF82}">
      <dgm:prSet/>
      <dgm:spPr/>
      <dgm:t>
        <a:bodyPr/>
        <a:lstStyle/>
        <a:p>
          <a:endParaRPr lang="en-US"/>
        </a:p>
      </dgm:t>
    </dgm:pt>
    <dgm:pt modelId="{D994D190-2876-E348-B382-A4C3316A4108}" type="sibTrans" cxnId="{0A0F1E54-6B45-EA43-94E8-05FE51FFFF82}">
      <dgm:prSet/>
      <dgm:spPr/>
      <dgm:t>
        <a:bodyPr/>
        <a:lstStyle/>
        <a:p>
          <a:endParaRPr lang="en-US"/>
        </a:p>
      </dgm:t>
    </dgm:pt>
    <dgm:pt modelId="{08A38668-AA08-0C4E-99F7-BF68CC80E53A}">
      <dgm:prSet phldrT="[Text]" custT="1"/>
      <dgm:spPr/>
      <dgm:t>
        <a:bodyPr/>
        <a:lstStyle/>
        <a:p>
          <a:r>
            <a:rPr lang="en-US" sz="2800" b="1" i="0" dirty="0"/>
            <a:t>Throughout year</a:t>
          </a:r>
        </a:p>
        <a:p>
          <a:r>
            <a:rPr lang="en-US" sz="2000" dirty="0"/>
            <a:t>Continue to monitor, review, and plan for next year’s plan</a:t>
          </a:r>
        </a:p>
      </dgm:t>
    </dgm:pt>
    <dgm:pt modelId="{E2C3515E-DF86-144A-A8EC-34836FFB2336}" type="parTrans" cxnId="{E61FD6FC-B3A4-8F48-9B7F-93D3437F8F1B}">
      <dgm:prSet/>
      <dgm:spPr/>
      <dgm:t>
        <a:bodyPr/>
        <a:lstStyle/>
        <a:p>
          <a:endParaRPr lang="en-US"/>
        </a:p>
      </dgm:t>
    </dgm:pt>
    <dgm:pt modelId="{0079208C-D203-B040-A321-A81EA1A6785B}" type="sibTrans" cxnId="{E61FD6FC-B3A4-8F48-9B7F-93D3437F8F1B}">
      <dgm:prSet/>
      <dgm:spPr/>
      <dgm:t>
        <a:bodyPr/>
        <a:lstStyle/>
        <a:p>
          <a:endParaRPr lang="en-US"/>
        </a:p>
      </dgm:t>
    </dgm:pt>
    <dgm:pt modelId="{E7C5B487-0429-6743-8B21-CDD52EEF44E5}" type="pres">
      <dgm:prSet presAssocID="{D22F548B-030B-5641-B5E5-4B7191D5D8C8}" presName="CompostProcess" presStyleCnt="0">
        <dgm:presLayoutVars>
          <dgm:dir/>
          <dgm:resizeHandles val="exact"/>
        </dgm:presLayoutVars>
      </dgm:prSet>
      <dgm:spPr/>
    </dgm:pt>
    <dgm:pt modelId="{79C6A5D0-FB2C-3F4A-B42C-FFA9E2429200}" type="pres">
      <dgm:prSet presAssocID="{D22F548B-030B-5641-B5E5-4B7191D5D8C8}" presName="arrow" presStyleLbl="bgShp" presStyleIdx="0" presStyleCnt="1" custScaleX="117647"/>
      <dgm:spPr>
        <a:solidFill>
          <a:srgbClr val="F9FFAA"/>
        </a:solidFill>
      </dgm:spPr>
    </dgm:pt>
    <dgm:pt modelId="{0E487139-4D6C-FD4C-8D14-4939194B65F3}" type="pres">
      <dgm:prSet presAssocID="{D22F548B-030B-5641-B5E5-4B7191D5D8C8}" presName="linearProcess" presStyleCnt="0"/>
      <dgm:spPr/>
    </dgm:pt>
    <dgm:pt modelId="{5F490EF8-7D2C-664C-9D59-5B6A5465AC92}" type="pres">
      <dgm:prSet presAssocID="{7291720C-B183-1F4B-A0B3-871F69270AD2}" presName="textNode" presStyleLbl="node1" presStyleIdx="0" presStyleCnt="3" custScaleX="155286" custScaleY="113615" custLinFactNeighborX="-88661">
        <dgm:presLayoutVars>
          <dgm:bulletEnabled val="1"/>
        </dgm:presLayoutVars>
      </dgm:prSet>
      <dgm:spPr/>
    </dgm:pt>
    <dgm:pt modelId="{681F828C-54E9-CD42-AD81-6841EA26F14A}" type="pres">
      <dgm:prSet presAssocID="{65B5E800-B769-D646-A3C0-4DA81737ECAD}" presName="sibTrans" presStyleCnt="0"/>
      <dgm:spPr/>
    </dgm:pt>
    <dgm:pt modelId="{97277D2F-36FD-9C4A-83C5-3B2561F3EB19}" type="pres">
      <dgm:prSet presAssocID="{63C99B1A-A0A6-3C4B-838F-90C238C70CBA}" presName="textNode" presStyleLbl="node1" presStyleIdx="1" presStyleCnt="3" custScaleX="118126" custScaleY="115178" custLinFactNeighborX="-99091" custLinFactNeighborY="728">
        <dgm:presLayoutVars>
          <dgm:bulletEnabled val="1"/>
        </dgm:presLayoutVars>
      </dgm:prSet>
      <dgm:spPr/>
    </dgm:pt>
    <dgm:pt modelId="{88432FC2-F89C-4A42-8E17-63AF1247D3D8}" type="pres">
      <dgm:prSet presAssocID="{D994D190-2876-E348-B382-A4C3316A4108}" presName="sibTrans" presStyleCnt="0"/>
      <dgm:spPr/>
    </dgm:pt>
    <dgm:pt modelId="{03FDAED5-13FD-C84D-9545-432A35122016}" type="pres">
      <dgm:prSet presAssocID="{08A38668-AA08-0C4E-99F7-BF68CC80E53A}" presName="textNode" presStyleLbl="node1" presStyleIdx="2" presStyleCnt="3" custScaleX="133398" custScaleY="117635" custLinFactX="-11422" custLinFactNeighborX="-100000" custLinFactNeighborY="728">
        <dgm:presLayoutVars>
          <dgm:bulletEnabled val="1"/>
        </dgm:presLayoutVars>
      </dgm:prSet>
      <dgm:spPr/>
    </dgm:pt>
  </dgm:ptLst>
  <dgm:cxnLst>
    <dgm:cxn modelId="{4FBC8211-717D-8B49-9E38-B15414C5437B}" type="presOf" srcId="{63C99B1A-A0A6-3C4B-838F-90C238C70CBA}" destId="{97277D2F-36FD-9C4A-83C5-3B2561F3EB19}" srcOrd="0" destOrd="0" presId="urn:microsoft.com/office/officeart/2005/8/layout/hProcess9"/>
    <dgm:cxn modelId="{81EF5D1B-1665-DD4D-AFB1-A0444DDB9010}" type="presOf" srcId="{D22F548B-030B-5641-B5E5-4B7191D5D8C8}" destId="{E7C5B487-0429-6743-8B21-CDD52EEF44E5}" srcOrd="0" destOrd="0" presId="urn:microsoft.com/office/officeart/2005/8/layout/hProcess9"/>
    <dgm:cxn modelId="{0A0F1E54-6B45-EA43-94E8-05FE51FFFF82}" srcId="{D22F548B-030B-5641-B5E5-4B7191D5D8C8}" destId="{63C99B1A-A0A6-3C4B-838F-90C238C70CBA}" srcOrd="1" destOrd="0" parTransId="{16F8BC33-5436-0042-837D-5F55284B504C}" sibTransId="{D994D190-2876-E348-B382-A4C3316A4108}"/>
    <dgm:cxn modelId="{95CFE37A-33D8-B544-BB3D-B241D04C1EFD}" type="presOf" srcId="{7291720C-B183-1F4B-A0B3-871F69270AD2}" destId="{5F490EF8-7D2C-664C-9D59-5B6A5465AC92}" srcOrd="0" destOrd="0" presId="urn:microsoft.com/office/officeart/2005/8/layout/hProcess9"/>
    <dgm:cxn modelId="{3180E57B-4CF1-1F4E-A13A-CFFD9B142A88}" type="presOf" srcId="{08A38668-AA08-0C4E-99F7-BF68CC80E53A}" destId="{03FDAED5-13FD-C84D-9545-432A35122016}" srcOrd="0" destOrd="0" presId="urn:microsoft.com/office/officeart/2005/8/layout/hProcess9"/>
    <dgm:cxn modelId="{B47626C1-F0A9-C24D-A62E-C71BAB094018}" srcId="{D22F548B-030B-5641-B5E5-4B7191D5D8C8}" destId="{7291720C-B183-1F4B-A0B3-871F69270AD2}" srcOrd="0" destOrd="0" parTransId="{D61D8E2F-452F-D044-AE21-4CA5D8D39603}" sibTransId="{65B5E800-B769-D646-A3C0-4DA81737ECAD}"/>
    <dgm:cxn modelId="{E61FD6FC-B3A4-8F48-9B7F-93D3437F8F1B}" srcId="{D22F548B-030B-5641-B5E5-4B7191D5D8C8}" destId="{08A38668-AA08-0C4E-99F7-BF68CC80E53A}" srcOrd="2" destOrd="0" parTransId="{E2C3515E-DF86-144A-A8EC-34836FFB2336}" sibTransId="{0079208C-D203-B040-A321-A81EA1A6785B}"/>
    <dgm:cxn modelId="{C30FFEE5-9C98-1746-86A4-30105ABDEBA0}" type="presParOf" srcId="{E7C5B487-0429-6743-8B21-CDD52EEF44E5}" destId="{79C6A5D0-FB2C-3F4A-B42C-FFA9E2429200}" srcOrd="0" destOrd="0" presId="urn:microsoft.com/office/officeart/2005/8/layout/hProcess9"/>
    <dgm:cxn modelId="{3EDD184F-CEEA-604C-A063-8CA833C03925}" type="presParOf" srcId="{E7C5B487-0429-6743-8B21-CDD52EEF44E5}" destId="{0E487139-4D6C-FD4C-8D14-4939194B65F3}" srcOrd="1" destOrd="0" presId="urn:microsoft.com/office/officeart/2005/8/layout/hProcess9"/>
    <dgm:cxn modelId="{245708EE-E195-6140-90BA-B621F812726F}" type="presParOf" srcId="{0E487139-4D6C-FD4C-8D14-4939194B65F3}" destId="{5F490EF8-7D2C-664C-9D59-5B6A5465AC92}" srcOrd="0" destOrd="0" presId="urn:microsoft.com/office/officeart/2005/8/layout/hProcess9"/>
    <dgm:cxn modelId="{1449D328-5159-A349-AF5F-1B127DAE9F0F}" type="presParOf" srcId="{0E487139-4D6C-FD4C-8D14-4939194B65F3}" destId="{681F828C-54E9-CD42-AD81-6841EA26F14A}" srcOrd="1" destOrd="0" presId="urn:microsoft.com/office/officeart/2005/8/layout/hProcess9"/>
    <dgm:cxn modelId="{83DAFFFC-69E2-A749-A724-A623E01B46EE}" type="presParOf" srcId="{0E487139-4D6C-FD4C-8D14-4939194B65F3}" destId="{97277D2F-36FD-9C4A-83C5-3B2561F3EB19}" srcOrd="2" destOrd="0" presId="urn:microsoft.com/office/officeart/2005/8/layout/hProcess9"/>
    <dgm:cxn modelId="{DAEDB975-E52E-2F4B-B880-BFAEF8E7FFDA}" type="presParOf" srcId="{0E487139-4D6C-FD4C-8D14-4939194B65F3}" destId="{88432FC2-F89C-4A42-8E17-63AF1247D3D8}" srcOrd="3" destOrd="0" presId="urn:microsoft.com/office/officeart/2005/8/layout/hProcess9"/>
    <dgm:cxn modelId="{F44AF6E0-1AD7-9441-8FEB-642E19F9822F}" type="presParOf" srcId="{0E487139-4D6C-FD4C-8D14-4939194B65F3}" destId="{03FDAED5-13FD-C84D-9545-432A3512201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A9489-DFD6-3A41-B7E4-D2BF8C662800}">
      <dsp:nvSpPr>
        <dsp:cNvPr id="0" name=""/>
        <dsp:cNvSpPr/>
      </dsp:nvSpPr>
      <dsp:spPr>
        <a:xfrm>
          <a:off x="2006584" y="236773"/>
          <a:ext cx="4699051" cy="163191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80BBB-9576-AB4B-9E75-C456B1193CFF}">
      <dsp:nvSpPr>
        <dsp:cNvPr id="0" name=""/>
        <dsp:cNvSpPr/>
      </dsp:nvSpPr>
      <dsp:spPr>
        <a:xfrm>
          <a:off x="4065224" y="4204218"/>
          <a:ext cx="910668" cy="582828"/>
        </a:xfrm>
        <a:prstGeom prst="downArrow">
          <a:avLst/>
        </a:prstGeom>
        <a:blipFill rotWithShape="1">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 modelId="{AD6A128B-27C7-0240-A91D-49548F220E77}">
      <dsp:nvSpPr>
        <dsp:cNvPr id="0" name=""/>
        <dsp:cNvSpPr/>
      </dsp:nvSpPr>
      <dsp:spPr>
        <a:xfrm>
          <a:off x="1349686" y="4735478"/>
          <a:ext cx="6749542" cy="109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Increased Student Success</a:t>
          </a:r>
        </a:p>
      </dsp:txBody>
      <dsp:txXfrm>
        <a:off x="1349686" y="4735478"/>
        <a:ext cx="6749542" cy="1092802"/>
      </dsp:txXfrm>
    </dsp:sp>
    <dsp:sp modelId="{460EC90B-9B44-B94F-9A9A-E4A7C1BE636E}">
      <dsp:nvSpPr>
        <dsp:cNvPr id="0" name=""/>
        <dsp:cNvSpPr/>
      </dsp:nvSpPr>
      <dsp:spPr>
        <a:xfrm>
          <a:off x="3410205" y="1819113"/>
          <a:ext cx="2248791" cy="1990436"/>
        </a:xfrm>
        <a:prstGeom prst="ellipse">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Equity</a:t>
          </a:r>
        </a:p>
      </dsp:txBody>
      <dsp:txXfrm>
        <a:off x="3739533" y="2110606"/>
        <a:ext cx="1590135" cy="1407450"/>
      </dsp:txXfrm>
    </dsp:sp>
    <dsp:sp modelId="{73C7B165-DDFB-A64A-B868-72B8A2ACE970}">
      <dsp:nvSpPr>
        <dsp:cNvPr id="0" name=""/>
        <dsp:cNvSpPr/>
      </dsp:nvSpPr>
      <dsp:spPr>
        <a:xfrm>
          <a:off x="2382595" y="218869"/>
          <a:ext cx="2251184" cy="2015942"/>
        </a:xfrm>
        <a:prstGeom prst="ellipse">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Goals</a:t>
          </a:r>
        </a:p>
      </dsp:txBody>
      <dsp:txXfrm>
        <a:off x="2712273" y="514097"/>
        <a:ext cx="1591828" cy="1425486"/>
      </dsp:txXfrm>
    </dsp:sp>
    <dsp:sp modelId="{05017A0A-948D-FE41-ADB5-4E269A1EDBB8}">
      <dsp:nvSpPr>
        <dsp:cNvPr id="0" name=""/>
        <dsp:cNvSpPr/>
      </dsp:nvSpPr>
      <dsp:spPr>
        <a:xfrm>
          <a:off x="4319442" y="58173"/>
          <a:ext cx="2339619" cy="2041956"/>
        </a:xfrm>
        <a:prstGeom prst="ellipse">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Strategies </a:t>
          </a:r>
        </a:p>
      </dsp:txBody>
      <dsp:txXfrm>
        <a:off x="4662071" y="357211"/>
        <a:ext cx="1654361" cy="1443880"/>
      </dsp:txXfrm>
    </dsp:sp>
    <dsp:sp modelId="{32DDB7FF-A6C2-6A48-98C8-3881F13FB5DC}">
      <dsp:nvSpPr>
        <dsp:cNvPr id="0" name=""/>
        <dsp:cNvSpPr/>
      </dsp:nvSpPr>
      <dsp:spPr>
        <a:xfrm>
          <a:off x="2015217" y="14273"/>
          <a:ext cx="5099745" cy="4079796"/>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A5D0-FB2C-3F4A-B42C-FFA9E2429200}">
      <dsp:nvSpPr>
        <dsp:cNvPr id="0" name=""/>
        <dsp:cNvSpPr/>
      </dsp:nvSpPr>
      <dsp:spPr>
        <a:xfrm>
          <a:off x="2" y="0"/>
          <a:ext cx="8420095" cy="4359733"/>
        </a:xfrm>
        <a:prstGeom prst="rightArrow">
          <a:avLst/>
        </a:prstGeom>
        <a:solidFill>
          <a:srgbClr val="F9FFAA"/>
        </a:solidFill>
        <a:ln>
          <a:no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sp>
    <dsp:sp modelId="{5F490EF8-7D2C-664C-9D59-5B6A5465AC92}">
      <dsp:nvSpPr>
        <dsp:cNvPr id="0" name=""/>
        <dsp:cNvSpPr/>
      </dsp:nvSpPr>
      <dsp:spPr>
        <a:xfrm>
          <a:off x="0" y="1189204"/>
          <a:ext cx="3016456" cy="1981324"/>
        </a:xfrm>
        <a:prstGeom prst="roundRect">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t>Fall</a:t>
          </a:r>
          <a:r>
            <a:rPr lang="en-US" sz="2800" kern="1200" dirty="0"/>
            <a:t>  </a:t>
          </a:r>
        </a:p>
        <a:p>
          <a:pPr marL="0" lvl="0" indent="0" algn="ctr" defTabSz="1244600">
            <a:lnSpc>
              <a:spcPct val="90000"/>
            </a:lnSpc>
            <a:spcBef>
              <a:spcPct val="0"/>
            </a:spcBef>
            <a:spcAft>
              <a:spcPct val="35000"/>
            </a:spcAft>
            <a:buNone/>
          </a:pPr>
          <a:r>
            <a:rPr lang="en-US" sz="2000" kern="1200" dirty="0"/>
            <a:t>1. Public Meeting </a:t>
          </a:r>
        </a:p>
        <a:p>
          <a:pPr marL="0" lvl="0" indent="0" algn="ctr" defTabSz="1244600">
            <a:lnSpc>
              <a:spcPct val="90000"/>
            </a:lnSpc>
            <a:spcBef>
              <a:spcPct val="0"/>
            </a:spcBef>
            <a:spcAft>
              <a:spcPct val="35000"/>
            </a:spcAft>
            <a:buNone/>
          </a:pPr>
          <a:r>
            <a:rPr lang="en-US" sz="2000" kern="1200" dirty="0"/>
            <a:t>2. Annual Report posted on district website</a:t>
          </a:r>
        </a:p>
      </dsp:txBody>
      <dsp:txXfrm>
        <a:off x="96720" y="1285924"/>
        <a:ext cx="2823016" cy="1787884"/>
      </dsp:txXfrm>
    </dsp:sp>
    <dsp:sp modelId="{97277D2F-36FD-9C4A-83C5-3B2561F3EB19}">
      <dsp:nvSpPr>
        <dsp:cNvPr id="0" name=""/>
        <dsp:cNvSpPr/>
      </dsp:nvSpPr>
      <dsp:spPr>
        <a:xfrm>
          <a:off x="3024779" y="1188271"/>
          <a:ext cx="2294616" cy="2008581"/>
        </a:xfrm>
        <a:prstGeom prst="roundRect">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Dec. 15, 2022</a:t>
          </a:r>
        </a:p>
        <a:p>
          <a:pPr marL="0" lvl="0" indent="0" algn="ctr" defTabSz="1066800">
            <a:lnSpc>
              <a:spcPct val="90000"/>
            </a:lnSpc>
            <a:spcBef>
              <a:spcPct val="0"/>
            </a:spcBef>
            <a:spcAft>
              <a:spcPct val="35000"/>
            </a:spcAft>
            <a:buNone/>
          </a:pPr>
          <a:r>
            <a:rPr lang="en-US" sz="1700" kern="1200" dirty="0"/>
            <a:t>Submit summary report to MDE</a:t>
          </a:r>
        </a:p>
      </dsp:txBody>
      <dsp:txXfrm>
        <a:off x="3122830" y="1286322"/>
        <a:ext cx="2098514" cy="1812479"/>
      </dsp:txXfrm>
    </dsp:sp>
    <dsp:sp modelId="{03FDAED5-13FD-C84D-9545-432A35122016}">
      <dsp:nvSpPr>
        <dsp:cNvPr id="0" name=""/>
        <dsp:cNvSpPr/>
      </dsp:nvSpPr>
      <dsp:spPr>
        <a:xfrm>
          <a:off x="5348073" y="1166847"/>
          <a:ext cx="2591278" cy="2051428"/>
        </a:xfrm>
        <a:prstGeom prst="roundRect">
          <a:avLst/>
        </a:prstGeom>
        <a:blipFill rotWithShape="1">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t>Throughout year</a:t>
          </a:r>
        </a:p>
        <a:p>
          <a:pPr marL="0" lvl="0" indent="0" algn="ctr" defTabSz="1244600">
            <a:lnSpc>
              <a:spcPct val="90000"/>
            </a:lnSpc>
            <a:spcBef>
              <a:spcPct val="0"/>
            </a:spcBef>
            <a:spcAft>
              <a:spcPct val="35000"/>
            </a:spcAft>
            <a:buNone/>
          </a:pPr>
          <a:r>
            <a:rPr lang="en-US" sz="2000" kern="1200" dirty="0"/>
            <a:t>Continue to monitor, review, and plan for next year’s plan</a:t>
          </a:r>
        </a:p>
      </dsp:txBody>
      <dsp:txXfrm>
        <a:off x="5448215" y="1266989"/>
        <a:ext cx="2390994" cy="185114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BDD5D4-6485-2745-AFFB-0B2D3E425160}" type="datetimeFigureOut">
              <a:rPr lang="en-US" smtClean="0"/>
              <a:t>11/21/22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F8506E-68C3-BB47-AA24-EBA492610CDB}" type="slidenum">
              <a:rPr lang="en-US" smtClean="0"/>
              <a:t>‹#›</a:t>
            </a:fld>
            <a:endParaRPr lang="en-US"/>
          </a:p>
        </p:txBody>
      </p:sp>
    </p:spTree>
    <p:extLst>
      <p:ext uri="{BB962C8B-B14F-4D97-AF65-F5344CB8AC3E}">
        <p14:creationId xmlns:p14="http://schemas.microsoft.com/office/powerpoint/2010/main" val="103463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BB66A-8D83-FE40-B31E-A8B2FFBB11BD}" type="datetimeFigureOut">
              <a:rPr lang="en-US" smtClean="0"/>
              <a:t>11/21/22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83D16-32F5-984B-917F-E4A766FF9A30}" type="slidenum">
              <a:rPr lang="en-US" smtClean="0"/>
              <a:t>‹#›</a:t>
            </a:fld>
            <a:endParaRPr lang="en-US"/>
          </a:p>
        </p:txBody>
      </p:sp>
    </p:spTree>
    <p:extLst>
      <p:ext uri="{BB962C8B-B14F-4D97-AF65-F5344CB8AC3E}">
        <p14:creationId xmlns:p14="http://schemas.microsoft.com/office/powerpoint/2010/main" val="1059080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83D16-32F5-984B-917F-E4A766FF9A30}" type="slidenum">
              <a:rPr lang="en-US" smtClean="0"/>
              <a:t>1</a:t>
            </a:fld>
            <a:endParaRPr lang="en-US"/>
          </a:p>
        </p:txBody>
      </p:sp>
    </p:spTree>
    <p:extLst>
      <p:ext uri="{BB962C8B-B14F-4D97-AF65-F5344CB8AC3E}">
        <p14:creationId xmlns:p14="http://schemas.microsoft.com/office/powerpoint/2010/main" val="171118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10</a:t>
            </a:fld>
            <a:endParaRPr lang="en-US"/>
          </a:p>
        </p:txBody>
      </p:sp>
    </p:spTree>
    <p:extLst>
      <p:ext uri="{BB962C8B-B14F-4D97-AF65-F5344CB8AC3E}">
        <p14:creationId xmlns:p14="http://schemas.microsoft.com/office/powerpoint/2010/main" val="233746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11</a:t>
            </a:fld>
            <a:endParaRPr lang="en-US"/>
          </a:p>
        </p:txBody>
      </p:sp>
    </p:spTree>
    <p:extLst>
      <p:ext uri="{BB962C8B-B14F-4D97-AF65-F5344CB8AC3E}">
        <p14:creationId xmlns:p14="http://schemas.microsoft.com/office/powerpoint/2010/main" val="88978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E83D16-32F5-984B-917F-E4A766FF9A30}" type="slidenum">
              <a:rPr lang="en-US" smtClean="0"/>
              <a:t>12</a:t>
            </a:fld>
            <a:endParaRPr lang="en-US"/>
          </a:p>
        </p:txBody>
      </p:sp>
    </p:spTree>
    <p:extLst>
      <p:ext uri="{BB962C8B-B14F-4D97-AF65-F5344CB8AC3E}">
        <p14:creationId xmlns:p14="http://schemas.microsoft.com/office/powerpoint/2010/main" val="404885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Hispanics DNM and PM</a:t>
            </a:r>
          </a:p>
          <a:p>
            <a:r>
              <a:rPr lang="en-US" dirty="0"/>
              <a:t>51 White DNM and PM (up from 41.5)</a:t>
            </a:r>
          </a:p>
          <a:p>
            <a:r>
              <a:rPr lang="en-US" dirty="0"/>
              <a:t>GAP = 7</a:t>
            </a:r>
          </a:p>
        </p:txBody>
      </p:sp>
      <p:sp>
        <p:nvSpPr>
          <p:cNvPr id="4" name="Slide Number Placeholder 3"/>
          <p:cNvSpPr>
            <a:spLocks noGrp="1"/>
          </p:cNvSpPr>
          <p:nvPr>
            <p:ph type="sldNum" sz="quarter" idx="5"/>
          </p:nvPr>
        </p:nvSpPr>
        <p:spPr/>
        <p:txBody>
          <a:bodyPr/>
          <a:lstStyle/>
          <a:p>
            <a:fld id="{22E83D16-32F5-984B-917F-E4A766FF9A30}" type="slidenum">
              <a:rPr lang="en-US" smtClean="0"/>
              <a:t>13</a:t>
            </a:fld>
            <a:endParaRPr lang="en-US"/>
          </a:p>
        </p:txBody>
      </p:sp>
    </p:spTree>
    <p:extLst>
      <p:ext uri="{BB962C8B-B14F-4D97-AF65-F5344CB8AC3E}">
        <p14:creationId xmlns:p14="http://schemas.microsoft.com/office/powerpoint/2010/main" val="1346983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14</a:t>
            </a:fld>
            <a:endParaRPr lang="en-US"/>
          </a:p>
        </p:txBody>
      </p:sp>
    </p:spTree>
    <p:extLst>
      <p:ext uri="{BB962C8B-B14F-4D97-AF65-F5344CB8AC3E}">
        <p14:creationId xmlns:p14="http://schemas.microsoft.com/office/powerpoint/2010/main" val="88978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68.8 FRP students DNM and PM</a:t>
            </a:r>
          </a:p>
          <a:p>
            <a:r>
              <a:rPr lang="en-US" dirty="0"/>
              <a:t>50% NON-FRP student DNM and PM</a:t>
            </a:r>
          </a:p>
        </p:txBody>
      </p:sp>
      <p:sp>
        <p:nvSpPr>
          <p:cNvPr id="4" name="Slide Number Placeholder 3"/>
          <p:cNvSpPr>
            <a:spLocks noGrp="1"/>
          </p:cNvSpPr>
          <p:nvPr>
            <p:ph type="sldNum" sz="quarter" idx="10"/>
          </p:nvPr>
        </p:nvSpPr>
        <p:spPr/>
        <p:txBody>
          <a:bodyPr/>
          <a:lstStyle/>
          <a:p>
            <a:fld id="{22E83D16-32F5-984B-917F-E4A766FF9A30}" type="slidenum">
              <a:rPr lang="en-US" smtClean="0"/>
              <a:t>15</a:t>
            </a:fld>
            <a:endParaRPr lang="en-US"/>
          </a:p>
        </p:txBody>
      </p:sp>
    </p:spTree>
    <p:extLst>
      <p:ext uri="{BB962C8B-B14F-4D97-AF65-F5344CB8AC3E}">
        <p14:creationId xmlns:p14="http://schemas.microsoft.com/office/powerpoint/2010/main" val="126814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 FRP students DNM and PM (up from 60.2%)</a:t>
            </a:r>
          </a:p>
          <a:p>
            <a:r>
              <a:rPr lang="en-US" dirty="0"/>
              <a:t>53% NON-FRP student DNM and PM (up from 37.2%)</a:t>
            </a:r>
          </a:p>
        </p:txBody>
      </p:sp>
      <p:sp>
        <p:nvSpPr>
          <p:cNvPr id="4" name="Slide Number Placeholder 3"/>
          <p:cNvSpPr>
            <a:spLocks noGrp="1"/>
          </p:cNvSpPr>
          <p:nvPr>
            <p:ph type="sldNum" sz="quarter" idx="10"/>
          </p:nvPr>
        </p:nvSpPr>
        <p:spPr/>
        <p:txBody>
          <a:bodyPr/>
          <a:lstStyle/>
          <a:p>
            <a:fld id="{22E83D16-32F5-984B-917F-E4A766FF9A30}" type="slidenum">
              <a:rPr lang="en-US" smtClean="0"/>
              <a:t>16</a:t>
            </a:fld>
            <a:endParaRPr lang="en-US"/>
          </a:p>
        </p:txBody>
      </p:sp>
    </p:spTree>
    <p:extLst>
      <p:ext uri="{BB962C8B-B14F-4D97-AF65-F5344CB8AC3E}">
        <p14:creationId xmlns:p14="http://schemas.microsoft.com/office/powerpoint/2010/main" val="197143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17</a:t>
            </a:fld>
            <a:endParaRPr lang="en-US"/>
          </a:p>
        </p:txBody>
      </p:sp>
    </p:spTree>
    <p:extLst>
      <p:ext uri="{BB962C8B-B14F-4D97-AF65-F5344CB8AC3E}">
        <p14:creationId xmlns:p14="http://schemas.microsoft.com/office/powerpoint/2010/main" val="154966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E83D16-32F5-984B-917F-E4A766FF9A30}" type="slidenum">
              <a:rPr lang="en-US" smtClean="0"/>
              <a:t>18</a:t>
            </a:fld>
            <a:endParaRPr lang="en-US"/>
          </a:p>
        </p:txBody>
      </p:sp>
    </p:spTree>
    <p:extLst>
      <p:ext uri="{BB962C8B-B14F-4D97-AF65-F5344CB8AC3E}">
        <p14:creationId xmlns:p14="http://schemas.microsoft.com/office/powerpoint/2010/main" val="269920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 Hispanic DNM and PM</a:t>
            </a:r>
          </a:p>
          <a:p>
            <a:r>
              <a:rPr lang="en-US" dirty="0"/>
              <a:t>57 White DNM and PM</a:t>
            </a:r>
          </a:p>
        </p:txBody>
      </p:sp>
      <p:sp>
        <p:nvSpPr>
          <p:cNvPr id="4" name="Slide Number Placeholder 3"/>
          <p:cNvSpPr>
            <a:spLocks noGrp="1"/>
          </p:cNvSpPr>
          <p:nvPr>
            <p:ph type="sldNum" sz="quarter" idx="5"/>
          </p:nvPr>
        </p:nvSpPr>
        <p:spPr/>
        <p:txBody>
          <a:bodyPr/>
          <a:lstStyle/>
          <a:p>
            <a:fld id="{22E83D16-32F5-984B-917F-E4A766FF9A30}" type="slidenum">
              <a:rPr lang="en-US" smtClean="0"/>
              <a:t>19</a:t>
            </a:fld>
            <a:endParaRPr lang="en-US"/>
          </a:p>
        </p:txBody>
      </p:sp>
    </p:spTree>
    <p:extLst>
      <p:ext uri="{BB962C8B-B14F-4D97-AF65-F5344CB8AC3E}">
        <p14:creationId xmlns:p14="http://schemas.microsoft.com/office/powerpoint/2010/main" val="38082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WBWF is an annual report.</a:t>
            </a:r>
          </a:p>
          <a:p>
            <a:r>
              <a:rPr lang="en-US" dirty="0"/>
              <a:t>In</a:t>
            </a:r>
            <a:r>
              <a:rPr lang="en-US" baseline="0" dirty="0"/>
              <a:t> a nutshell, it is l</a:t>
            </a:r>
            <a:r>
              <a:rPr lang="en-US" dirty="0"/>
              <a:t>egislation</a:t>
            </a:r>
            <a:r>
              <a:rPr lang="en-US" baseline="0" dirty="0"/>
              <a:t> that </a:t>
            </a:r>
            <a:r>
              <a:rPr lang="en-US" sz="1200" kern="1200" dirty="0">
                <a:solidFill>
                  <a:schemeClr val="tx1"/>
                </a:solidFill>
                <a:effectLst/>
                <a:latin typeface="+mn-lt"/>
                <a:ea typeface="+mn-ea"/>
                <a:cs typeface="+mn-cs"/>
              </a:rPr>
              <a:t>directs districts to report on the goals, strategies, and equity initiatives</a:t>
            </a:r>
            <a:r>
              <a:rPr lang="en-US" sz="1200" kern="1200" baseline="0" dirty="0">
                <a:solidFill>
                  <a:schemeClr val="tx1"/>
                </a:solidFill>
                <a:effectLst/>
                <a:latin typeface="+mn-lt"/>
                <a:ea typeface="+mn-ea"/>
                <a:cs typeface="+mn-cs"/>
              </a:rPr>
              <a:t> in place that ensure progress toward increased </a:t>
            </a:r>
            <a:r>
              <a:rPr lang="en-US" sz="1200" kern="1200" dirty="0">
                <a:solidFill>
                  <a:schemeClr val="tx1"/>
                </a:solidFill>
                <a:effectLst/>
                <a:latin typeface="+mn-lt"/>
                <a:ea typeface="+mn-ea"/>
                <a:cs typeface="+mn-cs"/>
              </a:rPr>
              <a:t>student performance. </a:t>
            </a:r>
          </a:p>
          <a:p>
            <a:r>
              <a:rPr lang="en-US" sz="1200" kern="1200" dirty="0">
                <a:solidFill>
                  <a:schemeClr val="tx1"/>
                </a:solidFill>
                <a:effectLst/>
                <a:latin typeface="+mn-lt"/>
                <a:ea typeface="+mn-ea"/>
                <a:cs typeface="+mn-cs"/>
              </a:rPr>
              <a:t>So, in other words, </a:t>
            </a:r>
            <a:r>
              <a:rPr lang="en-US" sz="1200" u="sng" kern="1200" dirty="0">
                <a:solidFill>
                  <a:srgbClr val="FF0000"/>
                </a:solidFill>
                <a:effectLst/>
                <a:latin typeface="+mn-lt"/>
                <a:ea typeface="+mn-ea"/>
                <a:cs typeface="+mn-cs"/>
              </a:rPr>
              <a:t>what are the ways that we</a:t>
            </a:r>
          </a:p>
          <a:p>
            <a:pPr marL="171450" indent="-171450">
              <a:buFont typeface="Arial"/>
              <a:buChar char="•"/>
            </a:pPr>
            <a:r>
              <a:rPr lang="en-US" sz="1200" b="1" u="sng" kern="1200" dirty="0">
                <a:solidFill>
                  <a:srgbClr val="FF0000"/>
                </a:solidFill>
                <a:effectLst/>
                <a:latin typeface="+mn-lt"/>
                <a:ea typeface="+mn-ea"/>
                <a:cs typeface="+mn-cs"/>
              </a:rPr>
              <a:t>support and improve teaching</a:t>
            </a:r>
            <a:r>
              <a:rPr lang="en-US" sz="1200" b="1" u="sng" kern="1200" baseline="0" dirty="0">
                <a:solidFill>
                  <a:srgbClr val="FF0000"/>
                </a:solidFill>
                <a:effectLst/>
                <a:latin typeface="+mn-lt"/>
                <a:ea typeface="+mn-ea"/>
                <a:cs typeface="+mn-cs"/>
              </a:rPr>
              <a:t> and learning </a:t>
            </a:r>
          </a:p>
          <a:p>
            <a:pPr marL="171450" indent="-171450">
              <a:buFont typeface="Arial"/>
              <a:buChar char="•"/>
            </a:pPr>
            <a:r>
              <a:rPr lang="en-US" sz="1200" b="1" u="sng" kern="1200" baseline="0" dirty="0">
                <a:solidFill>
                  <a:srgbClr val="FF0000"/>
                </a:solidFill>
                <a:effectLst/>
                <a:latin typeface="+mn-lt"/>
                <a:ea typeface="+mn-ea"/>
                <a:cs typeface="+mn-cs"/>
              </a:rPr>
              <a:t>Ensure equity</a:t>
            </a:r>
          </a:p>
          <a:p>
            <a:pPr marL="171450" indent="-171450">
              <a:buFont typeface="Arial"/>
              <a:buChar char="•"/>
            </a:pPr>
            <a:r>
              <a:rPr lang="en-US" sz="1200" b="1" u="sng" kern="1200" baseline="0" dirty="0">
                <a:solidFill>
                  <a:srgbClr val="FF0000"/>
                </a:solidFill>
                <a:effectLst/>
                <a:latin typeface="+mn-lt"/>
                <a:ea typeface="+mn-ea"/>
                <a:cs typeface="+mn-cs"/>
              </a:rPr>
              <a:t>and </a:t>
            </a:r>
            <a:r>
              <a:rPr lang="en-US" sz="1200" b="1" u="sng" kern="1200" dirty="0">
                <a:solidFill>
                  <a:srgbClr val="FF0000"/>
                </a:solidFill>
                <a:effectLst/>
                <a:latin typeface="+mn-lt"/>
                <a:ea typeface="+mn-ea"/>
                <a:cs typeface="+mn-cs"/>
              </a:rPr>
              <a:t>equip students w/21</a:t>
            </a:r>
            <a:r>
              <a:rPr lang="en-US" sz="1200" b="1" u="sng" kern="1200" baseline="30000" dirty="0">
                <a:solidFill>
                  <a:srgbClr val="FF0000"/>
                </a:solidFill>
                <a:effectLst/>
                <a:latin typeface="+mn-lt"/>
                <a:ea typeface="+mn-ea"/>
                <a:cs typeface="+mn-cs"/>
              </a:rPr>
              <a:t>st</a:t>
            </a:r>
            <a:r>
              <a:rPr lang="en-US" sz="1200" b="1" u="sng" kern="1200" dirty="0">
                <a:solidFill>
                  <a:srgbClr val="FF0000"/>
                </a:solidFill>
                <a:effectLst/>
                <a:latin typeface="+mn-lt"/>
                <a:ea typeface="+mn-ea"/>
                <a:cs typeface="+mn-cs"/>
              </a:rPr>
              <a:t> century skills………with the ultimate goal of creating the world’s best quality</a:t>
            </a:r>
            <a:r>
              <a:rPr lang="en-US" sz="1200" b="1" u="sng" kern="1200" baseline="0" dirty="0">
                <a:solidFill>
                  <a:srgbClr val="FF0000"/>
                </a:solidFill>
                <a:effectLst/>
                <a:latin typeface="+mn-lt"/>
                <a:ea typeface="+mn-ea"/>
                <a:cs typeface="+mn-cs"/>
              </a:rPr>
              <a:t> workforce.</a:t>
            </a:r>
          </a:p>
          <a:p>
            <a:pPr marL="171450" indent="-171450">
              <a:buFont typeface="Arial"/>
              <a:buChar cha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a:t>
            </a:fld>
            <a:endParaRPr lang="en-US"/>
          </a:p>
        </p:txBody>
      </p:sp>
    </p:spTree>
    <p:extLst>
      <p:ext uri="{BB962C8B-B14F-4D97-AF65-F5344CB8AC3E}">
        <p14:creationId xmlns:p14="http://schemas.microsoft.com/office/powerpoint/2010/main" val="380228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20</a:t>
            </a:fld>
            <a:endParaRPr lang="en-US"/>
          </a:p>
        </p:txBody>
      </p:sp>
    </p:spTree>
    <p:extLst>
      <p:ext uri="{BB962C8B-B14F-4D97-AF65-F5344CB8AC3E}">
        <p14:creationId xmlns:p14="http://schemas.microsoft.com/office/powerpoint/2010/main" val="154966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73.6% FRP students DNM and PM	</a:t>
            </a:r>
          </a:p>
          <a:p>
            <a:r>
              <a:rPr lang="en-US" dirty="0"/>
              <a:t>47.4% Non-FRP students DNM and PM</a:t>
            </a:r>
          </a:p>
        </p:txBody>
      </p:sp>
      <p:sp>
        <p:nvSpPr>
          <p:cNvPr id="4" name="Slide Number Placeholder 3"/>
          <p:cNvSpPr>
            <a:spLocks noGrp="1"/>
          </p:cNvSpPr>
          <p:nvPr>
            <p:ph type="sldNum" sz="quarter" idx="5"/>
          </p:nvPr>
        </p:nvSpPr>
        <p:spPr/>
        <p:txBody>
          <a:bodyPr/>
          <a:lstStyle/>
          <a:p>
            <a:fld id="{22E83D16-32F5-984B-917F-E4A766FF9A30}" type="slidenum">
              <a:rPr lang="en-US" smtClean="0"/>
              <a:t>21</a:t>
            </a:fld>
            <a:endParaRPr lang="en-US"/>
          </a:p>
        </p:txBody>
      </p:sp>
    </p:spTree>
    <p:extLst>
      <p:ext uri="{BB962C8B-B14F-4D97-AF65-F5344CB8AC3E}">
        <p14:creationId xmlns:p14="http://schemas.microsoft.com/office/powerpoint/2010/main" val="389666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 FRP students DNM and PM	</a:t>
            </a:r>
          </a:p>
          <a:p>
            <a:r>
              <a:rPr lang="en-US" dirty="0"/>
              <a:t>54% </a:t>
            </a:r>
            <a:r>
              <a:rPr lang="en-US" dirty="0" err="1"/>
              <a:t>NonFRP</a:t>
            </a:r>
            <a:r>
              <a:rPr lang="en-US" dirty="0"/>
              <a:t> students DNM and PM</a:t>
            </a:r>
          </a:p>
        </p:txBody>
      </p:sp>
      <p:sp>
        <p:nvSpPr>
          <p:cNvPr id="4" name="Slide Number Placeholder 3"/>
          <p:cNvSpPr>
            <a:spLocks noGrp="1"/>
          </p:cNvSpPr>
          <p:nvPr>
            <p:ph type="sldNum" sz="quarter" idx="5"/>
          </p:nvPr>
        </p:nvSpPr>
        <p:spPr/>
        <p:txBody>
          <a:bodyPr/>
          <a:lstStyle/>
          <a:p>
            <a:fld id="{22E83D16-32F5-984B-917F-E4A766FF9A30}" type="slidenum">
              <a:rPr lang="en-US" smtClean="0"/>
              <a:t>22</a:t>
            </a:fld>
            <a:endParaRPr lang="en-US"/>
          </a:p>
        </p:txBody>
      </p:sp>
    </p:spTree>
    <p:extLst>
      <p:ext uri="{BB962C8B-B14F-4D97-AF65-F5344CB8AC3E}">
        <p14:creationId xmlns:p14="http://schemas.microsoft.com/office/powerpoint/2010/main" val="2109614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23</a:t>
            </a:fld>
            <a:endParaRPr lang="en-US"/>
          </a:p>
        </p:txBody>
      </p:sp>
    </p:spTree>
    <p:extLst>
      <p:ext uri="{BB962C8B-B14F-4D97-AF65-F5344CB8AC3E}">
        <p14:creationId xmlns:p14="http://schemas.microsoft.com/office/powerpoint/2010/main" val="2674230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83D16-32F5-984B-917F-E4A766FF9A30}" type="slidenum">
              <a:rPr lang="en-US" smtClean="0"/>
              <a:t>24</a:t>
            </a:fld>
            <a:endParaRPr lang="en-US"/>
          </a:p>
        </p:txBody>
      </p:sp>
    </p:spTree>
    <p:extLst>
      <p:ext uri="{BB962C8B-B14F-4D97-AF65-F5344CB8AC3E}">
        <p14:creationId xmlns:p14="http://schemas.microsoft.com/office/powerpoint/2010/main" val="232257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According to the Minnesota Department of Education, 70 percent of jobs in Minnesota will require some form of postsecondary education by the year 2020. As such, the state goal is to reach a 90 percent graduation rate by the year 2020 with no student group below 85 percent.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28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Because graduation data lags behind one year, </a:t>
            </a:r>
            <a:r>
              <a:rPr lang="en-US" sz="1200" b="1" kern="1200" dirty="0">
                <a:solidFill>
                  <a:schemeClr val="tx1"/>
                </a:solidFill>
                <a:effectLst/>
                <a:latin typeface="+mn-lt"/>
                <a:ea typeface="+mn-ea"/>
                <a:cs typeface="+mn-cs"/>
              </a:rPr>
              <a:t>2022 data is UNOFFICIAL for this report.</a:t>
            </a:r>
          </a:p>
          <a:p>
            <a:r>
              <a:rPr lang="en-US" sz="1200" i="1" kern="1200" dirty="0">
                <a:solidFill>
                  <a:schemeClr val="tx1"/>
                </a:solidFill>
                <a:effectLst/>
                <a:latin typeface="+mn-lt"/>
                <a:ea typeface="+mn-ea"/>
                <a:cs typeface="+mn-cs"/>
              </a:rPr>
              <a:t>The Dropout Rule </a:t>
            </a:r>
            <a:endParaRPr lang="en-US" dirty="0">
              <a:effectLst/>
            </a:endParaRPr>
          </a:p>
          <a:p>
            <a:r>
              <a:rPr lang="en-US" sz="1200" kern="1200" dirty="0">
                <a:solidFill>
                  <a:schemeClr val="tx1"/>
                </a:solidFill>
                <a:effectLst/>
                <a:latin typeface="+mn-lt"/>
                <a:ea typeface="+mn-ea"/>
                <a:cs typeface="+mn-cs"/>
              </a:rPr>
              <a:t>If a student drops out after less than half an academic year at a high school, they will be counted as a dropout in the graduation rate of whichever high school they have attended for the most time. </a:t>
            </a:r>
            <a:endParaRPr lang="en-US" dirty="0">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25</a:t>
            </a:fld>
            <a:endParaRPr lang="en-US"/>
          </a:p>
        </p:txBody>
      </p:sp>
    </p:spTree>
    <p:extLst>
      <p:ext uri="{BB962C8B-B14F-4D97-AF65-F5344CB8AC3E}">
        <p14:creationId xmlns:p14="http://schemas.microsoft.com/office/powerpoint/2010/main" val="161298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E83D16-32F5-984B-917F-E4A766FF9A30}" type="slidenum">
              <a:rPr lang="en-US" smtClean="0"/>
              <a:t>26</a:t>
            </a:fld>
            <a:endParaRPr lang="en-US"/>
          </a:p>
        </p:txBody>
      </p:sp>
    </p:spTree>
    <p:extLst>
      <p:ext uri="{BB962C8B-B14F-4D97-AF65-F5344CB8AC3E}">
        <p14:creationId xmlns:p14="http://schemas.microsoft.com/office/powerpoint/2010/main" val="3514109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model of data-based</a:t>
            </a:r>
            <a:r>
              <a:rPr lang="en-US" baseline="0" dirty="0"/>
              <a:t> decision making </a:t>
            </a:r>
            <a:r>
              <a:rPr lang="en-US" dirty="0"/>
              <a:t>that includes social and emotional supports in addition to academic and behavior</a:t>
            </a:r>
          </a:p>
        </p:txBody>
      </p:sp>
      <p:sp>
        <p:nvSpPr>
          <p:cNvPr id="4" name="Slide Number Placeholder 3"/>
          <p:cNvSpPr>
            <a:spLocks noGrp="1"/>
          </p:cNvSpPr>
          <p:nvPr>
            <p:ph type="sldNum" sz="quarter" idx="10"/>
          </p:nvPr>
        </p:nvSpPr>
        <p:spPr/>
        <p:txBody>
          <a:bodyPr/>
          <a:lstStyle/>
          <a:p>
            <a:fld id="{22E83D16-32F5-984B-917F-E4A766FF9A30}" type="slidenum">
              <a:rPr lang="en-US" smtClean="0"/>
              <a:t>27</a:t>
            </a:fld>
            <a:endParaRPr lang="en-US"/>
          </a:p>
        </p:txBody>
      </p:sp>
    </p:spTree>
    <p:extLst>
      <p:ext uri="{BB962C8B-B14F-4D97-AF65-F5344CB8AC3E}">
        <p14:creationId xmlns:p14="http://schemas.microsoft.com/office/powerpoint/2010/main" val="103709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for providing targeted support for all learners </a:t>
            </a:r>
            <a:r>
              <a:rPr lang="mr-IN" dirty="0"/>
              <a:t>–</a:t>
            </a:r>
            <a:r>
              <a:rPr lang="en-US" dirty="0"/>
              <a:t> whether advanced or struggling</a:t>
            </a:r>
          </a:p>
          <a:p>
            <a:r>
              <a:rPr lang="en-US" dirty="0"/>
              <a:t>Focused</a:t>
            </a:r>
            <a:r>
              <a:rPr lang="en-US" baseline="0" dirty="0"/>
              <a:t> on the whole child: academic, behavioral, social and emotional wellness</a:t>
            </a:r>
          </a:p>
          <a:p>
            <a:r>
              <a:rPr lang="en-US" baseline="0" dirty="0"/>
              <a:t>Tier 1 = ALL students</a:t>
            </a:r>
          </a:p>
          <a:p>
            <a:r>
              <a:rPr lang="en-US" baseline="0" dirty="0"/>
              <a:t>Tier 2 = small group instruction</a:t>
            </a:r>
          </a:p>
          <a:p>
            <a:r>
              <a:rPr lang="en-US" baseline="0" dirty="0"/>
              <a:t>Tier 3 = individualized targeted interventions</a:t>
            </a: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28</a:t>
            </a:fld>
            <a:endParaRPr lang="en-US"/>
          </a:p>
        </p:txBody>
      </p:sp>
    </p:spTree>
    <p:extLst>
      <p:ext uri="{BB962C8B-B14F-4D97-AF65-F5344CB8AC3E}">
        <p14:creationId xmlns:p14="http://schemas.microsoft.com/office/powerpoint/2010/main" val="2034170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a:t>
            </a:r>
            <a:r>
              <a:rPr lang="en-US" baseline="0" dirty="0"/>
              <a:t> practice means we are examining and utilizing 5 categories of data</a:t>
            </a:r>
          </a:p>
          <a:p>
            <a:r>
              <a:rPr lang="en-US" baseline="0" dirty="0"/>
              <a:t>1=Synergy SIS</a:t>
            </a:r>
          </a:p>
          <a:p>
            <a:r>
              <a:rPr lang="en-US" baseline="0" dirty="0"/>
              <a:t>2=staff surveys, community surveys and focus meetings</a:t>
            </a:r>
          </a:p>
          <a:p>
            <a:r>
              <a:rPr lang="en-US" baseline="0" dirty="0"/>
              <a:t>3 =MCA, ACCESS, STAR, ACT, Graduation</a:t>
            </a:r>
          </a:p>
          <a:p>
            <a:r>
              <a:rPr lang="en-US" baseline="0" dirty="0"/>
              <a:t>4=Curriculum Maps, WBWF</a:t>
            </a:r>
          </a:p>
          <a:p>
            <a:r>
              <a:rPr lang="en-US" baseline="0" dirty="0"/>
              <a:t>5= TDE: walk </a:t>
            </a:r>
            <a:r>
              <a:rPr lang="en-US" baseline="0" dirty="0" err="1"/>
              <a:t>throughs</a:t>
            </a:r>
            <a:r>
              <a:rPr lang="en-US" baseline="0" dirty="0"/>
              <a:t>, observations</a:t>
            </a: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29</a:t>
            </a:fld>
            <a:endParaRPr lang="en-US"/>
          </a:p>
        </p:txBody>
      </p:sp>
    </p:spTree>
    <p:extLst>
      <p:ext uri="{BB962C8B-B14F-4D97-AF65-F5344CB8AC3E}">
        <p14:creationId xmlns:p14="http://schemas.microsoft.com/office/powerpoint/2010/main" val="77013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Iterative or</a:t>
            </a:r>
            <a:r>
              <a:rPr lang="en-US" baseline="0" dirty="0"/>
              <a:t> revolving</a:t>
            </a:r>
            <a:r>
              <a:rPr lang="en-US" dirty="0"/>
              <a:t> improvement process</a:t>
            </a:r>
          </a:p>
        </p:txBody>
      </p:sp>
      <p:sp>
        <p:nvSpPr>
          <p:cNvPr id="4" name="Slide Number Placeholder 3"/>
          <p:cNvSpPr>
            <a:spLocks noGrp="1"/>
          </p:cNvSpPr>
          <p:nvPr>
            <p:ph type="sldNum" sz="quarter" idx="10"/>
          </p:nvPr>
        </p:nvSpPr>
        <p:spPr/>
        <p:txBody>
          <a:bodyPr/>
          <a:lstStyle/>
          <a:p>
            <a:fld id="{22E83D16-32F5-984B-917F-E4A766FF9A30}" type="slidenum">
              <a:rPr lang="en-US" smtClean="0"/>
              <a:t>3</a:t>
            </a:fld>
            <a:endParaRPr lang="en-US"/>
          </a:p>
        </p:txBody>
      </p:sp>
    </p:spTree>
    <p:extLst>
      <p:ext uri="{BB962C8B-B14F-4D97-AF65-F5344CB8AC3E}">
        <p14:creationId xmlns:p14="http://schemas.microsoft.com/office/powerpoint/2010/main" val="719285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1714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2E83D16-32F5-984B-917F-E4A766FF9A30}" type="slidenum">
              <a:rPr lang="en-US" smtClean="0"/>
              <a:t>30</a:t>
            </a:fld>
            <a:endParaRPr lang="en-US"/>
          </a:p>
        </p:txBody>
      </p:sp>
    </p:spTree>
    <p:extLst>
      <p:ext uri="{BB962C8B-B14F-4D97-AF65-F5344CB8AC3E}">
        <p14:creationId xmlns:p14="http://schemas.microsoft.com/office/powerpoint/2010/main" val="168073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83D16-32F5-984B-917F-E4A766FF9A30}" type="slidenum">
              <a:rPr lang="en-US" smtClean="0"/>
              <a:t>31</a:t>
            </a:fld>
            <a:endParaRPr lang="en-US"/>
          </a:p>
        </p:txBody>
      </p:sp>
    </p:spTree>
    <p:extLst>
      <p:ext uri="{BB962C8B-B14F-4D97-AF65-F5344CB8AC3E}">
        <p14:creationId xmlns:p14="http://schemas.microsoft.com/office/powerpoint/2010/main" val="1878499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83D16-32F5-984B-917F-E4A766FF9A30}" type="slidenum">
              <a:rPr lang="en-US" smtClean="0"/>
              <a:t>32</a:t>
            </a:fld>
            <a:endParaRPr lang="en-US"/>
          </a:p>
        </p:txBody>
      </p:sp>
    </p:spTree>
    <p:extLst>
      <p:ext uri="{BB962C8B-B14F-4D97-AF65-F5344CB8AC3E}">
        <p14:creationId xmlns:p14="http://schemas.microsoft.com/office/powerpoint/2010/main" val="4000635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E83D16-32F5-984B-917F-E4A766FF9A30}" type="slidenum">
              <a:rPr lang="en-US" smtClean="0"/>
              <a:t>33</a:t>
            </a:fld>
            <a:endParaRPr lang="en-US"/>
          </a:p>
        </p:txBody>
      </p:sp>
    </p:spTree>
    <p:extLst>
      <p:ext uri="{BB962C8B-B14F-4D97-AF65-F5344CB8AC3E}">
        <p14:creationId xmlns:p14="http://schemas.microsoft.com/office/powerpoint/2010/main" val="163704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E83D16-32F5-984B-917F-E4A766FF9A30}" type="slidenum">
              <a:rPr lang="en-US" smtClean="0"/>
              <a:t>4</a:t>
            </a:fld>
            <a:endParaRPr lang="en-US"/>
          </a:p>
        </p:txBody>
      </p:sp>
    </p:spTree>
    <p:extLst>
      <p:ext uri="{BB962C8B-B14F-4D97-AF65-F5344CB8AC3E}">
        <p14:creationId xmlns:p14="http://schemas.microsoft.com/office/powerpoint/2010/main" val="408914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438 in 2017-18</a:t>
            </a:r>
          </a:p>
          <a:p>
            <a:r>
              <a:rPr lang="en-US" baseline="0" dirty="0"/>
              <a:t>469 in 2018-19 (86 Hispanic)</a:t>
            </a:r>
          </a:p>
          <a:p>
            <a:r>
              <a:rPr lang="en-US" baseline="0" dirty="0"/>
              <a:t>478 in 2019-20 (88 Hispanic)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486 in 2020-21 (93 Hispanic)</a:t>
            </a:r>
          </a:p>
          <a:p>
            <a:endParaRPr lang="en-US" baseline="0" dirty="0"/>
          </a:p>
          <a:p>
            <a:r>
              <a:rPr lang="en-US" baseline="0" dirty="0"/>
              <a:t>Hispanic, Black, and 2 or more races are growing across the state = White population is decreasing; down 2% since 18-19 (approx. 17,600 students of a total of 883,203)</a:t>
            </a: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5</a:t>
            </a:fld>
            <a:endParaRPr lang="en-US"/>
          </a:p>
        </p:txBody>
      </p:sp>
    </p:spTree>
    <p:extLst>
      <p:ext uri="{BB962C8B-B14F-4D97-AF65-F5344CB8AC3E}">
        <p14:creationId xmlns:p14="http://schemas.microsoft.com/office/powerpoint/2010/main" val="38570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our Compensatory Revenue was $142,007. Not all because of our numbers – the calculation rates are also decreasing. Now it’s down almost $200 per student.</a:t>
            </a:r>
          </a:p>
          <a:p>
            <a:r>
              <a:rPr lang="en-US" dirty="0"/>
              <a:t>Currently in 2020-21 – 102 ($93,538 Compensatory Revenue). </a:t>
            </a:r>
          </a:p>
          <a:p>
            <a:r>
              <a:rPr lang="en-US" dirty="0"/>
              <a:t>Next year projection – 79. ($56,019)</a:t>
            </a:r>
          </a:p>
          <a:p>
            <a:r>
              <a:rPr lang="en-US" dirty="0"/>
              <a:t>2021-22 = 109 FRP</a:t>
            </a:r>
          </a:p>
        </p:txBody>
      </p:sp>
      <p:sp>
        <p:nvSpPr>
          <p:cNvPr id="4" name="Slide Number Placeholder 3"/>
          <p:cNvSpPr>
            <a:spLocks noGrp="1"/>
          </p:cNvSpPr>
          <p:nvPr>
            <p:ph type="sldNum" sz="quarter" idx="10"/>
          </p:nvPr>
        </p:nvSpPr>
        <p:spPr/>
        <p:txBody>
          <a:bodyPr/>
          <a:lstStyle/>
          <a:p>
            <a:fld id="{22E83D16-32F5-984B-917F-E4A766FF9A30}" type="slidenum">
              <a:rPr lang="en-US" smtClean="0"/>
              <a:t>6</a:t>
            </a:fld>
            <a:endParaRPr lang="en-US"/>
          </a:p>
        </p:txBody>
      </p:sp>
    </p:spTree>
    <p:extLst>
      <p:ext uri="{BB962C8B-B14F-4D97-AF65-F5344CB8AC3E}">
        <p14:creationId xmlns:p14="http://schemas.microsoft.com/office/powerpoint/2010/main" val="151474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Kindergarten Ready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collected from multiple key sources including</a:t>
            </a:r>
            <a:r>
              <a:rPr lang="en-US" sz="1200" kern="1200" baseline="0" dirty="0">
                <a:solidFill>
                  <a:schemeClr val="tx1"/>
                </a:solidFill>
                <a:effectLst/>
                <a:latin typeface="+mn-lt"/>
                <a:ea typeface="+mn-ea"/>
                <a:cs typeface="+mn-cs"/>
              </a:rPr>
              <a:t> _______</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7</a:t>
            </a:fld>
            <a:endParaRPr lang="en-US"/>
          </a:p>
        </p:txBody>
      </p:sp>
    </p:spTree>
    <p:extLst>
      <p:ext uri="{BB962C8B-B14F-4D97-AF65-F5344CB8AC3E}">
        <p14:creationId xmlns:p14="http://schemas.microsoft.com/office/powerpoint/2010/main" val="200426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8</a:t>
            </a:fld>
            <a:endParaRPr lang="en-US"/>
          </a:p>
        </p:txBody>
      </p:sp>
    </p:spTree>
    <p:extLst>
      <p:ext uri="{BB962C8B-B14F-4D97-AF65-F5344CB8AC3E}">
        <p14:creationId xmlns:p14="http://schemas.microsoft.com/office/powerpoint/2010/main" val="180391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Literacy Plan (as a link) is included in our WBWF</a:t>
            </a:r>
            <a:r>
              <a:rPr lang="en-US" baseline="0" dirty="0"/>
              <a:t> plan.</a:t>
            </a:r>
            <a:endParaRPr lang="en-US" dirty="0"/>
          </a:p>
        </p:txBody>
      </p:sp>
      <p:sp>
        <p:nvSpPr>
          <p:cNvPr id="4" name="Slide Number Placeholder 3"/>
          <p:cNvSpPr>
            <a:spLocks noGrp="1"/>
          </p:cNvSpPr>
          <p:nvPr>
            <p:ph type="sldNum" sz="quarter" idx="10"/>
          </p:nvPr>
        </p:nvSpPr>
        <p:spPr/>
        <p:txBody>
          <a:bodyPr/>
          <a:lstStyle/>
          <a:p>
            <a:fld id="{22E83D16-32F5-984B-917F-E4A766FF9A30}" type="slidenum">
              <a:rPr lang="en-US" smtClean="0"/>
              <a:t>9</a:t>
            </a:fld>
            <a:endParaRPr lang="en-US"/>
          </a:p>
        </p:txBody>
      </p:sp>
    </p:spTree>
    <p:extLst>
      <p:ext uri="{BB962C8B-B14F-4D97-AF65-F5344CB8AC3E}">
        <p14:creationId xmlns:p14="http://schemas.microsoft.com/office/powerpoint/2010/main" val="257040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11/21/22</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11/21/22</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11/21/22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EAFA9-7502-42D3-9B79-C38E938C236F}" type="datetimeFigureOut">
              <a:rPr lang="en-US" smtClean="0"/>
              <a:t>11/21/22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11/21/22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11/21/22</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334" y="2182918"/>
            <a:ext cx="8651249" cy="1873235"/>
          </a:xfrm>
        </p:spPr>
        <p:txBody>
          <a:bodyPr>
            <a:noAutofit/>
          </a:bodyPr>
          <a:lstStyle/>
          <a:p>
            <a:r>
              <a:rPr lang="en-US" sz="6000" b="1" dirty="0"/>
              <a:t>World’s Best Workforce</a:t>
            </a:r>
            <a:br>
              <a:rPr lang="en-US" sz="6000" b="1" dirty="0"/>
            </a:br>
            <a:r>
              <a:rPr lang="en-US" sz="6000" b="1" dirty="0"/>
              <a:t>2021-2022 Report </a:t>
            </a:r>
          </a:p>
        </p:txBody>
      </p:sp>
      <p:sp>
        <p:nvSpPr>
          <p:cNvPr id="3" name="Subtitle 2"/>
          <p:cNvSpPr>
            <a:spLocks noGrp="1"/>
          </p:cNvSpPr>
          <p:nvPr>
            <p:ph type="subTitle" idx="1"/>
          </p:nvPr>
        </p:nvSpPr>
        <p:spPr>
          <a:xfrm>
            <a:off x="1116013" y="4950380"/>
            <a:ext cx="6938961" cy="1407757"/>
          </a:xfrm>
        </p:spPr>
        <p:txBody>
          <a:bodyPr>
            <a:normAutofit/>
          </a:bodyPr>
          <a:lstStyle/>
          <a:p>
            <a:r>
              <a:rPr lang="en-US" dirty="0"/>
              <a:t>Lester Prairie Public Schools</a:t>
            </a:r>
          </a:p>
          <a:p>
            <a:r>
              <a:rPr lang="en-US" dirty="0"/>
              <a:t>School Board Annual Public Meeting</a:t>
            </a:r>
          </a:p>
          <a:p>
            <a:r>
              <a:rPr lang="en-US" dirty="0"/>
              <a:t>November 21, 2022 </a:t>
            </a:r>
          </a:p>
          <a:p>
            <a:endParaRPr lang="en-US" dirty="0"/>
          </a:p>
        </p:txBody>
      </p:sp>
      <p:pic>
        <p:nvPicPr>
          <p:cNvPr id="4" name="Picture 3" descr="Bulldog 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244" y="693190"/>
            <a:ext cx="1791732" cy="1221635"/>
          </a:xfrm>
          <a:prstGeom prst="rect">
            <a:avLst/>
          </a:prstGeom>
        </p:spPr>
      </p:pic>
    </p:spTree>
    <p:extLst>
      <p:ext uri="{BB962C8B-B14F-4D97-AF65-F5344CB8AC3E}">
        <p14:creationId xmlns:p14="http://schemas.microsoft.com/office/powerpoint/2010/main" val="45995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0632" y="426953"/>
            <a:ext cx="8769683" cy="1371600"/>
          </a:xfrm>
        </p:spPr>
        <p:txBody>
          <a:bodyPr>
            <a:noAutofit/>
          </a:bodyPr>
          <a:lstStyle/>
          <a:p>
            <a:pPr algn="l"/>
            <a:r>
              <a:rPr lang="en-US" sz="4000" b="1" dirty="0"/>
              <a:t>SMART Goal #2: All Third Grade Students Achieve Grade-Level Literacy</a:t>
            </a:r>
            <a:endParaRPr lang="en-US" sz="4000" b="1" cap="small" dirty="0"/>
          </a:p>
        </p:txBody>
      </p:sp>
      <p:sp>
        <p:nvSpPr>
          <p:cNvPr id="6" name="TextBox 5">
            <a:extLst>
              <a:ext uri="{FF2B5EF4-FFF2-40B4-BE49-F238E27FC236}">
                <a16:creationId xmlns:a16="http://schemas.microsoft.com/office/drawing/2014/main" id="{0213C624-E9C7-254D-8EBA-35FCC2413FF2}"/>
              </a:ext>
            </a:extLst>
          </p:cNvPr>
          <p:cNvSpPr txBox="1"/>
          <p:nvPr/>
        </p:nvSpPr>
        <p:spPr>
          <a:xfrm>
            <a:off x="485810" y="2270876"/>
            <a:ext cx="2526223" cy="3647152"/>
          </a:xfrm>
          <a:prstGeom prst="rect">
            <a:avLst/>
          </a:prstGeom>
          <a:noFill/>
        </p:spPr>
        <p:txBody>
          <a:bodyPr wrap="square" rtlCol="0">
            <a:spAutoFit/>
          </a:bodyPr>
          <a:lstStyle/>
          <a:p>
            <a:r>
              <a:rPr lang="en-US" sz="2100" b="1" dirty="0"/>
              <a:t>MCA SMART Goal:</a:t>
            </a:r>
            <a:r>
              <a:rPr lang="en-US" sz="2100" dirty="0"/>
              <a:t> The reading proficiency percentage of all third-grade students enrolled in the Lester Prairie School District will increase from 48% to 65% as measured by the Reading MCA-IIIs in the spring of 2022.</a:t>
            </a:r>
          </a:p>
        </p:txBody>
      </p:sp>
      <p:graphicFrame>
        <p:nvGraphicFramePr>
          <p:cNvPr id="5" name="Table 4"/>
          <p:cNvGraphicFramePr>
            <a:graphicFrameLocks noGrp="1"/>
          </p:cNvGraphicFramePr>
          <p:nvPr>
            <p:extLst>
              <p:ext uri="{D42A27DB-BD31-4B8C-83A1-F6EECF244321}">
                <p14:modId xmlns:p14="http://schemas.microsoft.com/office/powerpoint/2010/main" val="703463388"/>
              </p:ext>
            </p:extLst>
          </p:nvPr>
        </p:nvGraphicFramePr>
        <p:xfrm>
          <a:off x="3012033" y="1783870"/>
          <a:ext cx="5702301" cy="4483696"/>
        </p:xfrm>
        <a:graphic>
          <a:graphicData uri="http://schemas.openxmlformats.org/drawingml/2006/table">
            <a:tbl>
              <a:tblPr firstRow="1" bandRow="1">
                <a:tableStyleId>{5C22544A-7EE6-4342-B048-85BDC9FD1C3A}</a:tableStyleId>
              </a:tblPr>
              <a:tblGrid>
                <a:gridCol w="1900767">
                  <a:extLst>
                    <a:ext uri="{9D8B030D-6E8A-4147-A177-3AD203B41FA5}">
                      <a16:colId xmlns:a16="http://schemas.microsoft.com/office/drawing/2014/main" val="20000"/>
                    </a:ext>
                  </a:extLst>
                </a:gridCol>
                <a:gridCol w="1900767">
                  <a:extLst>
                    <a:ext uri="{9D8B030D-6E8A-4147-A177-3AD203B41FA5}">
                      <a16:colId xmlns:a16="http://schemas.microsoft.com/office/drawing/2014/main" val="20001"/>
                    </a:ext>
                  </a:extLst>
                </a:gridCol>
                <a:gridCol w="1900767">
                  <a:extLst>
                    <a:ext uri="{9D8B030D-6E8A-4147-A177-3AD203B41FA5}">
                      <a16:colId xmlns:a16="http://schemas.microsoft.com/office/drawing/2014/main" val="20002"/>
                    </a:ext>
                  </a:extLst>
                </a:gridCol>
              </a:tblGrid>
              <a:tr h="460336">
                <a:tc gridSpan="3">
                  <a:txBody>
                    <a:bodyPr/>
                    <a:lstStyle/>
                    <a:p>
                      <a:pPr algn="ctr"/>
                      <a:r>
                        <a:rPr lang="en-US" sz="2800" dirty="0"/>
                        <a:t>MCA III </a:t>
                      </a:r>
                      <a:r>
                        <a:rPr lang="mr-IN" sz="2800" dirty="0"/>
                        <a:t>–</a:t>
                      </a:r>
                      <a:r>
                        <a:rPr lang="en-US" sz="2800" dirty="0"/>
                        <a:t> Grade 3 READING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06179">
                <a:tc rowSpan="2">
                  <a:txBody>
                    <a:bodyPr/>
                    <a:lstStyle/>
                    <a:p>
                      <a:pPr algn="ctr"/>
                      <a:endParaRPr lang="en-US" sz="2400" b="1" dirty="0"/>
                    </a:p>
                  </a:txBody>
                  <a:tcPr/>
                </a:tc>
                <a:tc gridSpan="2">
                  <a:txBody>
                    <a:bodyPr/>
                    <a:lstStyle/>
                    <a:p>
                      <a:pPr algn="ctr"/>
                      <a:r>
                        <a:rPr lang="en-US" sz="2400" b="1" dirty="0"/>
                        <a:t>Percent Proficient</a:t>
                      </a:r>
                    </a:p>
                  </a:txBody>
                  <a:tcPr/>
                </a:tc>
                <a:tc hMerge="1">
                  <a:txBody>
                    <a:bodyPr/>
                    <a:lstStyle/>
                    <a:p>
                      <a:endParaRPr lang="en-US" dirty="0"/>
                    </a:p>
                  </a:txBody>
                  <a:tcPr/>
                </a:tc>
                <a:extLst>
                  <a:ext uri="{0D108BD9-81ED-4DB2-BD59-A6C34878D82A}">
                    <a16:rowId xmlns:a16="http://schemas.microsoft.com/office/drawing/2014/main" val="10001"/>
                  </a:ext>
                </a:extLst>
              </a:tr>
              <a:tr h="406179">
                <a:tc vMerge="1">
                  <a:txBody>
                    <a:bodyPr/>
                    <a:lstStyle/>
                    <a:p>
                      <a:endParaRPr lang="en-US" dirty="0"/>
                    </a:p>
                  </a:txBody>
                  <a:tcPr/>
                </a:tc>
                <a:tc>
                  <a:txBody>
                    <a:bodyPr/>
                    <a:lstStyle/>
                    <a:p>
                      <a:pPr algn="ctr"/>
                      <a:r>
                        <a:rPr lang="en-US" sz="2400" b="1" dirty="0"/>
                        <a:t>Grade</a:t>
                      </a:r>
                      <a:r>
                        <a:rPr lang="en-US" sz="2400" b="1" baseline="0" dirty="0"/>
                        <a:t> 3</a:t>
                      </a:r>
                      <a:endParaRPr lang="en-US" sz="2400" b="1" dirty="0"/>
                    </a:p>
                  </a:txBody>
                  <a:tcPr/>
                </a:tc>
                <a:tc>
                  <a:txBody>
                    <a:bodyPr/>
                    <a:lstStyle/>
                    <a:p>
                      <a:pPr algn="ctr"/>
                      <a:r>
                        <a:rPr lang="en-US" sz="2400" b="1" dirty="0"/>
                        <a:t>State</a:t>
                      </a:r>
                    </a:p>
                  </a:txBody>
                  <a:tcPr/>
                </a:tc>
                <a:extLst>
                  <a:ext uri="{0D108BD9-81ED-4DB2-BD59-A6C34878D82A}">
                    <a16:rowId xmlns:a16="http://schemas.microsoft.com/office/drawing/2014/main" val="10002"/>
                  </a:ext>
                </a:extLst>
              </a:tr>
              <a:tr h="460336">
                <a:tc>
                  <a:txBody>
                    <a:bodyPr/>
                    <a:lstStyle/>
                    <a:p>
                      <a:pPr algn="ctr"/>
                      <a:r>
                        <a:rPr lang="en-US" sz="2400" b="1" dirty="0"/>
                        <a:t>2016-17</a:t>
                      </a:r>
                    </a:p>
                  </a:txBody>
                  <a:tcPr/>
                </a:tc>
                <a:tc>
                  <a:txBody>
                    <a:bodyPr/>
                    <a:lstStyle/>
                    <a:p>
                      <a:pPr algn="ctr"/>
                      <a:r>
                        <a:rPr lang="en-US" sz="2800" dirty="0"/>
                        <a:t>47.1%</a:t>
                      </a:r>
                    </a:p>
                  </a:txBody>
                  <a:tcPr/>
                </a:tc>
                <a:tc>
                  <a:txBody>
                    <a:bodyPr/>
                    <a:lstStyle/>
                    <a:p>
                      <a:pPr algn="ctr"/>
                      <a:r>
                        <a:rPr lang="en-US" sz="2800" dirty="0"/>
                        <a:t>57.0%</a:t>
                      </a:r>
                    </a:p>
                  </a:txBody>
                  <a:tcPr/>
                </a:tc>
                <a:extLst>
                  <a:ext uri="{0D108BD9-81ED-4DB2-BD59-A6C34878D82A}">
                    <a16:rowId xmlns:a16="http://schemas.microsoft.com/office/drawing/2014/main" val="10005"/>
                  </a:ext>
                </a:extLst>
              </a:tr>
              <a:tr h="460336">
                <a:tc>
                  <a:txBody>
                    <a:bodyPr/>
                    <a:lstStyle/>
                    <a:p>
                      <a:pPr algn="ctr"/>
                      <a:r>
                        <a:rPr lang="en-US" sz="2400" b="1" dirty="0"/>
                        <a:t>2017-18</a:t>
                      </a:r>
                    </a:p>
                  </a:txBody>
                  <a:tcPr/>
                </a:tc>
                <a:tc>
                  <a:txBody>
                    <a:bodyPr/>
                    <a:lstStyle/>
                    <a:p>
                      <a:pPr algn="ctr"/>
                      <a:r>
                        <a:rPr lang="en-US" sz="2800" dirty="0"/>
                        <a:t>62.5%</a:t>
                      </a:r>
                    </a:p>
                  </a:txBody>
                  <a:tcPr/>
                </a:tc>
                <a:tc>
                  <a:txBody>
                    <a:bodyPr/>
                    <a:lstStyle/>
                    <a:p>
                      <a:pPr algn="ctr"/>
                      <a:r>
                        <a:rPr lang="en-US" sz="2800" dirty="0"/>
                        <a:t>56.2%</a:t>
                      </a:r>
                    </a:p>
                  </a:txBody>
                  <a:tcPr/>
                </a:tc>
                <a:extLst>
                  <a:ext uri="{0D108BD9-81ED-4DB2-BD59-A6C34878D82A}">
                    <a16:rowId xmlns:a16="http://schemas.microsoft.com/office/drawing/2014/main" val="10006"/>
                  </a:ext>
                </a:extLst>
              </a:tr>
              <a:tr h="460336">
                <a:tc>
                  <a:txBody>
                    <a:bodyPr/>
                    <a:lstStyle/>
                    <a:p>
                      <a:pPr algn="ctr"/>
                      <a:r>
                        <a:rPr lang="en-US" sz="2400" b="1" dirty="0"/>
                        <a:t>2018-19</a:t>
                      </a:r>
                    </a:p>
                  </a:txBody>
                  <a:tcPr/>
                </a:tc>
                <a:tc>
                  <a:txBody>
                    <a:bodyPr/>
                    <a:lstStyle/>
                    <a:p>
                      <a:pPr algn="ctr"/>
                      <a:r>
                        <a:rPr lang="en-US" sz="2800" dirty="0"/>
                        <a:t>59.3%</a:t>
                      </a:r>
                    </a:p>
                  </a:txBody>
                  <a:tcPr/>
                </a:tc>
                <a:tc>
                  <a:txBody>
                    <a:bodyPr/>
                    <a:lstStyle/>
                    <a:p>
                      <a:pPr algn="ctr"/>
                      <a:r>
                        <a:rPr lang="en-US" sz="2800" dirty="0"/>
                        <a:t>55.0%</a:t>
                      </a:r>
                    </a:p>
                  </a:txBody>
                  <a:tcPr/>
                </a:tc>
                <a:extLst>
                  <a:ext uri="{0D108BD9-81ED-4DB2-BD59-A6C34878D82A}">
                    <a16:rowId xmlns:a16="http://schemas.microsoft.com/office/drawing/2014/main" val="3493370456"/>
                  </a:ext>
                </a:extLst>
              </a:tr>
              <a:tr h="460336">
                <a:tc>
                  <a:txBody>
                    <a:bodyPr/>
                    <a:lstStyle/>
                    <a:p>
                      <a:pPr algn="ctr"/>
                      <a:r>
                        <a:rPr lang="en-US" sz="2400" b="1" dirty="0"/>
                        <a:t>2019-20</a:t>
                      </a:r>
                    </a:p>
                  </a:txBody>
                  <a:tcPr/>
                </a:tc>
                <a:tc gridSpan="2">
                  <a:txBody>
                    <a:bodyPr/>
                    <a:lstStyle/>
                    <a:p>
                      <a:pPr algn="ctr"/>
                      <a:r>
                        <a:rPr lang="en-US" sz="1900" dirty="0"/>
                        <a:t>Results not available due to COVID</a:t>
                      </a:r>
                    </a:p>
                  </a:txBody>
                  <a:tcPr/>
                </a:tc>
                <a:tc hMerge="1">
                  <a:txBody>
                    <a:bodyPr/>
                    <a:lstStyle/>
                    <a:p>
                      <a:pPr algn="ctr"/>
                      <a:endParaRPr lang="en-US" sz="2800" dirty="0"/>
                    </a:p>
                  </a:txBody>
                  <a:tcPr/>
                </a:tc>
                <a:extLst>
                  <a:ext uri="{0D108BD9-81ED-4DB2-BD59-A6C34878D82A}">
                    <a16:rowId xmlns:a16="http://schemas.microsoft.com/office/drawing/2014/main" val="3067389962"/>
                  </a:ext>
                </a:extLst>
              </a:tr>
              <a:tr h="460336">
                <a:tc>
                  <a:txBody>
                    <a:bodyPr/>
                    <a:lstStyle/>
                    <a:p>
                      <a:pPr algn="ctr"/>
                      <a:r>
                        <a:rPr lang="en-US" sz="2400" b="1" dirty="0"/>
                        <a:t>2020-21</a:t>
                      </a:r>
                    </a:p>
                  </a:txBody>
                  <a:tcPr/>
                </a:tc>
                <a:tc>
                  <a:txBody>
                    <a:bodyPr/>
                    <a:lstStyle/>
                    <a:p>
                      <a:pPr algn="ctr"/>
                      <a:r>
                        <a:rPr lang="en-US" sz="2800" dirty="0"/>
                        <a:t>48%</a:t>
                      </a:r>
                    </a:p>
                  </a:txBody>
                  <a:tcPr/>
                </a:tc>
                <a:tc>
                  <a:txBody>
                    <a:bodyPr/>
                    <a:lstStyle/>
                    <a:p>
                      <a:pPr algn="ctr"/>
                      <a:r>
                        <a:rPr lang="en-US" sz="2800" dirty="0"/>
                        <a:t>48.2%</a:t>
                      </a:r>
                    </a:p>
                  </a:txBody>
                  <a:tcPr/>
                </a:tc>
                <a:extLst>
                  <a:ext uri="{0D108BD9-81ED-4DB2-BD59-A6C34878D82A}">
                    <a16:rowId xmlns:a16="http://schemas.microsoft.com/office/drawing/2014/main" val="315944508"/>
                  </a:ext>
                </a:extLst>
              </a:tr>
              <a:tr h="460336">
                <a:tc>
                  <a:txBody>
                    <a:bodyPr/>
                    <a:lstStyle/>
                    <a:p>
                      <a:pPr algn="ctr"/>
                      <a:r>
                        <a:rPr lang="en-US" sz="2400" b="1" dirty="0"/>
                        <a:t>2021-22</a:t>
                      </a:r>
                    </a:p>
                  </a:txBody>
                  <a:tcPr/>
                </a:tc>
                <a:tc>
                  <a:txBody>
                    <a:bodyPr/>
                    <a:lstStyle/>
                    <a:p>
                      <a:pPr algn="ctr"/>
                      <a:r>
                        <a:rPr lang="en-US" sz="2800" dirty="0"/>
                        <a:t>37.2%</a:t>
                      </a:r>
                    </a:p>
                  </a:txBody>
                  <a:tcPr/>
                </a:tc>
                <a:tc>
                  <a:txBody>
                    <a:bodyPr/>
                    <a:lstStyle/>
                    <a:p>
                      <a:pPr algn="ctr"/>
                      <a:r>
                        <a:rPr lang="en-US" sz="2800" dirty="0"/>
                        <a:t>48.7%</a:t>
                      </a:r>
                    </a:p>
                  </a:txBody>
                  <a:tcPr/>
                </a:tc>
                <a:extLst>
                  <a:ext uri="{0D108BD9-81ED-4DB2-BD59-A6C34878D82A}">
                    <a16:rowId xmlns:a16="http://schemas.microsoft.com/office/drawing/2014/main" val="2525924490"/>
                  </a:ext>
                </a:extLst>
              </a:tr>
            </a:tbl>
          </a:graphicData>
        </a:graphic>
      </p:graphicFrame>
      <p:sp>
        <p:nvSpPr>
          <p:cNvPr id="2" name="TextBox 1">
            <a:extLst>
              <a:ext uri="{FF2B5EF4-FFF2-40B4-BE49-F238E27FC236}">
                <a16:creationId xmlns:a16="http://schemas.microsoft.com/office/drawing/2014/main" id="{34CE471B-FE4A-B384-100E-DAECB3449D6A}"/>
              </a:ext>
            </a:extLst>
          </p:cNvPr>
          <p:cNvSpPr txBox="1"/>
          <p:nvPr/>
        </p:nvSpPr>
        <p:spPr>
          <a:xfrm>
            <a:off x="485810" y="6252882"/>
            <a:ext cx="6452872" cy="707886"/>
          </a:xfrm>
          <a:prstGeom prst="rect">
            <a:avLst/>
          </a:prstGeom>
          <a:noFill/>
        </p:spPr>
        <p:txBody>
          <a:bodyPr wrap="square" rtlCol="0">
            <a:spAutoFit/>
          </a:bodyPr>
          <a:lstStyle/>
          <a:p>
            <a:pPr marL="0" indent="0">
              <a:buNone/>
            </a:pPr>
            <a:r>
              <a:rPr lang="en-US" sz="2000" b="1" dirty="0"/>
              <a:t>Results: </a:t>
            </a:r>
            <a:r>
              <a:rPr lang="en-US" i="1" dirty="0"/>
              <a:t>Results indicated 37.2% in 2022 = Goal NOT met</a:t>
            </a:r>
            <a:endParaRPr lang="en-US" dirty="0"/>
          </a:p>
          <a:p>
            <a:pPr marL="0" indent="0">
              <a:buNone/>
            </a:pPr>
            <a:endParaRPr lang="en-US" sz="2000" dirty="0"/>
          </a:p>
        </p:txBody>
      </p:sp>
    </p:spTree>
    <p:extLst>
      <p:ext uri="{BB962C8B-B14F-4D97-AF65-F5344CB8AC3E}">
        <p14:creationId xmlns:p14="http://schemas.microsoft.com/office/powerpoint/2010/main" val="169920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#3: </a:t>
            </a:r>
            <a:br>
              <a:rPr lang="en-US" b="1" dirty="0"/>
            </a:br>
            <a:r>
              <a:rPr lang="en-US" b="1" dirty="0"/>
              <a:t>Achievement Gap Closure</a:t>
            </a:r>
          </a:p>
        </p:txBody>
      </p:sp>
      <p:sp>
        <p:nvSpPr>
          <p:cNvPr id="3" name="Content Placeholder 2"/>
          <p:cNvSpPr>
            <a:spLocks noGrp="1"/>
          </p:cNvSpPr>
          <p:nvPr>
            <p:ph idx="1"/>
          </p:nvPr>
        </p:nvSpPr>
        <p:spPr>
          <a:xfrm>
            <a:off x="524933" y="2084294"/>
            <a:ext cx="8331200" cy="4265356"/>
          </a:xfrm>
        </p:spPr>
        <p:txBody>
          <a:bodyPr>
            <a:normAutofit/>
          </a:bodyPr>
          <a:lstStyle/>
          <a:p>
            <a:pPr marL="0" indent="0">
              <a:buNone/>
            </a:pPr>
            <a:r>
              <a:rPr lang="en-US" sz="2800" b="1" u="sng" dirty="0"/>
              <a:t>READING</a:t>
            </a:r>
            <a:r>
              <a:rPr lang="en-US" sz="2800" b="1" dirty="0"/>
              <a:t>:</a:t>
            </a:r>
          </a:p>
          <a:p>
            <a:pPr marL="0" indent="0">
              <a:buNone/>
            </a:pPr>
            <a:r>
              <a:rPr lang="en-US" sz="2800" b="1" dirty="0"/>
              <a:t>The percentage of all Hispanic students in grades 3-8 and 10 in Lester Prairie Public Schools who earn Does Not Meet (D) and Partially Meets (P) the standards on the Reading MCA III will decrease from 56% to 45% in 2022.</a:t>
            </a:r>
          </a:p>
          <a:p>
            <a:pPr marL="0" indent="0">
              <a:buNone/>
            </a:pPr>
            <a:r>
              <a:rPr lang="en-US" sz="2800" b="1" dirty="0"/>
              <a:t>Results: </a:t>
            </a:r>
            <a:r>
              <a:rPr lang="en-US" i="1" dirty="0"/>
              <a:t>Results indicated 68.7% D and P in 2022 = Goal NOT met</a:t>
            </a:r>
            <a:endParaRPr lang="en-US" dirty="0"/>
          </a:p>
          <a:p>
            <a:pPr marL="0" indent="0">
              <a:buNone/>
            </a:pPr>
            <a:endParaRPr lang="en-US" sz="2800" dirty="0"/>
          </a:p>
          <a:p>
            <a:pPr marL="0" indent="0">
              <a:buNone/>
            </a:pPr>
            <a:endParaRPr lang="en-US" sz="2800" b="1" dirty="0"/>
          </a:p>
        </p:txBody>
      </p:sp>
    </p:spTree>
    <p:extLst>
      <p:ext uri="{BB962C8B-B14F-4D97-AF65-F5344CB8AC3E}">
        <p14:creationId xmlns:p14="http://schemas.microsoft.com/office/powerpoint/2010/main" val="413578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0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18" y="1524460"/>
            <a:ext cx="7278964" cy="4904048"/>
          </a:xfrm>
          <a:prstGeom prst="rect">
            <a:avLst/>
          </a:prstGeom>
        </p:spPr>
      </p:pic>
      <p:sp>
        <p:nvSpPr>
          <p:cNvPr id="3" name="TextBox 2">
            <a:extLst>
              <a:ext uri="{FF2B5EF4-FFF2-40B4-BE49-F238E27FC236}">
                <a16:creationId xmlns:a16="http://schemas.microsoft.com/office/drawing/2014/main" id="{EE6D20E7-D0B9-814A-9664-CF00AD12EDB4}"/>
              </a:ext>
            </a:extLst>
          </p:cNvPr>
          <p:cNvSpPr txBox="1"/>
          <p:nvPr/>
        </p:nvSpPr>
        <p:spPr>
          <a:xfrm>
            <a:off x="2120900" y="596900"/>
            <a:ext cx="4495800" cy="584775"/>
          </a:xfrm>
          <a:prstGeom prst="rect">
            <a:avLst/>
          </a:prstGeom>
          <a:noFill/>
        </p:spPr>
        <p:txBody>
          <a:bodyPr wrap="square" rtlCol="0">
            <a:spAutoFit/>
          </a:bodyPr>
          <a:lstStyle/>
          <a:p>
            <a:pPr algn="ctr"/>
            <a:r>
              <a:rPr lang="en-US" sz="2400" b="1" dirty="0"/>
              <a:t>Data from </a:t>
            </a:r>
            <a:r>
              <a:rPr lang="en-US" sz="3200" b="1" dirty="0"/>
              <a:t>2022</a:t>
            </a:r>
            <a:r>
              <a:rPr lang="en-US" sz="2400" b="1" dirty="0"/>
              <a:t> Reading MCAs</a:t>
            </a:r>
          </a:p>
        </p:txBody>
      </p:sp>
      <p:sp>
        <p:nvSpPr>
          <p:cNvPr id="4" name="TextBox 3">
            <a:extLst>
              <a:ext uri="{FF2B5EF4-FFF2-40B4-BE49-F238E27FC236}">
                <a16:creationId xmlns:a16="http://schemas.microsoft.com/office/drawing/2014/main" id="{30FB3344-AC6D-9646-B3E6-DCFC60BF5E80}"/>
              </a:ext>
            </a:extLst>
          </p:cNvPr>
          <p:cNvSpPr txBox="1"/>
          <p:nvPr/>
        </p:nvSpPr>
        <p:spPr>
          <a:xfrm>
            <a:off x="3920837" y="6493409"/>
            <a:ext cx="2092036" cy="369332"/>
          </a:xfrm>
          <a:prstGeom prst="rect">
            <a:avLst/>
          </a:prstGeom>
          <a:noFill/>
        </p:spPr>
        <p:txBody>
          <a:bodyPr wrap="square" rtlCol="0">
            <a:spAutoFit/>
          </a:bodyPr>
          <a:lstStyle/>
          <a:p>
            <a:r>
              <a:rPr lang="en-US" b="1" dirty="0"/>
              <a:t>GAP = 19.7%</a:t>
            </a:r>
          </a:p>
        </p:txBody>
      </p:sp>
      <p:graphicFrame>
        <p:nvGraphicFramePr>
          <p:cNvPr id="5" name="Table 4">
            <a:extLst>
              <a:ext uri="{FF2B5EF4-FFF2-40B4-BE49-F238E27FC236}">
                <a16:creationId xmlns:a16="http://schemas.microsoft.com/office/drawing/2014/main" id="{5FA75A76-07A0-7544-8EB7-B9CD10E5CF3C}"/>
              </a:ext>
            </a:extLst>
          </p:cNvPr>
          <p:cNvGraphicFramePr>
            <a:graphicFrameLocks noGrp="1"/>
          </p:cNvGraphicFramePr>
          <p:nvPr>
            <p:extLst>
              <p:ext uri="{D42A27DB-BD31-4B8C-83A1-F6EECF244321}">
                <p14:modId xmlns:p14="http://schemas.microsoft.com/office/powerpoint/2010/main" val="1020603952"/>
              </p:ext>
            </p:extLst>
          </p:nvPr>
        </p:nvGraphicFramePr>
        <p:xfrm>
          <a:off x="1031948" y="2746755"/>
          <a:ext cx="7080103" cy="3681753"/>
        </p:xfrm>
        <a:graphic>
          <a:graphicData uri="http://schemas.openxmlformats.org/drawingml/2006/table">
            <a:tbl>
              <a:tblPr firstRow="1" bandRow="1">
                <a:tableStyleId>{5C22544A-7EE6-4342-B048-85BDC9FD1C3A}</a:tableStyleId>
              </a:tblPr>
              <a:tblGrid>
                <a:gridCol w="1117954">
                  <a:extLst>
                    <a:ext uri="{9D8B030D-6E8A-4147-A177-3AD203B41FA5}">
                      <a16:colId xmlns:a16="http://schemas.microsoft.com/office/drawing/2014/main" val="4034327339"/>
                    </a:ext>
                  </a:extLst>
                </a:gridCol>
                <a:gridCol w="969818">
                  <a:extLst>
                    <a:ext uri="{9D8B030D-6E8A-4147-A177-3AD203B41FA5}">
                      <a16:colId xmlns:a16="http://schemas.microsoft.com/office/drawing/2014/main" val="2331152410"/>
                    </a:ext>
                  </a:extLst>
                </a:gridCol>
                <a:gridCol w="946558">
                  <a:extLst>
                    <a:ext uri="{9D8B030D-6E8A-4147-A177-3AD203B41FA5}">
                      <a16:colId xmlns:a16="http://schemas.microsoft.com/office/drawing/2014/main" val="3611969256"/>
                    </a:ext>
                  </a:extLst>
                </a:gridCol>
                <a:gridCol w="1011443">
                  <a:extLst>
                    <a:ext uri="{9D8B030D-6E8A-4147-A177-3AD203B41FA5}">
                      <a16:colId xmlns:a16="http://schemas.microsoft.com/office/drawing/2014/main" val="4003584291"/>
                    </a:ext>
                  </a:extLst>
                </a:gridCol>
                <a:gridCol w="2022887">
                  <a:extLst>
                    <a:ext uri="{9D8B030D-6E8A-4147-A177-3AD203B41FA5}">
                      <a16:colId xmlns:a16="http://schemas.microsoft.com/office/drawing/2014/main" val="1200640951"/>
                    </a:ext>
                  </a:extLst>
                </a:gridCol>
                <a:gridCol w="1011443">
                  <a:extLst>
                    <a:ext uri="{9D8B030D-6E8A-4147-A177-3AD203B41FA5}">
                      <a16:colId xmlns:a16="http://schemas.microsoft.com/office/drawing/2014/main" val="3931096754"/>
                    </a:ext>
                  </a:extLst>
                </a:gridCol>
              </a:tblGrid>
              <a:tr h="867429">
                <a:tc>
                  <a:txBody>
                    <a:bodyPr/>
                    <a:lstStyle/>
                    <a:p>
                      <a:r>
                        <a:rPr lang="en-US" sz="1600" dirty="0"/>
                        <a:t>Federal Race</a:t>
                      </a:r>
                    </a:p>
                  </a:txBody>
                  <a:tcPr/>
                </a:tc>
                <a:tc>
                  <a:txBody>
                    <a:bodyPr/>
                    <a:lstStyle/>
                    <a:p>
                      <a:r>
                        <a:rPr lang="en-US" sz="1600" dirty="0"/>
                        <a:t>Does Not Meet</a:t>
                      </a:r>
                    </a:p>
                  </a:txBody>
                  <a:tcPr/>
                </a:tc>
                <a:tc>
                  <a:txBody>
                    <a:bodyPr/>
                    <a:lstStyle/>
                    <a:p>
                      <a:r>
                        <a:rPr lang="en-US" sz="1600" dirty="0"/>
                        <a:t>Partially Meets</a:t>
                      </a:r>
                    </a:p>
                  </a:txBody>
                  <a:tcPr/>
                </a:tc>
                <a:tc>
                  <a:txBody>
                    <a:bodyPr/>
                    <a:lstStyle/>
                    <a:p>
                      <a:endParaRPr lang="en-US" sz="1600" dirty="0"/>
                    </a:p>
                  </a:txBody>
                  <a:tcPr/>
                </a:tc>
                <a:tc>
                  <a:txBody>
                    <a:bodyPr/>
                    <a:lstStyle/>
                    <a:p>
                      <a:endParaRPr lang="en-US" sz="1600" dirty="0"/>
                    </a:p>
                    <a:p>
                      <a:r>
                        <a:rPr lang="en-US" sz="1600" dirty="0"/>
                        <a:t>Meets and 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703581">
                <a:tc>
                  <a:txBody>
                    <a:bodyPr/>
                    <a:lstStyle/>
                    <a:p>
                      <a:r>
                        <a:rPr lang="en-US" b="1" dirty="0"/>
                        <a:t>Hispanic</a:t>
                      </a:r>
                    </a:p>
                  </a:txBody>
                  <a:tcPr/>
                </a:tc>
                <a:tc>
                  <a:txBody>
                    <a:bodyPr/>
                    <a:lstStyle/>
                    <a:p>
                      <a:pPr algn="ctr"/>
                      <a:r>
                        <a:rPr lang="en-US" sz="2400" b="1" dirty="0"/>
                        <a:t>41.8%</a:t>
                      </a:r>
                    </a:p>
                  </a:txBody>
                  <a:tcPr/>
                </a:tc>
                <a:tc>
                  <a:txBody>
                    <a:bodyPr/>
                    <a:lstStyle/>
                    <a:p>
                      <a:pPr algn="ctr"/>
                      <a:r>
                        <a:rPr lang="en-US" sz="2400" b="1" dirty="0"/>
                        <a:t>26.9%</a:t>
                      </a:r>
                    </a:p>
                  </a:txBody>
                  <a:tcPr/>
                </a:tc>
                <a:tc>
                  <a:txBody>
                    <a:bodyPr/>
                    <a:lstStyle/>
                    <a:p>
                      <a:pPr algn="ctr"/>
                      <a:r>
                        <a:rPr lang="en-US" sz="2400" b="1" dirty="0"/>
                        <a:t>68.7%</a:t>
                      </a:r>
                    </a:p>
                  </a:txBody>
                  <a:tcPr/>
                </a:tc>
                <a:tc>
                  <a:txBody>
                    <a:bodyPr/>
                    <a:lstStyle/>
                    <a:p>
                      <a:pPr algn="ctr"/>
                      <a:r>
                        <a:rPr lang="en-US" sz="2400" b="1" dirty="0"/>
                        <a:t>31.3%</a:t>
                      </a:r>
                    </a:p>
                  </a:txBody>
                  <a:tcPr/>
                </a:tc>
                <a:tc>
                  <a:txBody>
                    <a:bodyPr/>
                    <a:lstStyle/>
                    <a:p>
                      <a:pPr algn="ctr"/>
                      <a:endParaRPr lang="en-US" sz="2400" b="1" dirty="0"/>
                    </a:p>
                  </a:txBody>
                  <a:tcPr/>
                </a:tc>
                <a:extLst>
                  <a:ext uri="{0D108BD9-81ED-4DB2-BD59-A6C34878D82A}">
                    <a16:rowId xmlns:a16="http://schemas.microsoft.com/office/drawing/2014/main" val="1490671825"/>
                  </a:ext>
                </a:extLst>
              </a:tr>
              <a:tr h="703581">
                <a:tc>
                  <a:txBody>
                    <a:bodyPr/>
                    <a:lstStyle/>
                    <a:p>
                      <a:r>
                        <a:rPr lang="en-US" dirty="0"/>
                        <a:t>#Count</a:t>
                      </a:r>
                    </a:p>
                  </a:txBody>
                  <a:tcPr/>
                </a:tc>
                <a:tc>
                  <a:txBody>
                    <a:bodyPr/>
                    <a:lstStyle/>
                    <a:p>
                      <a:pPr algn="ctr"/>
                      <a:r>
                        <a:rPr lang="en-US" sz="2400" b="1" dirty="0"/>
                        <a:t>28</a:t>
                      </a:r>
                    </a:p>
                  </a:txBody>
                  <a:tcPr/>
                </a:tc>
                <a:tc>
                  <a:txBody>
                    <a:bodyPr/>
                    <a:lstStyle/>
                    <a:p>
                      <a:pPr algn="ctr"/>
                      <a:r>
                        <a:rPr lang="en-US" sz="2400" b="1" dirty="0"/>
                        <a:t>18</a:t>
                      </a:r>
                    </a:p>
                  </a:txBody>
                  <a:tcPr/>
                </a:tc>
                <a:tc>
                  <a:txBody>
                    <a:bodyPr/>
                    <a:lstStyle/>
                    <a:p>
                      <a:pPr algn="ctr"/>
                      <a:endParaRPr lang="en-US" sz="2400" b="1" dirty="0"/>
                    </a:p>
                  </a:txBody>
                  <a:tcPr/>
                </a:tc>
                <a:tc>
                  <a:txBody>
                    <a:bodyPr/>
                    <a:lstStyle/>
                    <a:p>
                      <a:pPr algn="ctr"/>
                      <a:r>
                        <a:rPr lang="en-US" sz="2400" b="1" dirty="0"/>
                        <a:t>21</a:t>
                      </a:r>
                    </a:p>
                  </a:txBody>
                  <a:tcPr/>
                </a:tc>
                <a:tc>
                  <a:txBody>
                    <a:bodyPr/>
                    <a:lstStyle/>
                    <a:p>
                      <a:pPr algn="ctr"/>
                      <a:r>
                        <a:rPr lang="en-US" sz="2400" b="1" dirty="0"/>
                        <a:t>67</a:t>
                      </a:r>
                    </a:p>
                  </a:txBody>
                  <a:tcPr/>
                </a:tc>
                <a:extLst>
                  <a:ext uri="{0D108BD9-81ED-4DB2-BD59-A6C34878D82A}">
                    <a16:rowId xmlns:a16="http://schemas.microsoft.com/office/drawing/2014/main" val="132481139"/>
                  </a:ext>
                </a:extLst>
              </a:tr>
              <a:tr h="703581">
                <a:tc>
                  <a:txBody>
                    <a:bodyPr/>
                    <a:lstStyle/>
                    <a:p>
                      <a:r>
                        <a:rPr lang="en-US" b="1" dirty="0"/>
                        <a:t>White</a:t>
                      </a:r>
                    </a:p>
                  </a:txBody>
                  <a:tcPr/>
                </a:tc>
                <a:tc>
                  <a:txBody>
                    <a:bodyPr/>
                    <a:lstStyle/>
                    <a:p>
                      <a:pPr algn="ctr"/>
                      <a:r>
                        <a:rPr lang="en-US" sz="2400" b="1" dirty="0"/>
                        <a:t>25.3%</a:t>
                      </a:r>
                    </a:p>
                  </a:txBody>
                  <a:tcPr/>
                </a:tc>
                <a:tc>
                  <a:txBody>
                    <a:bodyPr/>
                    <a:lstStyle/>
                    <a:p>
                      <a:pPr algn="ctr"/>
                      <a:r>
                        <a:rPr lang="en-US" sz="2400" b="1" dirty="0"/>
                        <a:t>23.7%</a:t>
                      </a:r>
                    </a:p>
                  </a:txBody>
                  <a:tcPr/>
                </a:tc>
                <a:tc>
                  <a:txBody>
                    <a:bodyPr/>
                    <a:lstStyle/>
                    <a:p>
                      <a:pPr algn="ctr"/>
                      <a:r>
                        <a:rPr lang="en-US" sz="2400" b="1" dirty="0"/>
                        <a:t>49%</a:t>
                      </a:r>
                    </a:p>
                  </a:txBody>
                  <a:tcPr/>
                </a:tc>
                <a:tc>
                  <a:txBody>
                    <a:bodyPr/>
                    <a:lstStyle/>
                    <a:p>
                      <a:pPr algn="ctr"/>
                      <a:r>
                        <a:rPr lang="en-US" sz="2400" b="1" dirty="0"/>
                        <a:t>51%</a:t>
                      </a:r>
                    </a:p>
                  </a:txBody>
                  <a:tcPr/>
                </a:tc>
                <a:tc>
                  <a:txBody>
                    <a:bodyPr/>
                    <a:lstStyle/>
                    <a:p>
                      <a:pPr algn="ctr"/>
                      <a:endParaRPr lang="en-US" sz="2400" b="1"/>
                    </a:p>
                  </a:txBody>
                  <a:tcPr/>
                </a:tc>
                <a:extLst>
                  <a:ext uri="{0D108BD9-81ED-4DB2-BD59-A6C34878D82A}">
                    <a16:rowId xmlns:a16="http://schemas.microsoft.com/office/drawing/2014/main" val="1291225270"/>
                  </a:ext>
                </a:extLst>
              </a:tr>
              <a:tr h="703581">
                <a:tc>
                  <a:txBody>
                    <a:bodyPr/>
                    <a:lstStyle/>
                    <a:p>
                      <a:r>
                        <a:rPr lang="en-US" dirty="0"/>
                        <a:t>#Count</a:t>
                      </a:r>
                    </a:p>
                  </a:txBody>
                  <a:tcPr/>
                </a:tc>
                <a:tc>
                  <a:txBody>
                    <a:bodyPr/>
                    <a:lstStyle/>
                    <a:p>
                      <a:pPr algn="ctr"/>
                      <a:r>
                        <a:rPr lang="en-US" sz="2400" b="1" dirty="0"/>
                        <a:t>50</a:t>
                      </a:r>
                    </a:p>
                  </a:txBody>
                  <a:tcPr/>
                </a:tc>
                <a:tc>
                  <a:txBody>
                    <a:bodyPr/>
                    <a:lstStyle/>
                    <a:p>
                      <a:pPr algn="ctr"/>
                      <a:r>
                        <a:rPr lang="en-US" sz="2400" b="1" dirty="0"/>
                        <a:t>47</a:t>
                      </a:r>
                    </a:p>
                  </a:txBody>
                  <a:tcPr/>
                </a:tc>
                <a:tc>
                  <a:txBody>
                    <a:bodyPr/>
                    <a:lstStyle/>
                    <a:p>
                      <a:pPr algn="ctr"/>
                      <a:endParaRPr lang="en-US" sz="2400" b="1" dirty="0"/>
                    </a:p>
                  </a:txBody>
                  <a:tcPr/>
                </a:tc>
                <a:tc>
                  <a:txBody>
                    <a:bodyPr/>
                    <a:lstStyle/>
                    <a:p>
                      <a:pPr algn="ctr"/>
                      <a:r>
                        <a:rPr lang="en-US" sz="2400" b="1" dirty="0"/>
                        <a:t>101</a:t>
                      </a:r>
                    </a:p>
                  </a:txBody>
                  <a:tcPr/>
                </a:tc>
                <a:tc>
                  <a:txBody>
                    <a:bodyPr/>
                    <a:lstStyle/>
                    <a:p>
                      <a:pPr algn="ctr"/>
                      <a:r>
                        <a:rPr lang="en-US" sz="2400" b="1" dirty="0"/>
                        <a:t>198</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77221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0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14" y="1584620"/>
            <a:ext cx="7278964" cy="4904048"/>
          </a:xfrm>
          <a:prstGeom prst="rect">
            <a:avLst/>
          </a:prstGeom>
        </p:spPr>
      </p:pic>
      <p:sp>
        <p:nvSpPr>
          <p:cNvPr id="3" name="TextBox 2">
            <a:extLst>
              <a:ext uri="{FF2B5EF4-FFF2-40B4-BE49-F238E27FC236}">
                <a16:creationId xmlns:a16="http://schemas.microsoft.com/office/drawing/2014/main" id="{EE6D20E7-D0B9-814A-9664-CF00AD12EDB4}"/>
              </a:ext>
            </a:extLst>
          </p:cNvPr>
          <p:cNvSpPr txBox="1"/>
          <p:nvPr/>
        </p:nvSpPr>
        <p:spPr>
          <a:xfrm>
            <a:off x="2120900" y="596900"/>
            <a:ext cx="4495800" cy="584775"/>
          </a:xfrm>
          <a:prstGeom prst="rect">
            <a:avLst/>
          </a:prstGeom>
          <a:noFill/>
        </p:spPr>
        <p:txBody>
          <a:bodyPr wrap="square" rtlCol="0">
            <a:spAutoFit/>
          </a:bodyPr>
          <a:lstStyle/>
          <a:p>
            <a:pPr algn="ctr"/>
            <a:r>
              <a:rPr lang="en-US" sz="2400" b="1" dirty="0"/>
              <a:t>Data from </a:t>
            </a:r>
            <a:r>
              <a:rPr lang="en-US" sz="3200" b="1" dirty="0"/>
              <a:t>2021</a:t>
            </a:r>
            <a:r>
              <a:rPr lang="en-US" sz="2400" b="1" dirty="0"/>
              <a:t> Reading MCAs</a:t>
            </a:r>
          </a:p>
        </p:txBody>
      </p:sp>
      <p:graphicFrame>
        <p:nvGraphicFramePr>
          <p:cNvPr id="4" name="Table 4">
            <a:extLst>
              <a:ext uri="{FF2B5EF4-FFF2-40B4-BE49-F238E27FC236}">
                <a16:creationId xmlns:a16="http://schemas.microsoft.com/office/drawing/2014/main" id="{E1320C4A-EEDE-4642-9844-C4CA11A334D4}"/>
              </a:ext>
            </a:extLst>
          </p:cNvPr>
          <p:cNvGraphicFramePr>
            <a:graphicFrameLocks noGrp="1"/>
          </p:cNvGraphicFramePr>
          <p:nvPr>
            <p:extLst>
              <p:ext uri="{D42A27DB-BD31-4B8C-83A1-F6EECF244321}">
                <p14:modId xmlns:p14="http://schemas.microsoft.com/office/powerpoint/2010/main" val="578927725"/>
              </p:ext>
            </p:extLst>
          </p:nvPr>
        </p:nvGraphicFramePr>
        <p:xfrm>
          <a:off x="1031946" y="2679563"/>
          <a:ext cx="7080107" cy="3681753"/>
        </p:xfrm>
        <a:graphic>
          <a:graphicData uri="http://schemas.openxmlformats.org/drawingml/2006/table">
            <a:tbl>
              <a:tblPr firstRow="1" bandRow="1">
                <a:tableStyleId>{5C22544A-7EE6-4342-B048-85BDC9FD1C3A}</a:tableStyleId>
              </a:tblPr>
              <a:tblGrid>
                <a:gridCol w="1130167">
                  <a:extLst>
                    <a:ext uri="{9D8B030D-6E8A-4147-A177-3AD203B41FA5}">
                      <a16:colId xmlns:a16="http://schemas.microsoft.com/office/drawing/2014/main" val="4034327339"/>
                    </a:ext>
                  </a:extLst>
                </a:gridCol>
                <a:gridCol w="892721">
                  <a:extLst>
                    <a:ext uri="{9D8B030D-6E8A-4147-A177-3AD203B41FA5}">
                      <a16:colId xmlns:a16="http://schemas.microsoft.com/office/drawing/2014/main" val="2331152410"/>
                    </a:ext>
                  </a:extLst>
                </a:gridCol>
                <a:gridCol w="1011444">
                  <a:extLst>
                    <a:ext uri="{9D8B030D-6E8A-4147-A177-3AD203B41FA5}">
                      <a16:colId xmlns:a16="http://schemas.microsoft.com/office/drawing/2014/main" val="3611969256"/>
                    </a:ext>
                  </a:extLst>
                </a:gridCol>
                <a:gridCol w="1011444">
                  <a:extLst>
                    <a:ext uri="{9D8B030D-6E8A-4147-A177-3AD203B41FA5}">
                      <a16:colId xmlns:a16="http://schemas.microsoft.com/office/drawing/2014/main" val="4003584291"/>
                    </a:ext>
                  </a:extLst>
                </a:gridCol>
                <a:gridCol w="2022887">
                  <a:extLst>
                    <a:ext uri="{9D8B030D-6E8A-4147-A177-3AD203B41FA5}">
                      <a16:colId xmlns:a16="http://schemas.microsoft.com/office/drawing/2014/main" val="1200640951"/>
                    </a:ext>
                  </a:extLst>
                </a:gridCol>
                <a:gridCol w="1011444">
                  <a:extLst>
                    <a:ext uri="{9D8B030D-6E8A-4147-A177-3AD203B41FA5}">
                      <a16:colId xmlns:a16="http://schemas.microsoft.com/office/drawing/2014/main" val="3931096754"/>
                    </a:ext>
                  </a:extLst>
                </a:gridCol>
              </a:tblGrid>
              <a:tr h="867429">
                <a:tc>
                  <a:txBody>
                    <a:bodyPr/>
                    <a:lstStyle/>
                    <a:p>
                      <a:r>
                        <a:rPr lang="en-US" sz="1600" dirty="0"/>
                        <a:t>Federal Race</a:t>
                      </a:r>
                    </a:p>
                  </a:txBody>
                  <a:tcPr/>
                </a:tc>
                <a:tc>
                  <a:txBody>
                    <a:bodyPr/>
                    <a:lstStyle/>
                    <a:p>
                      <a:r>
                        <a:rPr lang="en-US" sz="1600" dirty="0"/>
                        <a:t>Does Not Meet</a:t>
                      </a:r>
                    </a:p>
                  </a:txBody>
                  <a:tcPr/>
                </a:tc>
                <a:tc>
                  <a:txBody>
                    <a:bodyPr/>
                    <a:lstStyle/>
                    <a:p>
                      <a:r>
                        <a:rPr lang="en-US" sz="1600" dirty="0"/>
                        <a:t>Partially Meets</a:t>
                      </a:r>
                    </a:p>
                  </a:txBody>
                  <a:tcPr/>
                </a:tc>
                <a:tc>
                  <a:txBody>
                    <a:bodyPr/>
                    <a:lstStyle/>
                    <a:p>
                      <a:endParaRPr lang="en-US" sz="1600" dirty="0"/>
                    </a:p>
                  </a:txBody>
                  <a:tcPr/>
                </a:tc>
                <a:tc>
                  <a:txBody>
                    <a:bodyPr/>
                    <a:lstStyle/>
                    <a:p>
                      <a:endParaRPr lang="en-US" sz="1600" dirty="0"/>
                    </a:p>
                    <a:p>
                      <a:r>
                        <a:rPr lang="en-US" sz="1600" dirty="0"/>
                        <a:t>Meets and 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703581">
                <a:tc>
                  <a:txBody>
                    <a:bodyPr/>
                    <a:lstStyle/>
                    <a:p>
                      <a:r>
                        <a:rPr lang="en-US" b="1" dirty="0"/>
                        <a:t>Hispanic</a:t>
                      </a:r>
                    </a:p>
                  </a:txBody>
                  <a:tcPr/>
                </a:tc>
                <a:tc>
                  <a:txBody>
                    <a:bodyPr/>
                    <a:lstStyle/>
                    <a:p>
                      <a:pPr algn="ctr"/>
                      <a:r>
                        <a:rPr lang="en-US" sz="2400" b="1" dirty="0"/>
                        <a:t>33%</a:t>
                      </a:r>
                    </a:p>
                  </a:txBody>
                  <a:tcPr/>
                </a:tc>
                <a:tc>
                  <a:txBody>
                    <a:bodyPr/>
                    <a:lstStyle/>
                    <a:p>
                      <a:pPr algn="ctr"/>
                      <a:r>
                        <a:rPr lang="en-US" sz="2400" b="1" dirty="0"/>
                        <a:t>25%</a:t>
                      </a:r>
                    </a:p>
                  </a:txBody>
                  <a:tcPr/>
                </a:tc>
                <a:tc>
                  <a:txBody>
                    <a:bodyPr/>
                    <a:lstStyle/>
                    <a:p>
                      <a:pPr algn="ctr"/>
                      <a:r>
                        <a:rPr lang="en-US" sz="2400" b="1" dirty="0"/>
                        <a:t>58%</a:t>
                      </a:r>
                    </a:p>
                  </a:txBody>
                  <a:tcPr/>
                </a:tc>
                <a:tc>
                  <a:txBody>
                    <a:bodyPr/>
                    <a:lstStyle/>
                    <a:p>
                      <a:pPr algn="ctr"/>
                      <a:r>
                        <a:rPr lang="en-US" sz="2400" b="1" dirty="0"/>
                        <a:t>42%</a:t>
                      </a:r>
                    </a:p>
                  </a:txBody>
                  <a:tcPr/>
                </a:tc>
                <a:tc>
                  <a:txBody>
                    <a:bodyPr/>
                    <a:lstStyle/>
                    <a:p>
                      <a:pPr algn="ctr"/>
                      <a:endParaRPr lang="en-US" sz="2400" b="1"/>
                    </a:p>
                  </a:txBody>
                  <a:tcPr/>
                </a:tc>
                <a:extLst>
                  <a:ext uri="{0D108BD9-81ED-4DB2-BD59-A6C34878D82A}">
                    <a16:rowId xmlns:a16="http://schemas.microsoft.com/office/drawing/2014/main" val="1490671825"/>
                  </a:ext>
                </a:extLst>
              </a:tr>
              <a:tr h="703581">
                <a:tc>
                  <a:txBody>
                    <a:bodyPr/>
                    <a:lstStyle/>
                    <a:p>
                      <a:r>
                        <a:rPr lang="en-US" dirty="0"/>
                        <a:t>#Count</a:t>
                      </a:r>
                    </a:p>
                  </a:txBody>
                  <a:tcPr/>
                </a:tc>
                <a:tc>
                  <a:txBody>
                    <a:bodyPr/>
                    <a:lstStyle/>
                    <a:p>
                      <a:pPr algn="ctr"/>
                      <a:r>
                        <a:rPr lang="en-US" sz="2400" b="1" dirty="0"/>
                        <a:t>16</a:t>
                      </a:r>
                    </a:p>
                  </a:txBody>
                  <a:tcPr/>
                </a:tc>
                <a:tc>
                  <a:txBody>
                    <a:bodyPr/>
                    <a:lstStyle/>
                    <a:p>
                      <a:pPr algn="ctr"/>
                      <a:r>
                        <a:rPr lang="en-US" sz="2400" b="1" dirty="0"/>
                        <a:t>12</a:t>
                      </a:r>
                    </a:p>
                  </a:txBody>
                  <a:tcPr/>
                </a:tc>
                <a:tc>
                  <a:txBody>
                    <a:bodyPr/>
                    <a:lstStyle/>
                    <a:p>
                      <a:pPr algn="ctr"/>
                      <a:endParaRPr lang="en-US" sz="2400" b="1" dirty="0"/>
                    </a:p>
                  </a:txBody>
                  <a:tcPr/>
                </a:tc>
                <a:tc>
                  <a:txBody>
                    <a:bodyPr/>
                    <a:lstStyle/>
                    <a:p>
                      <a:pPr algn="ctr"/>
                      <a:r>
                        <a:rPr lang="en-US" sz="2400" b="1" dirty="0"/>
                        <a:t>20</a:t>
                      </a:r>
                    </a:p>
                  </a:txBody>
                  <a:tcPr/>
                </a:tc>
                <a:tc>
                  <a:txBody>
                    <a:bodyPr/>
                    <a:lstStyle/>
                    <a:p>
                      <a:pPr algn="ctr"/>
                      <a:r>
                        <a:rPr lang="en-US" sz="2400" b="1" dirty="0"/>
                        <a:t>48</a:t>
                      </a:r>
                    </a:p>
                  </a:txBody>
                  <a:tcPr/>
                </a:tc>
                <a:extLst>
                  <a:ext uri="{0D108BD9-81ED-4DB2-BD59-A6C34878D82A}">
                    <a16:rowId xmlns:a16="http://schemas.microsoft.com/office/drawing/2014/main" val="132481139"/>
                  </a:ext>
                </a:extLst>
              </a:tr>
              <a:tr h="703581">
                <a:tc>
                  <a:txBody>
                    <a:bodyPr/>
                    <a:lstStyle/>
                    <a:p>
                      <a:r>
                        <a:rPr lang="en-US" b="1" dirty="0"/>
                        <a:t>White</a:t>
                      </a:r>
                    </a:p>
                  </a:txBody>
                  <a:tcPr/>
                </a:tc>
                <a:tc>
                  <a:txBody>
                    <a:bodyPr/>
                    <a:lstStyle/>
                    <a:p>
                      <a:pPr algn="ctr"/>
                      <a:r>
                        <a:rPr lang="en-US" sz="2400" b="1" dirty="0"/>
                        <a:t>20%</a:t>
                      </a:r>
                    </a:p>
                  </a:txBody>
                  <a:tcPr/>
                </a:tc>
                <a:tc>
                  <a:txBody>
                    <a:bodyPr/>
                    <a:lstStyle/>
                    <a:p>
                      <a:pPr algn="ctr"/>
                      <a:r>
                        <a:rPr lang="en-US" sz="2400" b="1" dirty="0"/>
                        <a:t>31%</a:t>
                      </a:r>
                    </a:p>
                  </a:txBody>
                  <a:tcPr/>
                </a:tc>
                <a:tc>
                  <a:txBody>
                    <a:bodyPr/>
                    <a:lstStyle/>
                    <a:p>
                      <a:pPr algn="ctr"/>
                      <a:r>
                        <a:rPr lang="en-US" sz="2400" b="1" dirty="0"/>
                        <a:t>51%</a:t>
                      </a:r>
                    </a:p>
                  </a:txBody>
                  <a:tcPr/>
                </a:tc>
                <a:tc>
                  <a:txBody>
                    <a:bodyPr/>
                    <a:lstStyle/>
                    <a:p>
                      <a:pPr algn="ctr"/>
                      <a:r>
                        <a:rPr lang="en-US" sz="2400" b="1" dirty="0"/>
                        <a:t>49%</a:t>
                      </a:r>
                    </a:p>
                  </a:txBody>
                  <a:tcPr/>
                </a:tc>
                <a:tc>
                  <a:txBody>
                    <a:bodyPr/>
                    <a:lstStyle/>
                    <a:p>
                      <a:pPr algn="ctr"/>
                      <a:endParaRPr lang="en-US" sz="2400" b="1"/>
                    </a:p>
                  </a:txBody>
                  <a:tcPr/>
                </a:tc>
                <a:extLst>
                  <a:ext uri="{0D108BD9-81ED-4DB2-BD59-A6C34878D82A}">
                    <a16:rowId xmlns:a16="http://schemas.microsoft.com/office/drawing/2014/main" val="1291225270"/>
                  </a:ext>
                </a:extLst>
              </a:tr>
              <a:tr h="703581">
                <a:tc>
                  <a:txBody>
                    <a:bodyPr/>
                    <a:lstStyle/>
                    <a:p>
                      <a:r>
                        <a:rPr lang="en-US" dirty="0"/>
                        <a:t>#Count</a:t>
                      </a:r>
                    </a:p>
                  </a:txBody>
                  <a:tcPr/>
                </a:tc>
                <a:tc>
                  <a:txBody>
                    <a:bodyPr/>
                    <a:lstStyle/>
                    <a:p>
                      <a:pPr algn="ctr"/>
                      <a:r>
                        <a:rPr lang="en-US" sz="2400" b="1" dirty="0"/>
                        <a:t>37</a:t>
                      </a:r>
                    </a:p>
                  </a:txBody>
                  <a:tcPr/>
                </a:tc>
                <a:tc>
                  <a:txBody>
                    <a:bodyPr/>
                    <a:lstStyle/>
                    <a:p>
                      <a:pPr algn="ctr"/>
                      <a:r>
                        <a:rPr lang="en-US" sz="2400" b="1" dirty="0"/>
                        <a:t>57</a:t>
                      </a:r>
                    </a:p>
                  </a:txBody>
                  <a:tcPr/>
                </a:tc>
                <a:tc>
                  <a:txBody>
                    <a:bodyPr/>
                    <a:lstStyle/>
                    <a:p>
                      <a:pPr algn="ctr"/>
                      <a:endParaRPr lang="en-US" sz="2400" b="1" dirty="0"/>
                    </a:p>
                  </a:txBody>
                  <a:tcPr/>
                </a:tc>
                <a:tc>
                  <a:txBody>
                    <a:bodyPr/>
                    <a:lstStyle/>
                    <a:p>
                      <a:pPr algn="ctr"/>
                      <a:r>
                        <a:rPr lang="en-US" sz="2400" b="1" dirty="0"/>
                        <a:t>89</a:t>
                      </a:r>
                    </a:p>
                  </a:txBody>
                  <a:tcPr/>
                </a:tc>
                <a:tc>
                  <a:txBody>
                    <a:bodyPr/>
                    <a:lstStyle/>
                    <a:p>
                      <a:pPr algn="ctr"/>
                      <a:r>
                        <a:rPr lang="en-US" sz="2400" b="1" dirty="0"/>
                        <a:t>183</a:t>
                      </a:r>
                    </a:p>
                  </a:txBody>
                  <a:tcPr/>
                </a:tc>
                <a:extLst>
                  <a:ext uri="{0D108BD9-81ED-4DB2-BD59-A6C34878D82A}">
                    <a16:rowId xmlns:a16="http://schemas.microsoft.com/office/drawing/2014/main" val="2372469400"/>
                  </a:ext>
                </a:extLst>
              </a:tr>
            </a:tbl>
          </a:graphicData>
        </a:graphic>
      </p:graphicFrame>
      <p:sp>
        <p:nvSpPr>
          <p:cNvPr id="5" name="TextBox 4">
            <a:extLst>
              <a:ext uri="{FF2B5EF4-FFF2-40B4-BE49-F238E27FC236}">
                <a16:creationId xmlns:a16="http://schemas.microsoft.com/office/drawing/2014/main" id="{FFCCC403-8475-2143-B3C1-F993C45B7388}"/>
              </a:ext>
            </a:extLst>
          </p:cNvPr>
          <p:cNvSpPr txBox="1"/>
          <p:nvPr/>
        </p:nvSpPr>
        <p:spPr>
          <a:xfrm>
            <a:off x="3638460" y="6488668"/>
            <a:ext cx="1898073" cy="369332"/>
          </a:xfrm>
          <a:prstGeom prst="rect">
            <a:avLst/>
          </a:prstGeom>
          <a:noFill/>
        </p:spPr>
        <p:txBody>
          <a:bodyPr wrap="square" rtlCol="0">
            <a:spAutoFit/>
          </a:bodyPr>
          <a:lstStyle/>
          <a:p>
            <a:pPr algn="ctr"/>
            <a:r>
              <a:rPr lang="en-US" b="1" dirty="0"/>
              <a:t>GAP=7%</a:t>
            </a:r>
          </a:p>
        </p:txBody>
      </p:sp>
    </p:spTree>
    <p:extLst>
      <p:ext uri="{BB962C8B-B14F-4D97-AF65-F5344CB8AC3E}">
        <p14:creationId xmlns:p14="http://schemas.microsoft.com/office/powerpoint/2010/main" val="129112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#3: </a:t>
            </a:r>
            <a:br>
              <a:rPr lang="en-US" b="1" dirty="0"/>
            </a:br>
            <a:r>
              <a:rPr lang="en-US" b="1" dirty="0"/>
              <a:t>Achievement Gap Closure</a:t>
            </a:r>
          </a:p>
        </p:txBody>
      </p:sp>
      <p:sp>
        <p:nvSpPr>
          <p:cNvPr id="3" name="Content Placeholder 2"/>
          <p:cNvSpPr>
            <a:spLocks noGrp="1"/>
          </p:cNvSpPr>
          <p:nvPr>
            <p:ph idx="1"/>
          </p:nvPr>
        </p:nvSpPr>
        <p:spPr>
          <a:xfrm>
            <a:off x="524933" y="2084294"/>
            <a:ext cx="8331200" cy="4265356"/>
          </a:xfrm>
        </p:spPr>
        <p:txBody>
          <a:bodyPr>
            <a:normAutofit/>
          </a:bodyPr>
          <a:lstStyle/>
          <a:p>
            <a:pPr marL="0" indent="0">
              <a:buNone/>
            </a:pPr>
            <a:r>
              <a:rPr lang="en-US" sz="2800" b="1" u="sng" dirty="0"/>
              <a:t>READING - FRP</a:t>
            </a:r>
            <a:r>
              <a:rPr lang="en-US" sz="2800" b="1" dirty="0"/>
              <a:t>:</a:t>
            </a:r>
          </a:p>
          <a:p>
            <a:pPr marL="0" indent="0">
              <a:buNone/>
            </a:pPr>
            <a:r>
              <a:rPr lang="en-US" sz="2800" b="1" dirty="0"/>
              <a:t>The percentage of all FRP students in grades 3-8 and 10 in Lester Prairie Public Schools who earn Does Not Meet (D) and Partially Meets (P) the standards on the Reading MCA III will decrease from 60.2% to 45% in 2022.</a:t>
            </a:r>
          </a:p>
          <a:p>
            <a:r>
              <a:rPr lang="en-US" sz="2800" b="1" dirty="0"/>
              <a:t>Results: </a:t>
            </a:r>
            <a:r>
              <a:rPr lang="en-US" i="1" dirty="0"/>
              <a:t>Results indicated 68.8% D and P = Goal NOT met</a:t>
            </a:r>
            <a:r>
              <a:rPr lang="en-US" dirty="0"/>
              <a:t>.</a:t>
            </a:r>
          </a:p>
          <a:p>
            <a:pPr marL="0" indent="0">
              <a:buNone/>
            </a:pPr>
            <a:endParaRPr lang="en-US" sz="2800" b="1" dirty="0"/>
          </a:p>
        </p:txBody>
      </p:sp>
    </p:spTree>
    <p:extLst>
      <p:ext uri="{BB962C8B-B14F-4D97-AF65-F5344CB8AC3E}">
        <p14:creationId xmlns:p14="http://schemas.microsoft.com/office/powerpoint/2010/main" val="419990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06.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1654729"/>
            <a:ext cx="7048500" cy="4864603"/>
          </a:xfrm>
          <a:prstGeom prst="rect">
            <a:avLst/>
          </a:prstGeom>
        </p:spPr>
      </p:pic>
      <p:sp>
        <p:nvSpPr>
          <p:cNvPr id="3" name="TextBox 2">
            <a:extLst>
              <a:ext uri="{FF2B5EF4-FFF2-40B4-BE49-F238E27FC236}">
                <a16:creationId xmlns:a16="http://schemas.microsoft.com/office/drawing/2014/main" id="{2665BA12-A30F-CE41-B3C4-08C6DA0F9AB0}"/>
              </a:ext>
            </a:extLst>
          </p:cNvPr>
          <p:cNvSpPr txBox="1"/>
          <p:nvPr/>
        </p:nvSpPr>
        <p:spPr>
          <a:xfrm>
            <a:off x="2387600" y="596900"/>
            <a:ext cx="4508500" cy="584775"/>
          </a:xfrm>
          <a:prstGeom prst="rect">
            <a:avLst/>
          </a:prstGeom>
          <a:noFill/>
        </p:spPr>
        <p:txBody>
          <a:bodyPr wrap="square" rtlCol="0">
            <a:spAutoFit/>
          </a:bodyPr>
          <a:lstStyle/>
          <a:p>
            <a:pPr algn="ctr"/>
            <a:r>
              <a:rPr lang="en-US" sz="2400" b="1" dirty="0"/>
              <a:t>Data from </a:t>
            </a:r>
            <a:r>
              <a:rPr lang="en-US" sz="3200" b="1" dirty="0"/>
              <a:t>2022</a:t>
            </a:r>
            <a:r>
              <a:rPr lang="en-US" sz="2400" b="1" dirty="0"/>
              <a:t> Reading MCAs</a:t>
            </a:r>
          </a:p>
        </p:txBody>
      </p:sp>
      <p:graphicFrame>
        <p:nvGraphicFramePr>
          <p:cNvPr id="5" name="Table 4">
            <a:extLst>
              <a:ext uri="{FF2B5EF4-FFF2-40B4-BE49-F238E27FC236}">
                <a16:creationId xmlns:a16="http://schemas.microsoft.com/office/drawing/2014/main" id="{8D6CA25D-E766-C640-BA6C-672EFE5C7A15}"/>
              </a:ext>
            </a:extLst>
          </p:cNvPr>
          <p:cNvGraphicFramePr>
            <a:graphicFrameLocks noGrp="1"/>
          </p:cNvGraphicFramePr>
          <p:nvPr>
            <p:extLst>
              <p:ext uri="{D42A27DB-BD31-4B8C-83A1-F6EECF244321}">
                <p14:modId xmlns:p14="http://schemas.microsoft.com/office/powerpoint/2010/main" val="4174688188"/>
              </p:ext>
            </p:extLst>
          </p:nvPr>
        </p:nvGraphicFramePr>
        <p:xfrm>
          <a:off x="1168362" y="2837579"/>
          <a:ext cx="6807276" cy="3681753"/>
        </p:xfrm>
        <a:graphic>
          <a:graphicData uri="http://schemas.openxmlformats.org/drawingml/2006/table">
            <a:tbl>
              <a:tblPr firstRow="1" bandRow="1">
                <a:tableStyleId>{5C22544A-7EE6-4342-B048-85BDC9FD1C3A}</a:tableStyleId>
              </a:tblPr>
              <a:tblGrid>
                <a:gridCol w="1134546">
                  <a:extLst>
                    <a:ext uri="{9D8B030D-6E8A-4147-A177-3AD203B41FA5}">
                      <a16:colId xmlns:a16="http://schemas.microsoft.com/office/drawing/2014/main" val="4034327339"/>
                    </a:ext>
                  </a:extLst>
                </a:gridCol>
                <a:gridCol w="1134546">
                  <a:extLst>
                    <a:ext uri="{9D8B030D-6E8A-4147-A177-3AD203B41FA5}">
                      <a16:colId xmlns:a16="http://schemas.microsoft.com/office/drawing/2014/main" val="2331152410"/>
                    </a:ext>
                  </a:extLst>
                </a:gridCol>
                <a:gridCol w="1134546">
                  <a:extLst>
                    <a:ext uri="{9D8B030D-6E8A-4147-A177-3AD203B41FA5}">
                      <a16:colId xmlns:a16="http://schemas.microsoft.com/office/drawing/2014/main" val="3611969256"/>
                    </a:ext>
                  </a:extLst>
                </a:gridCol>
                <a:gridCol w="2269092">
                  <a:extLst>
                    <a:ext uri="{9D8B030D-6E8A-4147-A177-3AD203B41FA5}">
                      <a16:colId xmlns:a16="http://schemas.microsoft.com/office/drawing/2014/main" val="1200640951"/>
                    </a:ext>
                  </a:extLst>
                </a:gridCol>
                <a:gridCol w="1134546">
                  <a:extLst>
                    <a:ext uri="{9D8B030D-6E8A-4147-A177-3AD203B41FA5}">
                      <a16:colId xmlns:a16="http://schemas.microsoft.com/office/drawing/2014/main" val="3931096754"/>
                    </a:ext>
                  </a:extLst>
                </a:gridCol>
              </a:tblGrid>
              <a:tr h="867429">
                <a:tc>
                  <a:txBody>
                    <a:bodyPr/>
                    <a:lstStyle/>
                    <a:p>
                      <a:endParaRPr lang="en-US" sz="2400" dirty="0"/>
                    </a:p>
                    <a:p>
                      <a:r>
                        <a:rPr lang="en-US" sz="2400" dirty="0"/>
                        <a:t>FRP</a:t>
                      </a:r>
                    </a:p>
                  </a:txBody>
                  <a:tcPr/>
                </a:tc>
                <a:tc>
                  <a:txBody>
                    <a:bodyPr/>
                    <a:lstStyle/>
                    <a:p>
                      <a:endParaRPr lang="en-US" sz="1600" dirty="0"/>
                    </a:p>
                    <a:p>
                      <a:r>
                        <a:rPr lang="en-US" sz="1600" dirty="0"/>
                        <a:t>Does Not Meet</a:t>
                      </a:r>
                    </a:p>
                  </a:txBody>
                  <a:tcPr/>
                </a:tc>
                <a:tc>
                  <a:txBody>
                    <a:bodyPr/>
                    <a:lstStyle/>
                    <a:p>
                      <a:endParaRPr lang="en-US" sz="1600" dirty="0"/>
                    </a:p>
                    <a:p>
                      <a:r>
                        <a:rPr lang="en-US" sz="1600" dirty="0"/>
                        <a:t>Partially Meets</a:t>
                      </a:r>
                    </a:p>
                  </a:txBody>
                  <a:tcPr/>
                </a:tc>
                <a:tc>
                  <a:txBody>
                    <a:bodyPr/>
                    <a:lstStyle/>
                    <a:p>
                      <a:endParaRPr lang="en-US" sz="1600" dirty="0"/>
                    </a:p>
                    <a:p>
                      <a:pPr algn="ctr"/>
                      <a:r>
                        <a:rPr lang="en-US" sz="1600" dirty="0"/>
                        <a:t>Meets and 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703581">
                <a:tc>
                  <a:txBody>
                    <a:bodyPr/>
                    <a:lstStyle/>
                    <a:p>
                      <a:r>
                        <a:rPr lang="en-US" sz="2400" b="1" dirty="0"/>
                        <a:t>YES</a:t>
                      </a:r>
                    </a:p>
                  </a:txBody>
                  <a:tcPr/>
                </a:tc>
                <a:tc>
                  <a:txBody>
                    <a:bodyPr/>
                    <a:lstStyle/>
                    <a:p>
                      <a:pPr algn="ctr"/>
                      <a:r>
                        <a:rPr lang="en-US" sz="2400" b="1" dirty="0"/>
                        <a:t>42.6%</a:t>
                      </a:r>
                    </a:p>
                  </a:txBody>
                  <a:tcPr/>
                </a:tc>
                <a:tc>
                  <a:txBody>
                    <a:bodyPr/>
                    <a:lstStyle/>
                    <a:p>
                      <a:pPr algn="ctr"/>
                      <a:r>
                        <a:rPr lang="en-US" sz="2400" b="1" dirty="0"/>
                        <a:t>26.2%</a:t>
                      </a:r>
                    </a:p>
                  </a:txBody>
                  <a:tcPr/>
                </a:tc>
                <a:tc>
                  <a:txBody>
                    <a:bodyPr/>
                    <a:lstStyle/>
                    <a:p>
                      <a:pPr algn="ctr"/>
                      <a:r>
                        <a:rPr lang="en-US" sz="2400" b="1" dirty="0"/>
                        <a:t>31.2%</a:t>
                      </a:r>
                    </a:p>
                  </a:txBody>
                  <a:tcPr/>
                </a:tc>
                <a:tc>
                  <a:txBody>
                    <a:bodyPr/>
                    <a:lstStyle/>
                    <a:p>
                      <a:pPr algn="ctr"/>
                      <a:endParaRPr lang="en-US" sz="2400" b="1"/>
                    </a:p>
                  </a:txBody>
                  <a:tcPr/>
                </a:tc>
                <a:extLst>
                  <a:ext uri="{0D108BD9-81ED-4DB2-BD59-A6C34878D82A}">
                    <a16:rowId xmlns:a16="http://schemas.microsoft.com/office/drawing/2014/main" val="1490671825"/>
                  </a:ext>
                </a:extLst>
              </a:tr>
              <a:tr h="703581">
                <a:tc>
                  <a:txBody>
                    <a:bodyPr/>
                    <a:lstStyle/>
                    <a:p>
                      <a:r>
                        <a:rPr lang="en-US" dirty="0"/>
                        <a:t>#Count</a:t>
                      </a:r>
                    </a:p>
                  </a:txBody>
                  <a:tcPr/>
                </a:tc>
                <a:tc>
                  <a:txBody>
                    <a:bodyPr/>
                    <a:lstStyle/>
                    <a:p>
                      <a:pPr algn="ctr"/>
                      <a:r>
                        <a:rPr lang="en-US" sz="2400" b="1" dirty="0"/>
                        <a:t>26</a:t>
                      </a:r>
                    </a:p>
                  </a:txBody>
                  <a:tcPr/>
                </a:tc>
                <a:tc>
                  <a:txBody>
                    <a:bodyPr/>
                    <a:lstStyle/>
                    <a:p>
                      <a:pPr algn="ctr"/>
                      <a:r>
                        <a:rPr lang="en-US" sz="2400" b="1" dirty="0"/>
                        <a:t>16</a:t>
                      </a:r>
                    </a:p>
                  </a:txBody>
                  <a:tcPr/>
                </a:tc>
                <a:tc>
                  <a:txBody>
                    <a:bodyPr/>
                    <a:lstStyle/>
                    <a:p>
                      <a:pPr algn="ctr"/>
                      <a:r>
                        <a:rPr lang="en-US" sz="2400" b="1" dirty="0"/>
                        <a:t>19</a:t>
                      </a:r>
                    </a:p>
                  </a:txBody>
                  <a:tcPr/>
                </a:tc>
                <a:tc>
                  <a:txBody>
                    <a:bodyPr/>
                    <a:lstStyle/>
                    <a:p>
                      <a:pPr algn="ctr"/>
                      <a:r>
                        <a:rPr lang="en-US" sz="2400" b="1" dirty="0"/>
                        <a:t>61</a:t>
                      </a:r>
                    </a:p>
                  </a:txBody>
                  <a:tcPr/>
                </a:tc>
                <a:extLst>
                  <a:ext uri="{0D108BD9-81ED-4DB2-BD59-A6C34878D82A}">
                    <a16:rowId xmlns:a16="http://schemas.microsoft.com/office/drawing/2014/main" val="132481139"/>
                  </a:ext>
                </a:extLst>
              </a:tr>
              <a:tr h="703581">
                <a:tc>
                  <a:txBody>
                    <a:bodyPr/>
                    <a:lstStyle/>
                    <a:p>
                      <a:r>
                        <a:rPr lang="en-US" sz="2400" b="1" dirty="0"/>
                        <a:t>NO</a:t>
                      </a:r>
                    </a:p>
                  </a:txBody>
                  <a:tcPr/>
                </a:tc>
                <a:tc>
                  <a:txBody>
                    <a:bodyPr/>
                    <a:lstStyle/>
                    <a:p>
                      <a:pPr algn="ctr"/>
                      <a:r>
                        <a:rPr lang="en-US" sz="2400" b="1" dirty="0"/>
                        <a:t>26.4%</a:t>
                      </a:r>
                    </a:p>
                  </a:txBody>
                  <a:tcPr/>
                </a:tc>
                <a:tc>
                  <a:txBody>
                    <a:bodyPr/>
                    <a:lstStyle/>
                    <a:p>
                      <a:pPr algn="ctr"/>
                      <a:r>
                        <a:rPr lang="en-US" sz="2400" b="1" dirty="0"/>
                        <a:t>23.6%</a:t>
                      </a:r>
                    </a:p>
                  </a:txBody>
                  <a:tcPr/>
                </a:tc>
                <a:tc>
                  <a:txBody>
                    <a:bodyPr/>
                    <a:lstStyle/>
                    <a:p>
                      <a:pPr algn="ctr"/>
                      <a:r>
                        <a:rPr lang="en-US" sz="2400" b="1" dirty="0"/>
                        <a:t>50%</a:t>
                      </a:r>
                    </a:p>
                  </a:txBody>
                  <a:tcPr/>
                </a:tc>
                <a:tc>
                  <a:txBody>
                    <a:bodyPr/>
                    <a:lstStyle/>
                    <a:p>
                      <a:pPr algn="ctr"/>
                      <a:endParaRPr lang="en-US" sz="2400" b="1"/>
                    </a:p>
                  </a:txBody>
                  <a:tcPr/>
                </a:tc>
                <a:extLst>
                  <a:ext uri="{0D108BD9-81ED-4DB2-BD59-A6C34878D82A}">
                    <a16:rowId xmlns:a16="http://schemas.microsoft.com/office/drawing/2014/main" val="1291225270"/>
                  </a:ext>
                </a:extLst>
              </a:tr>
              <a:tr h="703581">
                <a:tc>
                  <a:txBody>
                    <a:bodyPr/>
                    <a:lstStyle/>
                    <a:p>
                      <a:r>
                        <a:rPr lang="en-US" dirty="0"/>
                        <a:t>#Count</a:t>
                      </a:r>
                    </a:p>
                  </a:txBody>
                  <a:tcPr/>
                </a:tc>
                <a:tc>
                  <a:txBody>
                    <a:bodyPr/>
                    <a:lstStyle/>
                    <a:p>
                      <a:pPr algn="ctr"/>
                      <a:r>
                        <a:rPr lang="en-US" sz="2400" b="1" dirty="0"/>
                        <a:t>56</a:t>
                      </a:r>
                    </a:p>
                  </a:txBody>
                  <a:tcPr/>
                </a:tc>
                <a:tc>
                  <a:txBody>
                    <a:bodyPr/>
                    <a:lstStyle/>
                    <a:p>
                      <a:pPr algn="ctr"/>
                      <a:r>
                        <a:rPr lang="en-US" sz="2400" b="1" dirty="0"/>
                        <a:t>50</a:t>
                      </a:r>
                    </a:p>
                  </a:txBody>
                  <a:tcPr/>
                </a:tc>
                <a:tc>
                  <a:txBody>
                    <a:bodyPr/>
                    <a:lstStyle/>
                    <a:p>
                      <a:pPr algn="ctr"/>
                      <a:r>
                        <a:rPr lang="en-US" sz="2400" b="1" dirty="0"/>
                        <a:t>106</a:t>
                      </a:r>
                    </a:p>
                  </a:txBody>
                  <a:tcPr/>
                </a:tc>
                <a:tc>
                  <a:txBody>
                    <a:bodyPr/>
                    <a:lstStyle/>
                    <a:p>
                      <a:pPr algn="ctr"/>
                      <a:r>
                        <a:rPr lang="en-US" sz="2400" b="1" dirty="0"/>
                        <a:t>212</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195134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06.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1654729"/>
            <a:ext cx="7048500" cy="4864603"/>
          </a:xfrm>
          <a:prstGeom prst="rect">
            <a:avLst/>
          </a:prstGeom>
        </p:spPr>
      </p:pic>
      <p:sp>
        <p:nvSpPr>
          <p:cNvPr id="3" name="TextBox 2">
            <a:extLst>
              <a:ext uri="{FF2B5EF4-FFF2-40B4-BE49-F238E27FC236}">
                <a16:creationId xmlns:a16="http://schemas.microsoft.com/office/drawing/2014/main" id="{2665BA12-A30F-CE41-B3C4-08C6DA0F9AB0}"/>
              </a:ext>
            </a:extLst>
          </p:cNvPr>
          <p:cNvSpPr txBox="1"/>
          <p:nvPr/>
        </p:nvSpPr>
        <p:spPr>
          <a:xfrm>
            <a:off x="2387600" y="596900"/>
            <a:ext cx="4508500" cy="584775"/>
          </a:xfrm>
          <a:prstGeom prst="rect">
            <a:avLst/>
          </a:prstGeom>
          <a:noFill/>
        </p:spPr>
        <p:txBody>
          <a:bodyPr wrap="square" rtlCol="0">
            <a:spAutoFit/>
          </a:bodyPr>
          <a:lstStyle/>
          <a:p>
            <a:pPr algn="ctr"/>
            <a:r>
              <a:rPr lang="en-US" sz="2400" b="1" dirty="0"/>
              <a:t>Data from </a:t>
            </a:r>
            <a:r>
              <a:rPr lang="en-US" sz="3200" b="1" dirty="0"/>
              <a:t>2021</a:t>
            </a:r>
            <a:r>
              <a:rPr lang="en-US" sz="2400" b="1" dirty="0"/>
              <a:t> Reading MCAs</a:t>
            </a:r>
          </a:p>
        </p:txBody>
      </p:sp>
      <p:graphicFrame>
        <p:nvGraphicFramePr>
          <p:cNvPr id="4" name="Table 4">
            <a:extLst>
              <a:ext uri="{FF2B5EF4-FFF2-40B4-BE49-F238E27FC236}">
                <a16:creationId xmlns:a16="http://schemas.microsoft.com/office/drawing/2014/main" id="{21AF437B-7BCE-A74F-8FB9-E25E812237F4}"/>
              </a:ext>
            </a:extLst>
          </p:cNvPr>
          <p:cNvGraphicFramePr>
            <a:graphicFrameLocks noGrp="1"/>
          </p:cNvGraphicFramePr>
          <p:nvPr>
            <p:extLst>
              <p:ext uri="{D42A27DB-BD31-4B8C-83A1-F6EECF244321}">
                <p14:modId xmlns:p14="http://schemas.microsoft.com/office/powerpoint/2010/main" val="1610238560"/>
              </p:ext>
            </p:extLst>
          </p:nvPr>
        </p:nvGraphicFramePr>
        <p:xfrm>
          <a:off x="1159086" y="2837579"/>
          <a:ext cx="6807276" cy="3681753"/>
        </p:xfrm>
        <a:graphic>
          <a:graphicData uri="http://schemas.openxmlformats.org/drawingml/2006/table">
            <a:tbl>
              <a:tblPr firstRow="1" bandRow="1">
                <a:tableStyleId>{5C22544A-7EE6-4342-B048-85BDC9FD1C3A}</a:tableStyleId>
              </a:tblPr>
              <a:tblGrid>
                <a:gridCol w="1134546">
                  <a:extLst>
                    <a:ext uri="{9D8B030D-6E8A-4147-A177-3AD203B41FA5}">
                      <a16:colId xmlns:a16="http://schemas.microsoft.com/office/drawing/2014/main" val="4034327339"/>
                    </a:ext>
                  </a:extLst>
                </a:gridCol>
                <a:gridCol w="1134546">
                  <a:extLst>
                    <a:ext uri="{9D8B030D-6E8A-4147-A177-3AD203B41FA5}">
                      <a16:colId xmlns:a16="http://schemas.microsoft.com/office/drawing/2014/main" val="2331152410"/>
                    </a:ext>
                  </a:extLst>
                </a:gridCol>
                <a:gridCol w="1134546">
                  <a:extLst>
                    <a:ext uri="{9D8B030D-6E8A-4147-A177-3AD203B41FA5}">
                      <a16:colId xmlns:a16="http://schemas.microsoft.com/office/drawing/2014/main" val="3611969256"/>
                    </a:ext>
                  </a:extLst>
                </a:gridCol>
                <a:gridCol w="2269092">
                  <a:extLst>
                    <a:ext uri="{9D8B030D-6E8A-4147-A177-3AD203B41FA5}">
                      <a16:colId xmlns:a16="http://schemas.microsoft.com/office/drawing/2014/main" val="1200640951"/>
                    </a:ext>
                  </a:extLst>
                </a:gridCol>
                <a:gridCol w="1134546">
                  <a:extLst>
                    <a:ext uri="{9D8B030D-6E8A-4147-A177-3AD203B41FA5}">
                      <a16:colId xmlns:a16="http://schemas.microsoft.com/office/drawing/2014/main" val="3931096754"/>
                    </a:ext>
                  </a:extLst>
                </a:gridCol>
              </a:tblGrid>
              <a:tr h="867429">
                <a:tc>
                  <a:txBody>
                    <a:bodyPr/>
                    <a:lstStyle/>
                    <a:p>
                      <a:endParaRPr lang="en-US" sz="2400" dirty="0"/>
                    </a:p>
                    <a:p>
                      <a:r>
                        <a:rPr lang="en-US" sz="2400" dirty="0"/>
                        <a:t>FRP</a:t>
                      </a:r>
                    </a:p>
                  </a:txBody>
                  <a:tcPr/>
                </a:tc>
                <a:tc>
                  <a:txBody>
                    <a:bodyPr/>
                    <a:lstStyle/>
                    <a:p>
                      <a:endParaRPr lang="en-US" sz="1600" dirty="0"/>
                    </a:p>
                    <a:p>
                      <a:r>
                        <a:rPr lang="en-US" sz="1600" dirty="0"/>
                        <a:t>Does Not Meet</a:t>
                      </a:r>
                    </a:p>
                  </a:txBody>
                  <a:tcPr/>
                </a:tc>
                <a:tc>
                  <a:txBody>
                    <a:bodyPr/>
                    <a:lstStyle/>
                    <a:p>
                      <a:endParaRPr lang="en-US" sz="1600" dirty="0"/>
                    </a:p>
                    <a:p>
                      <a:r>
                        <a:rPr lang="en-US" sz="1600" dirty="0"/>
                        <a:t>Partially Meets</a:t>
                      </a:r>
                    </a:p>
                  </a:txBody>
                  <a:tcPr/>
                </a:tc>
                <a:tc>
                  <a:txBody>
                    <a:bodyPr/>
                    <a:lstStyle/>
                    <a:p>
                      <a:endParaRPr lang="en-US" sz="1600" dirty="0"/>
                    </a:p>
                    <a:p>
                      <a:pPr algn="ctr"/>
                      <a:r>
                        <a:rPr lang="en-US" sz="1600" dirty="0"/>
                        <a:t>Meets and 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703581">
                <a:tc>
                  <a:txBody>
                    <a:bodyPr/>
                    <a:lstStyle/>
                    <a:p>
                      <a:r>
                        <a:rPr lang="en-US" sz="2400" b="1" dirty="0"/>
                        <a:t>YES</a:t>
                      </a:r>
                    </a:p>
                  </a:txBody>
                  <a:tcPr/>
                </a:tc>
                <a:tc>
                  <a:txBody>
                    <a:bodyPr/>
                    <a:lstStyle/>
                    <a:p>
                      <a:pPr algn="ctr"/>
                      <a:r>
                        <a:rPr lang="en-US" sz="2400" b="1" dirty="0"/>
                        <a:t>32%</a:t>
                      </a:r>
                    </a:p>
                  </a:txBody>
                  <a:tcPr/>
                </a:tc>
                <a:tc>
                  <a:txBody>
                    <a:bodyPr/>
                    <a:lstStyle/>
                    <a:p>
                      <a:pPr algn="ctr"/>
                      <a:r>
                        <a:rPr lang="en-US" sz="2400" b="1" dirty="0"/>
                        <a:t>31%</a:t>
                      </a:r>
                    </a:p>
                  </a:txBody>
                  <a:tcPr/>
                </a:tc>
                <a:tc>
                  <a:txBody>
                    <a:bodyPr/>
                    <a:lstStyle/>
                    <a:p>
                      <a:pPr algn="ctr"/>
                      <a:r>
                        <a:rPr lang="en-US" sz="2400" b="1" dirty="0"/>
                        <a:t>37%</a:t>
                      </a:r>
                    </a:p>
                  </a:txBody>
                  <a:tcPr/>
                </a:tc>
                <a:tc>
                  <a:txBody>
                    <a:bodyPr/>
                    <a:lstStyle/>
                    <a:p>
                      <a:pPr algn="ctr"/>
                      <a:endParaRPr lang="en-US" sz="2400" b="1"/>
                    </a:p>
                  </a:txBody>
                  <a:tcPr/>
                </a:tc>
                <a:extLst>
                  <a:ext uri="{0D108BD9-81ED-4DB2-BD59-A6C34878D82A}">
                    <a16:rowId xmlns:a16="http://schemas.microsoft.com/office/drawing/2014/main" val="1490671825"/>
                  </a:ext>
                </a:extLst>
              </a:tr>
              <a:tr h="703581">
                <a:tc>
                  <a:txBody>
                    <a:bodyPr/>
                    <a:lstStyle/>
                    <a:p>
                      <a:r>
                        <a:rPr lang="en-US" dirty="0"/>
                        <a:t>#Count</a:t>
                      </a:r>
                    </a:p>
                  </a:txBody>
                  <a:tcPr/>
                </a:tc>
                <a:tc>
                  <a:txBody>
                    <a:bodyPr/>
                    <a:lstStyle/>
                    <a:p>
                      <a:pPr algn="ctr"/>
                      <a:r>
                        <a:rPr lang="en-US" sz="2400" b="1" dirty="0"/>
                        <a:t>20</a:t>
                      </a:r>
                    </a:p>
                  </a:txBody>
                  <a:tcPr/>
                </a:tc>
                <a:tc>
                  <a:txBody>
                    <a:bodyPr/>
                    <a:lstStyle/>
                    <a:p>
                      <a:pPr algn="ctr"/>
                      <a:r>
                        <a:rPr lang="en-US" sz="2400" b="1" dirty="0"/>
                        <a:t>19</a:t>
                      </a:r>
                    </a:p>
                  </a:txBody>
                  <a:tcPr/>
                </a:tc>
                <a:tc>
                  <a:txBody>
                    <a:bodyPr/>
                    <a:lstStyle/>
                    <a:p>
                      <a:pPr algn="ctr"/>
                      <a:r>
                        <a:rPr lang="en-US" sz="2400" b="1" dirty="0"/>
                        <a:t>23</a:t>
                      </a:r>
                    </a:p>
                  </a:txBody>
                  <a:tcPr/>
                </a:tc>
                <a:tc>
                  <a:txBody>
                    <a:bodyPr/>
                    <a:lstStyle/>
                    <a:p>
                      <a:pPr algn="ctr"/>
                      <a:r>
                        <a:rPr lang="en-US" sz="2400" b="1" dirty="0"/>
                        <a:t>62</a:t>
                      </a:r>
                    </a:p>
                  </a:txBody>
                  <a:tcPr/>
                </a:tc>
                <a:extLst>
                  <a:ext uri="{0D108BD9-81ED-4DB2-BD59-A6C34878D82A}">
                    <a16:rowId xmlns:a16="http://schemas.microsoft.com/office/drawing/2014/main" val="132481139"/>
                  </a:ext>
                </a:extLst>
              </a:tr>
              <a:tr h="703581">
                <a:tc>
                  <a:txBody>
                    <a:bodyPr/>
                    <a:lstStyle/>
                    <a:p>
                      <a:r>
                        <a:rPr lang="en-US" sz="2400" b="1" dirty="0"/>
                        <a:t>NO</a:t>
                      </a:r>
                    </a:p>
                  </a:txBody>
                  <a:tcPr/>
                </a:tc>
                <a:tc>
                  <a:txBody>
                    <a:bodyPr/>
                    <a:lstStyle/>
                    <a:p>
                      <a:pPr algn="ctr"/>
                      <a:r>
                        <a:rPr lang="en-US" sz="2400" b="1" dirty="0"/>
                        <a:t>23%</a:t>
                      </a:r>
                    </a:p>
                  </a:txBody>
                  <a:tcPr/>
                </a:tc>
                <a:tc>
                  <a:txBody>
                    <a:bodyPr/>
                    <a:lstStyle/>
                    <a:p>
                      <a:pPr algn="ctr"/>
                      <a:r>
                        <a:rPr lang="en-US" sz="2400" b="1" dirty="0"/>
                        <a:t>30%</a:t>
                      </a:r>
                    </a:p>
                  </a:txBody>
                  <a:tcPr/>
                </a:tc>
                <a:tc>
                  <a:txBody>
                    <a:bodyPr/>
                    <a:lstStyle/>
                    <a:p>
                      <a:pPr algn="ctr"/>
                      <a:r>
                        <a:rPr lang="en-US" sz="2400" b="1" dirty="0"/>
                        <a:t>47%</a:t>
                      </a:r>
                    </a:p>
                  </a:txBody>
                  <a:tcPr/>
                </a:tc>
                <a:tc>
                  <a:txBody>
                    <a:bodyPr/>
                    <a:lstStyle/>
                    <a:p>
                      <a:pPr algn="ctr"/>
                      <a:endParaRPr lang="en-US" sz="2400" b="1"/>
                    </a:p>
                  </a:txBody>
                  <a:tcPr/>
                </a:tc>
                <a:extLst>
                  <a:ext uri="{0D108BD9-81ED-4DB2-BD59-A6C34878D82A}">
                    <a16:rowId xmlns:a16="http://schemas.microsoft.com/office/drawing/2014/main" val="1291225270"/>
                  </a:ext>
                </a:extLst>
              </a:tr>
              <a:tr h="703581">
                <a:tc>
                  <a:txBody>
                    <a:bodyPr/>
                    <a:lstStyle/>
                    <a:p>
                      <a:r>
                        <a:rPr lang="en-US" dirty="0"/>
                        <a:t>#Count</a:t>
                      </a:r>
                    </a:p>
                  </a:txBody>
                  <a:tcPr/>
                </a:tc>
                <a:tc>
                  <a:txBody>
                    <a:bodyPr/>
                    <a:lstStyle/>
                    <a:p>
                      <a:pPr algn="ctr"/>
                      <a:r>
                        <a:rPr lang="en-US" sz="2400" b="1" dirty="0"/>
                        <a:t>41</a:t>
                      </a:r>
                    </a:p>
                  </a:txBody>
                  <a:tcPr/>
                </a:tc>
                <a:tc>
                  <a:txBody>
                    <a:bodyPr/>
                    <a:lstStyle/>
                    <a:p>
                      <a:pPr algn="ctr"/>
                      <a:r>
                        <a:rPr lang="en-US" sz="2400" b="1" dirty="0"/>
                        <a:t>53</a:t>
                      </a:r>
                    </a:p>
                  </a:txBody>
                  <a:tcPr/>
                </a:tc>
                <a:tc>
                  <a:txBody>
                    <a:bodyPr/>
                    <a:lstStyle/>
                    <a:p>
                      <a:pPr algn="ctr"/>
                      <a:r>
                        <a:rPr lang="en-US" sz="2400" b="1" dirty="0"/>
                        <a:t>85</a:t>
                      </a:r>
                    </a:p>
                  </a:txBody>
                  <a:tcPr/>
                </a:tc>
                <a:tc>
                  <a:txBody>
                    <a:bodyPr/>
                    <a:lstStyle/>
                    <a:p>
                      <a:pPr algn="ctr"/>
                      <a:r>
                        <a:rPr lang="en-US" sz="2400" b="1" dirty="0"/>
                        <a:t>179</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218190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Goal #3: </a:t>
            </a:r>
            <a:br>
              <a:rPr lang="en-US" b="1" dirty="0"/>
            </a:br>
            <a:r>
              <a:rPr lang="en-US" b="1" dirty="0"/>
              <a:t>Achievement Gap Closure</a:t>
            </a:r>
          </a:p>
        </p:txBody>
      </p:sp>
      <p:sp>
        <p:nvSpPr>
          <p:cNvPr id="3" name="Content Placeholder 2"/>
          <p:cNvSpPr>
            <a:spLocks noGrp="1"/>
          </p:cNvSpPr>
          <p:nvPr>
            <p:ph idx="1"/>
          </p:nvPr>
        </p:nvSpPr>
        <p:spPr>
          <a:xfrm>
            <a:off x="800100" y="2084294"/>
            <a:ext cx="7742868" cy="4265356"/>
          </a:xfrm>
        </p:spPr>
        <p:txBody>
          <a:bodyPr>
            <a:normAutofit lnSpcReduction="10000"/>
          </a:bodyPr>
          <a:lstStyle/>
          <a:p>
            <a:pPr marL="0" indent="0">
              <a:buNone/>
            </a:pPr>
            <a:r>
              <a:rPr lang="en-US" sz="2800" b="1" u="sng" dirty="0">
                <a:solidFill>
                  <a:srgbClr val="FF0000"/>
                </a:solidFill>
              </a:rPr>
              <a:t>MATH - Hispanic</a:t>
            </a:r>
            <a:r>
              <a:rPr lang="en-US" sz="2800" dirty="0">
                <a:solidFill>
                  <a:srgbClr val="FF0000"/>
                </a:solidFill>
              </a:rPr>
              <a:t>: </a:t>
            </a:r>
          </a:p>
          <a:p>
            <a:pPr marL="0" indent="0">
              <a:buNone/>
            </a:pPr>
            <a:r>
              <a:rPr lang="en-US" sz="2800" b="1" dirty="0"/>
              <a:t>The percentage of all Hispanic students in grades 3-8 and 11 in Lester Prairie Public Schools who earn Does Not Meet (D) and Partially Meets (P) the standards on the Math MCA III will decrease from 68% to 45% in 2022.</a:t>
            </a:r>
          </a:p>
          <a:p>
            <a:pPr marL="0" indent="0">
              <a:buNone/>
            </a:pPr>
            <a:endParaRPr lang="en-US" sz="2800" b="1" dirty="0"/>
          </a:p>
          <a:p>
            <a:pPr marL="0" indent="0">
              <a:buNone/>
            </a:pPr>
            <a:r>
              <a:rPr lang="en-US" sz="2800" b="1" dirty="0"/>
              <a:t>Results: </a:t>
            </a:r>
            <a:r>
              <a:rPr lang="en-US" i="1" dirty="0"/>
              <a:t>Results indicated 73.2% D and P = Goal Not met</a:t>
            </a:r>
            <a:r>
              <a:rPr lang="en-US" dirty="0"/>
              <a:t>.</a:t>
            </a:r>
          </a:p>
          <a:p>
            <a:pPr marL="0" indent="0">
              <a:buNone/>
            </a:pPr>
            <a:endParaRPr lang="en-US" sz="2800" b="1" dirty="0"/>
          </a:p>
        </p:txBody>
      </p:sp>
    </p:spTree>
    <p:extLst>
      <p:ext uri="{BB962C8B-B14F-4D97-AF65-F5344CB8AC3E}">
        <p14:creationId xmlns:p14="http://schemas.microsoft.com/office/powerpoint/2010/main" val="157795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26.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715577"/>
            <a:ext cx="6819899" cy="4708506"/>
          </a:xfrm>
          <a:prstGeom prst="rect">
            <a:avLst/>
          </a:prstGeom>
        </p:spPr>
      </p:pic>
      <p:sp>
        <p:nvSpPr>
          <p:cNvPr id="3" name="TextBox 2">
            <a:extLst>
              <a:ext uri="{FF2B5EF4-FFF2-40B4-BE49-F238E27FC236}">
                <a16:creationId xmlns:a16="http://schemas.microsoft.com/office/drawing/2014/main" id="{EDD3A807-D44B-8E43-8DCA-DB5FBD37C6A5}"/>
              </a:ext>
            </a:extLst>
          </p:cNvPr>
          <p:cNvSpPr txBox="1"/>
          <p:nvPr/>
        </p:nvSpPr>
        <p:spPr>
          <a:xfrm>
            <a:off x="2070100" y="660400"/>
            <a:ext cx="5219700" cy="584775"/>
          </a:xfrm>
          <a:prstGeom prst="rect">
            <a:avLst/>
          </a:prstGeom>
          <a:noFill/>
        </p:spPr>
        <p:txBody>
          <a:bodyPr wrap="square" rtlCol="0">
            <a:spAutoFit/>
          </a:bodyPr>
          <a:lstStyle/>
          <a:p>
            <a:pPr algn="ctr"/>
            <a:r>
              <a:rPr lang="en-US" sz="2400" b="1" dirty="0"/>
              <a:t>Data from </a:t>
            </a:r>
            <a:r>
              <a:rPr lang="en-US" sz="3200" b="1" dirty="0"/>
              <a:t>2022</a:t>
            </a:r>
            <a:r>
              <a:rPr lang="en-US" sz="2400" b="1" dirty="0"/>
              <a:t> Math MCAs</a:t>
            </a:r>
          </a:p>
        </p:txBody>
      </p:sp>
      <p:graphicFrame>
        <p:nvGraphicFramePr>
          <p:cNvPr id="5" name="Table 4">
            <a:extLst>
              <a:ext uri="{FF2B5EF4-FFF2-40B4-BE49-F238E27FC236}">
                <a16:creationId xmlns:a16="http://schemas.microsoft.com/office/drawing/2014/main" id="{79CA9D63-1D90-F341-8A5E-6C54F64264C4}"/>
              </a:ext>
            </a:extLst>
          </p:cNvPr>
          <p:cNvGraphicFramePr>
            <a:graphicFrameLocks noGrp="1"/>
          </p:cNvGraphicFramePr>
          <p:nvPr>
            <p:extLst>
              <p:ext uri="{D42A27DB-BD31-4B8C-83A1-F6EECF244321}">
                <p14:modId xmlns:p14="http://schemas.microsoft.com/office/powerpoint/2010/main" val="3784286879"/>
              </p:ext>
            </p:extLst>
          </p:nvPr>
        </p:nvGraphicFramePr>
        <p:xfrm>
          <a:off x="1284246" y="2840415"/>
          <a:ext cx="6575506" cy="3583668"/>
        </p:xfrm>
        <a:graphic>
          <a:graphicData uri="http://schemas.openxmlformats.org/drawingml/2006/table">
            <a:tbl>
              <a:tblPr firstRow="1" bandRow="1">
                <a:tableStyleId>{5C22544A-7EE6-4342-B048-85BDC9FD1C3A}</a:tableStyleId>
              </a:tblPr>
              <a:tblGrid>
                <a:gridCol w="987898">
                  <a:extLst>
                    <a:ext uri="{9D8B030D-6E8A-4147-A177-3AD203B41FA5}">
                      <a16:colId xmlns:a16="http://schemas.microsoft.com/office/drawing/2014/main" val="4034327339"/>
                    </a:ext>
                  </a:extLst>
                </a:gridCol>
                <a:gridCol w="969818">
                  <a:extLst>
                    <a:ext uri="{9D8B030D-6E8A-4147-A177-3AD203B41FA5}">
                      <a16:colId xmlns:a16="http://schemas.microsoft.com/office/drawing/2014/main" val="2331152410"/>
                    </a:ext>
                  </a:extLst>
                </a:gridCol>
                <a:gridCol w="983673">
                  <a:extLst>
                    <a:ext uri="{9D8B030D-6E8A-4147-A177-3AD203B41FA5}">
                      <a16:colId xmlns:a16="http://schemas.microsoft.com/office/drawing/2014/main" val="3611969256"/>
                    </a:ext>
                  </a:extLst>
                </a:gridCol>
                <a:gridCol w="1025236">
                  <a:extLst>
                    <a:ext uri="{9D8B030D-6E8A-4147-A177-3AD203B41FA5}">
                      <a16:colId xmlns:a16="http://schemas.microsoft.com/office/drawing/2014/main" val="4003584291"/>
                    </a:ext>
                  </a:extLst>
                </a:gridCol>
                <a:gridCol w="1669523">
                  <a:extLst>
                    <a:ext uri="{9D8B030D-6E8A-4147-A177-3AD203B41FA5}">
                      <a16:colId xmlns:a16="http://schemas.microsoft.com/office/drawing/2014/main" val="1200640951"/>
                    </a:ext>
                  </a:extLst>
                </a:gridCol>
                <a:gridCol w="939358">
                  <a:extLst>
                    <a:ext uri="{9D8B030D-6E8A-4147-A177-3AD203B41FA5}">
                      <a16:colId xmlns:a16="http://schemas.microsoft.com/office/drawing/2014/main" val="3931096754"/>
                    </a:ext>
                  </a:extLst>
                </a:gridCol>
              </a:tblGrid>
              <a:tr h="727155">
                <a:tc>
                  <a:txBody>
                    <a:bodyPr/>
                    <a:lstStyle/>
                    <a:p>
                      <a:r>
                        <a:rPr lang="en-US" sz="1600" dirty="0"/>
                        <a:t>Federal Race</a:t>
                      </a:r>
                    </a:p>
                  </a:txBody>
                  <a:tcPr/>
                </a:tc>
                <a:tc>
                  <a:txBody>
                    <a:bodyPr/>
                    <a:lstStyle/>
                    <a:p>
                      <a:r>
                        <a:rPr lang="en-US" sz="1600" dirty="0"/>
                        <a:t>Does Not Meet</a:t>
                      </a:r>
                    </a:p>
                  </a:txBody>
                  <a:tcPr/>
                </a:tc>
                <a:tc>
                  <a:txBody>
                    <a:bodyPr/>
                    <a:lstStyle/>
                    <a:p>
                      <a:r>
                        <a:rPr lang="en-US" sz="1600" dirty="0"/>
                        <a:t>Partially Meets</a:t>
                      </a:r>
                    </a:p>
                  </a:txBody>
                  <a:tcPr/>
                </a:tc>
                <a:tc>
                  <a:txBody>
                    <a:bodyPr/>
                    <a:lstStyle/>
                    <a:p>
                      <a:endParaRPr lang="en-US" sz="1600" dirty="0"/>
                    </a:p>
                  </a:txBody>
                  <a:tcPr/>
                </a:tc>
                <a:tc>
                  <a:txBody>
                    <a:bodyPr/>
                    <a:lstStyle/>
                    <a:p>
                      <a:r>
                        <a:rPr lang="en-US" sz="1600" dirty="0"/>
                        <a:t>Meet and</a:t>
                      </a:r>
                    </a:p>
                    <a:p>
                      <a:r>
                        <a:rPr lang="en-US" sz="1600" dirty="0"/>
                        <a:t>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690177">
                <a:tc>
                  <a:txBody>
                    <a:bodyPr/>
                    <a:lstStyle/>
                    <a:p>
                      <a:r>
                        <a:rPr lang="en-US" dirty="0"/>
                        <a:t>Hispanic</a:t>
                      </a:r>
                    </a:p>
                  </a:txBody>
                  <a:tcPr/>
                </a:tc>
                <a:tc>
                  <a:txBody>
                    <a:bodyPr/>
                    <a:lstStyle/>
                    <a:p>
                      <a:pPr algn="ctr"/>
                      <a:r>
                        <a:rPr lang="en-US" sz="2400" b="1" dirty="0"/>
                        <a:t>33.9%</a:t>
                      </a:r>
                    </a:p>
                  </a:txBody>
                  <a:tcPr/>
                </a:tc>
                <a:tc>
                  <a:txBody>
                    <a:bodyPr/>
                    <a:lstStyle/>
                    <a:p>
                      <a:pPr algn="ctr"/>
                      <a:r>
                        <a:rPr lang="en-US" sz="2400" b="1" dirty="0"/>
                        <a:t>39.3%</a:t>
                      </a:r>
                    </a:p>
                  </a:txBody>
                  <a:tcPr/>
                </a:tc>
                <a:tc>
                  <a:txBody>
                    <a:bodyPr/>
                    <a:lstStyle/>
                    <a:p>
                      <a:pPr algn="ctr"/>
                      <a:r>
                        <a:rPr lang="en-US" sz="2400" b="1" dirty="0"/>
                        <a:t>73.2%</a:t>
                      </a:r>
                    </a:p>
                  </a:txBody>
                  <a:tcPr/>
                </a:tc>
                <a:tc>
                  <a:txBody>
                    <a:bodyPr/>
                    <a:lstStyle/>
                    <a:p>
                      <a:pPr algn="ctr"/>
                      <a:r>
                        <a:rPr lang="en-US" sz="2400" b="1" dirty="0"/>
                        <a:t>26.8%</a:t>
                      </a:r>
                    </a:p>
                  </a:txBody>
                  <a:tcPr/>
                </a:tc>
                <a:tc>
                  <a:txBody>
                    <a:bodyPr/>
                    <a:lstStyle/>
                    <a:p>
                      <a:pPr algn="ctr"/>
                      <a:endParaRPr lang="en-US" sz="2400" b="1"/>
                    </a:p>
                  </a:txBody>
                  <a:tcPr/>
                </a:tc>
                <a:extLst>
                  <a:ext uri="{0D108BD9-81ED-4DB2-BD59-A6C34878D82A}">
                    <a16:rowId xmlns:a16="http://schemas.microsoft.com/office/drawing/2014/main" val="1490671825"/>
                  </a:ext>
                </a:extLst>
              </a:tr>
              <a:tr h="690177">
                <a:tc>
                  <a:txBody>
                    <a:bodyPr/>
                    <a:lstStyle/>
                    <a:p>
                      <a:r>
                        <a:rPr lang="en-US" dirty="0"/>
                        <a:t>#Count</a:t>
                      </a:r>
                    </a:p>
                  </a:txBody>
                  <a:tcPr/>
                </a:tc>
                <a:tc>
                  <a:txBody>
                    <a:bodyPr/>
                    <a:lstStyle/>
                    <a:p>
                      <a:pPr algn="ctr"/>
                      <a:r>
                        <a:rPr lang="en-US" sz="2400" b="1" dirty="0"/>
                        <a:t>19</a:t>
                      </a:r>
                    </a:p>
                  </a:txBody>
                  <a:tcPr/>
                </a:tc>
                <a:tc>
                  <a:txBody>
                    <a:bodyPr/>
                    <a:lstStyle/>
                    <a:p>
                      <a:pPr algn="ctr"/>
                      <a:r>
                        <a:rPr lang="en-US" sz="2400" b="1" dirty="0"/>
                        <a:t>22</a:t>
                      </a:r>
                    </a:p>
                  </a:txBody>
                  <a:tcPr/>
                </a:tc>
                <a:tc>
                  <a:txBody>
                    <a:bodyPr/>
                    <a:lstStyle/>
                    <a:p>
                      <a:pPr algn="ctr"/>
                      <a:endParaRPr lang="en-US" sz="2400" b="1" dirty="0"/>
                    </a:p>
                  </a:txBody>
                  <a:tcPr/>
                </a:tc>
                <a:tc>
                  <a:txBody>
                    <a:bodyPr/>
                    <a:lstStyle/>
                    <a:p>
                      <a:pPr algn="ctr"/>
                      <a:r>
                        <a:rPr lang="en-US" sz="2400" b="1" dirty="0"/>
                        <a:t>15</a:t>
                      </a:r>
                    </a:p>
                  </a:txBody>
                  <a:tcPr/>
                </a:tc>
                <a:tc>
                  <a:txBody>
                    <a:bodyPr/>
                    <a:lstStyle/>
                    <a:p>
                      <a:pPr algn="ctr"/>
                      <a:r>
                        <a:rPr lang="en-US" sz="2400" b="1" dirty="0"/>
                        <a:t>56</a:t>
                      </a:r>
                    </a:p>
                  </a:txBody>
                  <a:tcPr/>
                </a:tc>
                <a:extLst>
                  <a:ext uri="{0D108BD9-81ED-4DB2-BD59-A6C34878D82A}">
                    <a16:rowId xmlns:a16="http://schemas.microsoft.com/office/drawing/2014/main" val="132481139"/>
                  </a:ext>
                </a:extLst>
              </a:tr>
              <a:tr h="690177">
                <a:tc>
                  <a:txBody>
                    <a:bodyPr/>
                    <a:lstStyle/>
                    <a:p>
                      <a:r>
                        <a:rPr lang="en-US" dirty="0"/>
                        <a:t>White</a:t>
                      </a:r>
                    </a:p>
                  </a:txBody>
                  <a:tcPr/>
                </a:tc>
                <a:tc>
                  <a:txBody>
                    <a:bodyPr/>
                    <a:lstStyle/>
                    <a:p>
                      <a:pPr algn="ctr"/>
                      <a:r>
                        <a:rPr lang="en-US" sz="2400" b="1" dirty="0"/>
                        <a:t>19.9%</a:t>
                      </a:r>
                    </a:p>
                  </a:txBody>
                  <a:tcPr/>
                </a:tc>
                <a:tc>
                  <a:txBody>
                    <a:bodyPr/>
                    <a:lstStyle/>
                    <a:p>
                      <a:pPr algn="ctr"/>
                      <a:r>
                        <a:rPr lang="en-US" sz="2400" b="1" dirty="0"/>
                        <a:t>26.3%</a:t>
                      </a:r>
                    </a:p>
                  </a:txBody>
                  <a:tcPr/>
                </a:tc>
                <a:tc>
                  <a:txBody>
                    <a:bodyPr/>
                    <a:lstStyle/>
                    <a:p>
                      <a:pPr algn="ctr"/>
                      <a:r>
                        <a:rPr lang="en-US" sz="2400" b="1" dirty="0"/>
                        <a:t>46.2%</a:t>
                      </a:r>
                    </a:p>
                  </a:txBody>
                  <a:tcPr/>
                </a:tc>
                <a:tc>
                  <a:txBody>
                    <a:bodyPr/>
                    <a:lstStyle/>
                    <a:p>
                      <a:pPr algn="ctr"/>
                      <a:r>
                        <a:rPr lang="en-US" sz="2400" b="1" dirty="0"/>
                        <a:t>53.8%</a:t>
                      </a:r>
                    </a:p>
                  </a:txBody>
                  <a:tcPr/>
                </a:tc>
                <a:tc>
                  <a:txBody>
                    <a:bodyPr/>
                    <a:lstStyle/>
                    <a:p>
                      <a:pPr algn="ctr"/>
                      <a:endParaRPr lang="en-US" sz="2400" b="1"/>
                    </a:p>
                  </a:txBody>
                  <a:tcPr/>
                </a:tc>
                <a:extLst>
                  <a:ext uri="{0D108BD9-81ED-4DB2-BD59-A6C34878D82A}">
                    <a16:rowId xmlns:a16="http://schemas.microsoft.com/office/drawing/2014/main" val="1291225270"/>
                  </a:ext>
                </a:extLst>
              </a:tr>
              <a:tr h="690177">
                <a:tc>
                  <a:txBody>
                    <a:bodyPr/>
                    <a:lstStyle/>
                    <a:p>
                      <a:r>
                        <a:rPr lang="en-US" dirty="0"/>
                        <a:t>#Count</a:t>
                      </a:r>
                    </a:p>
                  </a:txBody>
                  <a:tcPr/>
                </a:tc>
                <a:tc>
                  <a:txBody>
                    <a:bodyPr/>
                    <a:lstStyle/>
                    <a:p>
                      <a:pPr algn="ctr"/>
                      <a:r>
                        <a:rPr lang="en-US" sz="2400" b="1" dirty="0"/>
                        <a:t>37</a:t>
                      </a:r>
                    </a:p>
                  </a:txBody>
                  <a:tcPr/>
                </a:tc>
                <a:tc>
                  <a:txBody>
                    <a:bodyPr/>
                    <a:lstStyle/>
                    <a:p>
                      <a:pPr algn="ctr"/>
                      <a:r>
                        <a:rPr lang="en-US" sz="2400" b="1" dirty="0"/>
                        <a:t>49</a:t>
                      </a:r>
                    </a:p>
                  </a:txBody>
                  <a:tcPr/>
                </a:tc>
                <a:tc>
                  <a:txBody>
                    <a:bodyPr/>
                    <a:lstStyle/>
                    <a:p>
                      <a:pPr algn="ctr"/>
                      <a:endParaRPr lang="en-US" sz="2400" b="1" dirty="0"/>
                    </a:p>
                  </a:txBody>
                  <a:tcPr/>
                </a:tc>
                <a:tc>
                  <a:txBody>
                    <a:bodyPr/>
                    <a:lstStyle/>
                    <a:p>
                      <a:pPr algn="ctr"/>
                      <a:r>
                        <a:rPr lang="en-US" sz="2400" b="1" dirty="0"/>
                        <a:t>100</a:t>
                      </a:r>
                    </a:p>
                  </a:txBody>
                  <a:tcPr/>
                </a:tc>
                <a:tc>
                  <a:txBody>
                    <a:bodyPr/>
                    <a:lstStyle/>
                    <a:p>
                      <a:pPr algn="ctr"/>
                      <a:r>
                        <a:rPr lang="en-US" sz="2400" b="1" dirty="0"/>
                        <a:t>186</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344288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26.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715577"/>
            <a:ext cx="6819899" cy="4708506"/>
          </a:xfrm>
          <a:prstGeom prst="rect">
            <a:avLst/>
          </a:prstGeom>
        </p:spPr>
      </p:pic>
      <p:sp>
        <p:nvSpPr>
          <p:cNvPr id="3" name="TextBox 2">
            <a:extLst>
              <a:ext uri="{FF2B5EF4-FFF2-40B4-BE49-F238E27FC236}">
                <a16:creationId xmlns:a16="http://schemas.microsoft.com/office/drawing/2014/main" id="{EDD3A807-D44B-8E43-8DCA-DB5FBD37C6A5}"/>
              </a:ext>
            </a:extLst>
          </p:cNvPr>
          <p:cNvSpPr txBox="1"/>
          <p:nvPr/>
        </p:nvSpPr>
        <p:spPr>
          <a:xfrm>
            <a:off x="2070100" y="660400"/>
            <a:ext cx="5219700" cy="584775"/>
          </a:xfrm>
          <a:prstGeom prst="rect">
            <a:avLst/>
          </a:prstGeom>
          <a:noFill/>
        </p:spPr>
        <p:txBody>
          <a:bodyPr wrap="square" rtlCol="0">
            <a:spAutoFit/>
          </a:bodyPr>
          <a:lstStyle/>
          <a:p>
            <a:pPr algn="ctr"/>
            <a:r>
              <a:rPr lang="en-US" sz="2400" b="1" dirty="0"/>
              <a:t>Data from </a:t>
            </a:r>
            <a:r>
              <a:rPr lang="en-US" sz="3200" b="1" dirty="0"/>
              <a:t>2021</a:t>
            </a:r>
            <a:r>
              <a:rPr lang="en-US" sz="2400" b="1" dirty="0"/>
              <a:t> Math MCAs</a:t>
            </a:r>
          </a:p>
        </p:txBody>
      </p:sp>
      <p:graphicFrame>
        <p:nvGraphicFramePr>
          <p:cNvPr id="4" name="Table 4">
            <a:extLst>
              <a:ext uri="{FF2B5EF4-FFF2-40B4-BE49-F238E27FC236}">
                <a16:creationId xmlns:a16="http://schemas.microsoft.com/office/drawing/2014/main" id="{50A7D516-16B3-D348-83D8-5D3AF35BE15F}"/>
              </a:ext>
            </a:extLst>
          </p:cNvPr>
          <p:cNvGraphicFramePr>
            <a:graphicFrameLocks noGrp="1"/>
          </p:cNvGraphicFramePr>
          <p:nvPr>
            <p:extLst>
              <p:ext uri="{D42A27DB-BD31-4B8C-83A1-F6EECF244321}">
                <p14:modId xmlns:p14="http://schemas.microsoft.com/office/powerpoint/2010/main" val="2923870752"/>
              </p:ext>
            </p:extLst>
          </p:nvPr>
        </p:nvGraphicFramePr>
        <p:xfrm>
          <a:off x="1284247" y="2812472"/>
          <a:ext cx="6575506" cy="3611611"/>
        </p:xfrm>
        <a:graphic>
          <a:graphicData uri="http://schemas.openxmlformats.org/drawingml/2006/table">
            <a:tbl>
              <a:tblPr firstRow="1" bandRow="1">
                <a:tableStyleId>{5C22544A-7EE6-4342-B048-85BDC9FD1C3A}</a:tableStyleId>
              </a:tblPr>
              <a:tblGrid>
                <a:gridCol w="987898">
                  <a:extLst>
                    <a:ext uri="{9D8B030D-6E8A-4147-A177-3AD203B41FA5}">
                      <a16:colId xmlns:a16="http://schemas.microsoft.com/office/drawing/2014/main" val="4034327339"/>
                    </a:ext>
                  </a:extLst>
                </a:gridCol>
                <a:gridCol w="890818">
                  <a:extLst>
                    <a:ext uri="{9D8B030D-6E8A-4147-A177-3AD203B41FA5}">
                      <a16:colId xmlns:a16="http://schemas.microsoft.com/office/drawing/2014/main" val="2331152410"/>
                    </a:ext>
                  </a:extLst>
                </a:gridCol>
                <a:gridCol w="939358">
                  <a:extLst>
                    <a:ext uri="{9D8B030D-6E8A-4147-A177-3AD203B41FA5}">
                      <a16:colId xmlns:a16="http://schemas.microsoft.com/office/drawing/2014/main" val="3611969256"/>
                    </a:ext>
                  </a:extLst>
                </a:gridCol>
                <a:gridCol w="939358">
                  <a:extLst>
                    <a:ext uri="{9D8B030D-6E8A-4147-A177-3AD203B41FA5}">
                      <a16:colId xmlns:a16="http://schemas.microsoft.com/office/drawing/2014/main" val="4003584291"/>
                    </a:ext>
                  </a:extLst>
                </a:gridCol>
                <a:gridCol w="1878716">
                  <a:extLst>
                    <a:ext uri="{9D8B030D-6E8A-4147-A177-3AD203B41FA5}">
                      <a16:colId xmlns:a16="http://schemas.microsoft.com/office/drawing/2014/main" val="1200640951"/>
                    </a:ext>
                  </a:extLst>
                </a:gridCol>
                <a:gridCol w="939358">
                  <a:extLst>
                    <a:ext uri="{9D8B030D-6E8A-4147-A177-3AD203B41FA5}">
                      <a16:colId xmlns:a16="http://schemas.microsoft.com/office/drawing/2014/main" val="3931096754"/>
                    </a:ext>
                  </a:extLst>
                </a:gridCol>
              </a:tblGrid>
              <a:tr h="850903">
                <a:tc>
                  <a:txBody>
                    <a:bodyPr/>
                    <a:lstStyle/>
                    <a:p>
                      <a:r>
                        <a:rPr lang="en-US" sz="1600" dirty="0"/>
                        <a:t>Federal Race</a:t>
                      </a:r>
                    </a:p>
                  </a:txBody>
                  <a:tcPr/>
                </a:tc>
                <a:tc>
                  <a:txBody>
                    <a:bodyPr/>
                    <a:lstStyle/>
                    <a:p>
                      <a:r>
                        <a:rPr lang="en-US" sz="1600" dirty="0"/>
                        <a:t>Does Not Meet</a:t>
                      </a:r>
                    </a:p>
                  </a:txBody>
                  <a:tcPr/>
                </a:tc>
                <a:tc>
                  <a:txBody>
                    <a:bodyPr/>
                    <a:lstStyle/>
                    <a:p>
                      <a:r>
                        <a:rPr lang="en-US" sz="1600" dirty="0"/>
                        <a:t>Partially Meets</a:t>
                      </a:r>
                    </a:p>
                  </a:txBody>
                  <a:tcPr/>
                </a:tc>
                <a:tc>
                  <a:txBody>
                    <a:bodyPr/>
                    <a:lstStyle/>
                    <a:p>
                      <a:endParaRPr lang="en-US" sz="1600" dirty="0"/>
                    </a:p>
                  </a:txBody>
                  <a:tcPr/>
                </a:tc>
                <a:tc>
                  <a:txBody>
                    <a:bodyPr/>
                    <a:lstStyle/>
                    <a:p>
                      <a:r>
                        <a:rPr lang="en-US" sz="1600" dirty="0"/>
                        <a:t>Meet and</a:t>
                      </a:r>
                    </a:p>
                    <a:p>
                      <a:r>
                        <a:rPr lang="en-US" sz="1600" dirty="0"/>
                        <a:t>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690177">
                <a:tc>
                  <a:txBody>
                    <a:bodyPr/>
                    <a:lstStyle/>
                    <a:p>
                      <a:r>
                        <a:rPr lang="en-US" dirty="0"/>
                        <a:t>Hispanic</a:t>
                      </a:r>
                    </a:p>
                  </a:txBody>
                  <a:tcPr/>
                </a:tc>
                <a:tc>
                  <a:txBody>
                    <a:bodyPr/>
                    <a:lstStyle/>
                    <a:p>
                      <a:pPr algn="ctr"/>
                      <a:r>
                        <a:rPr lang="en-US" sz="2400" b="1" dirty="0"/>
                        <a:t>39%</a:t>
                      </a:r>
                    </a:p>
                  </a:txBody>
                  <a:tcPr/>
                </a:tc>
                <a:tc>
                  <a:txBody>
                    <a:bodyPr/>
                    <a:lstStyle/>
                    <a:p>
                      <a:pPr algn="ctr"/>
                      <a:r>
                        <a:rPr lang="en-US" sz="2400" b="1" dirty="0"/>
                        <a:t>47%</a:t>
                      </a:r>
                    </a:p>
                  </a:txBody>
                  <a:tcPr/>
                </a:tc>
                <a:tc>
                  <a:txBody>
                    <a:bodyPr/>
                    <a:lstStyle/>
                    <a:p>
                      <a:pPr algn="ctr"/>
                      <a:r>
                        <a:rPr lang="en-US" sz="2400" b="1" dirty="0"/>
                        <a:t>86%</a:t>
                      </a:r>
                    </a:p>
                  </a:txBody>
                  <a:tcPr/>
                </a:tc>
                <a:tc>
                  <a:txBody>
                    <a:bodyPr/>
                    <a:lstStyle/>
                    <a:p>
                      <a:pPr algn="ctr"/>
                      <a:r>
                        <a:rPr lang="en-US" sz="2400" b="1" dirty="0"/>
                        <a:t>14%</a:t>
                      </a:r>
                    </a:p>
                  </a:txBody>
                  <a:tcPr/>
                </a:tc>
                <a:tc>
                  <a:txBody>
                    <a:bodyPr/>
                    <a:lstStyle/>
                    <a:p>
                      <a:pPr algn="ctr"/>
                      <a:endParaRPr lang="en-US" sz="2400" b="1"/>
                    </a:p>
                  </a:txBody>
                  <a:tcPr/>
                </a:tc>
                <a:extLst>
                  <a:ext uri="{0D108BD9-81ED-4DB2-BD59-A6C34878D82A}">
                    <a16:rowId xmlns:a16="http://schemas.microsoft.com/office/drawing/2014/main" val="1490671825"/>
                  </a:ext>
                </a:extLst>
              </a:tr>
              <a:tr h="690177">
                <a:tc>
                  <a:txBody>
                    <a:bodyPr/>
                    <a:lstStyle/>
                    <a:p>
                      <a:r>
                        <a:rPr lang="en-US" dirty="0"/>
                        <a:t>#Count</a:t>
                      </a:r>
                    </a:p>
                  </a:txBody>
                  <a:tcPr/>
                </a:tc>
                <a:tc>
                  <a:txBody>
                    <a:bodyPr/>
                    <a:lstStyle/>
                    <a:p>
                      <a:pPr algn="ctr"/>
                      <a:r>
                        <a:rPr lang="en-US" sz="2400" b="1" dirty="0"/>
                        <a:t>19</a:t>
                      </a:r>
                    </a:p>
                  </a:txBody>
                  <a:tcPr/>
                </a:tc>
                <a:tc>
                  <a:txBody>
                    <a:bodyPr/>
                    <a:lstStyle/>
                    <a:p>
                      <a:pPr algn="ctr"/>
                      <a:r>
                        <a:rPr lang="en-US" sz="2400" b="1" dirty="0"/>
                        <a:t>23</a:t>
                      </a:r>
                    </a:p>
                  </a:txBody>
                  <a:tcPr/>
                </a:tc>
                <a:tc>
                  <a:txBody>
                    <a:bodyPr/>
                    <a:lstStyle/>
                    <a:p>
                      <a:pPr algn="ctr"/>
                      <a:endParaRPr lang="en-US" sz="2400" b="1" dirty="0"/>
                    </a:p>
                  </a:txBody>
                  <a:tcPr/>
                </a:tc>
                <a:tc>
                  <a:txBody>
                    <a:bodyPr/>
                    <a:lstStyle/>
                    <a:p>
                      <a:pPr algn="ctr"/>
                      <a:r>
                        <a:rPr lang="en-US" sz="2400" b="1" dirty="0"/>
                        <a:t>7</a:t>
                      </a:r>
                    </a:p>
                  </a:txBody>
                  <a:tcPr/>
                </a:tc>
                <a:tc>
                  <a:txBody>
                    <a:bodyPr/>
                    <a:lstStyle/>
                    <a:p>
                      <a:pPr algn="ctr"/>
                      <a:r>
                        <a:rPr lang="en-US" sz="2400" b="1" dirty="0"/>
                        <a:t>49</a:t>
                      </a:r>
                    </a:p>
                  </a:txBody>
                  <a:tcPr/>
                </a:tc>
                <a:extLst>
                  <a:ext uri="{0D108BD9-81ED-4DB2-BD59-A6C34878D82A}">
                    <a16:rowId xmlns:a16="http://schemas.microsoft.com/office/drawing/2014/main" val="132481139"/>
                  </a:ext>
                </a:extLst>
              </a:tr>
              <a:tr h="690177">
                <a:tc>
                  <a:txBody>
                    <a:bodyPr/>
                    <a:lstStyle/>
                    <a:p>
                      <a:r>
                        <a:rPr lang="en-US" dirty="0"/>
                        <a:t>White</a:t>
                      </a:r>
                    </a:p>
                  </a:txBody>
                  <a:tcPr/>
                </a:tc>
                <a:tc>
                  <a:txBody>
                    <a:bodyPr/>
                    <a:lstStyle/>
                    <a:p>
                      <a:pPr algn="ctr"/>
                      <a:r>
                        <a:rPr lang="en-US" sz="2400" b="1" dirty="0"/>
                        <a:t>26%</a:t>
                      </a:r>
                    </a:p>
                  </a:txBody>
                  <a:tcPr/>
                </a:tc>
                <a:tc>
                  <a:txBody>
                    <a:bodyPr/>
                    <a:lstStyle/>
                    <a:p>
                      <a:pPr algn="ctr"/>
                      <a:r>
                        <a:rPr lang="en-US" sz="2400" b="1" dirty="0"/>
                        <a:t>31%</a:t>
                      </a:r>
                    </a:p>
                  </a:txBody>
                  <a:tcPr/>
                </a:tc>
                <a:tc>
                  <a:txBody>
                    <a:bodyPr/>
                    <a:lstStyle/>
                    <a:p>
                      <a:pPr algn="ctr"/>
                      <a:r>
                        <a:rPr lang="en-US" sz="2400" b="1" dirty="0"/>
                        <a:t>57%</a:t>
                      </a:r>
                    </a:p>
                  </a:txBody>
                  <a:tcPr/>
                </a:tc>
                <a:tc>
                  <a:txBody>
                    <a:bodyPr/>
                    <a:lstStyle/>
                    <a:p>
                      <a:pPr algn="ctr"/>
                      <a:r>
                        <a:rPr lang="en-US" sz="2400" b="1" dirty="0"/>
                        <a:t>43%</a:t>
                      </a:r>
                    </a:p>
                  </a:txBody>
                  <a:tcPr/>
                </a:tc>
                <a:tc>
                  <a:txBody>
                    <a:bodyPr/>
                    <a:lstStyle/>
                    <a:p>
                      <a:pPr algn="ctr"/>
                      <a:endParaRPr lang="en-US" sz="2400" b="1"/>
                    </a:p>
                  </a:txBody>
                  <a:tcPr/>
                </a:tc>
                <a:extLst>
                  <a:ext uri="{0D108BD9-81ED-4DB2-BD59-A6C34878D82A}">
                    <a16:rowId xmlns:a16="http://schemas.microsoft.com/office/drawing/2014/main" val="1291225270"/>
                  </a:ext>
                </a:extLst>
              </a:tr>
              <a:tr h="690177">
                <a:tc>
                  <a:txBody>
                    <a:bodyPr/>
                    <a:lstStyle/>
                    <a:p>
                      <a:r>
                        <a:rPr lang="en-US" dirty="0"/>
                        <a:t>#Count</a:t>
                      </a:r>
                    </a:p>
                  </a:txBody>
                  <a:tcPr/>
                </a:tc>
                <a:tc>
                  <a:txBody>
                    <a:bodyPr/>
                    <a:lstStyle/>
                    <a:p>
                      <a:pPr algn="ctr"/>
                      <a:r>
                        <a:rPr lang="en-US" sz="2400" b="1" dirty="0"/>
                        <a:t>49</a:t>
                      </a:r>
                    </a:p>
                  </a:txBody>
                  <a:tcPr/>
                </a:tc>
                <a:tc>
                  <a:txBody>
                    <a:bodyPr/>
                    <a:lstStyle/>
                    <a:p>
                      <a:pPr algn="ctr"/>
                      <a:r>
                        <a:rPr lang="en-US" sz="2400" b="1" dirty="0"/>
                        <a:t>57</a:t>
                      </a:r>
                    </a:p>
                  </a:txBody>
                  <a:tcPr/>
                </a:tc>
                <a:tc>
                  <a:txBody>
                    <a:bodyPr/>
                    <a:lstStyle/>
                    <a:p>
                      <a:pPr algn="ctr"/>
                      <a:endParaRPr lang="en-US" sz="2400" b="1" dirty="0"/>
                    </a:p>
                  </a:txBody>
                  <a:tcPr/>
                </a:tc>
                <a:tc>
                  <a:txBody>
                    <a:bodyPr/>
                    <a:lstStyle/>
                    <a:p>
                      <a:pPr algn="ctr"/>
                      <a:r>
                        <a:rPr lang="en-US" sz="2400" b="1" dirty="0"/>
                        <a:t>79</a:t>
                      </a:r>
                    </a:p>
                  </a:txBody>
                  <a:tcPr/>
                </a:tc>
                <a:tc>
                  <a:txBody>
                    <a:bodyPr/>
                    <a:lstStyle/>
                    <a:p>
                      <a:pPr algn="ctr"/>
                      <a:r>
                        <a:rPr lang="en-US" sz="2400" b="1" dirty="0"/>
                        <a:t>185</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191179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565537182"/>
              </p:ext>
            </p:extLst>
          </p:nvPr>
        </p:nvGraphicFramePr>
        <p:xfrm>
          <a:off x="1434411" y="810021"/>
          <a:ext cx="8726791" cy="582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5627" y="515142"/>
            <a:ext cx="3322902" cy="5016758"/>
          </a:xfrm>
          <a:prstGeom prst="rect">
            <a:avLst/>
          </a:prstGeom>
          <a:noFill/>
        </p:spPr>
        <p:txBody>
          <a:bodyPr wrap="square" rtlCol="0">
            <a:spAutoFit/>
          </a:bodyPr>
          <a:lstStyle/>
          <a:p>
            <a:endParaRPr lang="en-US" sz="4000" b="1" dirty="0"/>
          </a:p>
          <a:p>
            <a:r>
              <a:rPr lang="en-US" sz="4000" b="1" dirty="0"/>
              <a:t>World’s </a:t>
            </a:r>
          </a:p>
          <a:p>
            <a:r>
              <a:rPr lang="en-US" sz="4000" b="1" dirty="0"/>
              <a:t>Best </a:t>
            </a:r>
          </a:p>
          <a:p>
            <a:r>
              <a:rPr lang="en-US" sz="4000" b="1" dirty="0"/>
              <a:t>Workforce</a:t>
            </a:r>
          </a:p>
          <a:p>
            <a:r>
              <a:rPr lang="en-US" sz="4000" b="1" dirty="0"/>
              <a:t>Annual </a:t>
            </a:r>
          </a:p>
          <a:p>
            <a:r>
              <a:rPr lang="en-US" sz="4000" b="1" dirty="0"/>
              <a:t>Report: </a:t>
            </a:r>
            <a:r>
              <a:rPr lang="en-US" sz="4000" b="1" dirty="0">
                <a:solidFill>
                  <a:srgbClr val="FF0000"/>
                </a:solidFill>
              </a:rPr>
              <a:t>A Look Back to Look Forward</a:t>
            </a:r>
          </a:p>
        </p:txBody>
      </p:sp>
    </p:spTree>
    <p:extLst>
      <p:ext uri="{BB962C8B-B14F-4D97-AF65-F5344CB8AC3E}">
        <p14:creationId xmlns:p14="http://schemas.microsoft.com/office/powerpoint/2010/main" val="21935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Goal #3: </a:t>
            </a:r>
            <a:br>
              <a:rPr lang="en-US" b="1" dirty="0"/>
            </a:br>
            <a:r>
              <a:rPr lang="en-US" b="1" dirty="0"/>
              <a:t>Achievement Gap Closure</a:t>
            </a:r>
          </a:p>
        </p:txBody>
      </p:sp>
      <p:sp>
        <p:nvSpPr>
          <p:cNvPr id="3" name="Content Placeholder 2"/>
          <p:cNvSpPr>
            <a:spLocks noGrp="1"/>
          </p:cNvSpPr>
          <p:nvPr>
            <p:ph idx="1"/>
          </p:nvPr>
        </p:nvSpPr>
        <p:spPr>
          <a:xfrm>
            <a:off x="800100" y="2084294"/>
            <a:ext cx="7742868" cy="4265356"/>
          </a:xfrm>
        </p:spPr>
        <p:txBody>
          <a:bodyPr>
            <a:normAutofit fontScale="92500"/>
          </a:bodyPr>
          <a:lstStyle/>
          <a:p>
            <a:pPr marL="0" indent="0">
              <a:buNone/>
            </a:pPr>
            <a:r>
              <a:rPr lang="en-US" sz="2800" b="1" u="sng" dirty="0"/>
              <a:t>MATH - FRP</a:t>
            </a:r>
            <a:r>
              <a:rPr lang="en-US" sz="2800" dirty="0"/>
              <a:t>: </a:t>
            </a:r>
          </a:p>
          <a:p>
            <a:pPr marL="0" indent="0">
              <a:buNone/>
            </a:pPr>
            <a:r>
              <a:rPr lang="en-US" sz="2800" b="1" dirty="0"/>
              <a:t>The percentage of all FRP students in grades 3-8 and 11 in Lester Prairie Public Schools who earn Does Not Meet (D) and Partially Meets (P) the standards on the Math MCA III will decrease from 61% to 45% in 2022.</a:t>
            </a:r>
          </a:p>
          <a:p>
            <a:pPr marL="0" indent="0">
              <a:buNone/>
            </a:pPr>
            <a:endParaRPr lang="en-US" sz="2800" b="1" dirty="0"/>
          </a:p>
          <a:p>
            <a:pPr marL="0" indent="0">
              <a:buNone/>
            </a:pPr>
            <a:r>
              <a:rPr lang="en-US" sz="2800" b="1" dirty="0"/>
              <a:t>Results: </a:t>
            </a:r>
            <a:r>
              <a:rPr lang="en-US" sz="2800" i="1" dirty="0"/>
              <a:t>Results indicated 73.6% D and P = Goal NOT met</a:t>
            </a:r>
            <a:r>
              <a:rPr lang="en-US" sz="2800" dirty="0"/>
              <a:t>.</a:t>
            </a:r>
            <a:endParaRPr lang="en-US" sz="2800" b="1" dirty="0"/>
          </a:p>
        </p:txBody>
      </p:sp>
    </p:spTree>
    <p:extLst>
      <p:ext uri="{BB962C8B-B14F-4D97-AF65-F5344CB8AC3E}">
        <p14:creationId xmlns:p14="http://schemas.microsoft.com/office/powerpoint/2010/main" val="99759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27.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366" y="1795513"/>
            <a:ext cx="6663267" cy="4685719"/>
          </a:xfrm>
          <a:prstGeom prst="rect">
            <a:avLst/>
          </a:prstGeom>
        </p:spPr>
      </p:pic>
      <p:sp>
        <p:nvSpPr>
          <p:cNvPr id="3" name="TextBox 2">
            <a:extLst>
              <a:ext uri="{FF2B5EF4-FFF2-40B4-BE49-F238E27FC236}">
                <a16:creationId xmlns:a16="http://schemas.microsoft.com/office/drawing/2014/main" id="{1270235C-409F-CD41-BC84-7A58A71AB449}"/>
              </a:ext>
            </a:extLst>
          </p:cNvPr>
          <p:cNvSpPr txBox="1"/>
          <p:nvPr/>
        </p:nvSpPr>
        <p:spPr>
          <a:xfrm>
            <a:off x="2717800" y="635000"/>
            <a:ext cx="4267200" cy="584775"/>
          </a:xfrm>
          <a:prstGeom prst="rect">
            <a:avLst/>
          </a:prstGeom>
          <a:noFill/>
        </p:spPr>
        <p:txBody>
          <a:bodyPr wrap="square" rtlCol="0">
            <a:spAutoFit/>
          </a:bodyPr>
          <a:lstStyle/>
          <a:p>
            <a:pPr algn="ctr"/>
            <a:r>
              <a:rPr lang="en-US" sz="2400" b="1" dirty="0"/>
              <a:t>Data from </a:t>
            </a:r>
            <a:r>
              <a:rPr lang="en-US" sz="3200" b="1" dirty="0"/>
              <a:t>2022 </a:t>
            </a:r>
            <a:r>
              <a:rPr lang="en-US" sz="2400" b="1" dirty="0"/>
              <a:t>Math MCAs</a:t>
            </a:r>
          </a:p>
        </p:txBody>
      </p:sp>
      <p:graphicFrame>
        <p:nvGraphicFramePr>
          <p:cNvPr id="4" name="Table 4">
            <a:extLst>
              <a:ext uri="{FF2B5EF4-FFF2-40B4-BE49-F238E27FC236}">
                <a16:creationId xmlns:a16="http://schemas.microsoft.com/office/drawing/2014/main" id="{16180661-66FC-BB43-B5AF-932B62101B73}"/>
              </a:ext>
            </a:extLst>
          </p:cNvPr>
          <p:cNvGraphicFramePr>
            <a:graphicFrameLocks noGrp="1"/>
          </p:cNvGraphicFramePr>
          <p:nvPr>
            <p:extLst>
              <p:ext uri="{D42A27DB-BD31-4B8C-83A1-F6EECF244321}">
                <p14:modId xmlns:p14="http://schemas.microsoft.com/office/powerpoint/2010/main" val="1504965100"/>
              </p:ext>
            </p:extLst>
          </p:nvPr>
        </p:nvGraphicFramePr>
        <p:xfrm>
          <a:off x="1339664" y="2964872"/>
          <a:ext cx="6464670" cy="3516360"/>
        </p:xfrm>
        <a:graphic>
          <a:graphicData uri="http://schemas.openxmlformats.org/drawingml/2006/table">
            <a:tbl>
              <a:tblPr firstRow="1" bandRow="1">
                <a:tableStyleId>{5C22544A-7EE6-4342-B048-85BDC9FD1C3A}</a:tableStyleId>
              </a:tblPr>
              <a:tblGrid>
                <a:gridCol w="1147880">
                  <a:extLst>
                    <a:ext uri="{9D8B030D-6E8A-4147-A177-3AD203B41FA5}">
                      <a16:colId xmlns:a16="http://schemas.microsoft.com/office/drawing/2014/main" val="4034327339"/>
                    </a:ext>
                  </a:extLst>
                </a:gridCol>
                <a:gridCol w="1007010">
                  <a:extLst>
                    <a:ext uri="{9D8B030D-6E8A-4147-A177-3AD203B41FA5}">
                      <a16:colId xmlns:a16="http://schemas.microsoft.com/office/drawing/2014/main" val="2331152410"/>
                    </a:ext>
                  </a:extLst>
                </a:gridCol>
                <a:gridCol w="1077445">
                  <a:extLst>
                    <a:ext uri="{9D8B030D-6E8A-4147-A177-3AD203B41FA5}">
                      <a16:colId xmlns:a16="http://schemas.microsoft.com/office/drawing/2014/main" val="3611969256"/>
                    </a:ext>
                  </a:extLst>
                </a:gridCol>
                <a:gridCol w="2154890">
                  <a:extLst>
                    <a:ext uri="{9D8B030D-6E8A-4147-A177-3AD203B41FA5}">
                      <a16:colId xmlns:a16="http://schemas.microsoft.com/office/drawing/2014/main" val="1200640951"/>
                    </a:ext>
                  </a:extLst>
                </a:gridCol>
                <a:gridCol w="1077445">
                  <a:extLst>
                    <a:ext uri="{9D8B030D-6E8A-4147-A177-3AD203B41FA5}">
                      <a16:colId xmlns:a16="http://schemas.microsoft.com/office/drawing/2014/main" val="3931096754"/>
                    </a:ext>
                  </a:extLst>
                </a:gridCol>
              </a:tblGrid>
              <a:tr h="868671">
                <a:tc>
                  <a:txBody>
                    <a:bodyPr/>
                    <a:lstStyle/>
                    <a:p>
                      <a:r>
                        <a:rPr lang="en-US" sz="2800" dirty="0"/>
                        <a:t>FRP</a:t>
                      </a:r>
                    </a:p>
                  </a:txBody>
                  <a:tcPr/>
                </a:tc>
                <a:tc>
                  <a:txBody>
                    <a:bodyPr/>
                    <a:lstStyle/>
                    <a:p>
                      <a:r>
                        <a:rPr lang="en-US" sz="1600" dirty="0"/>
                        <a:t>Does Not Meet</a:t>
                      </a:r>
                    </a:p>
                  </a:txBody>
                  <a:tcPr/>
                </a:tc>
                <a:tc>
                  <a:txBody>
                    <a:bodyPr/>
                    <a:lstStyle/>
                    <a:p>
                      <a:r>
                        <a:rPr lang="en-US" sz="1600" dirty="0"/>
                        <a:t>Partially Meets</a:t>
                      </a:r>
                    </a:p>
                  </a:txBody>
                  <a:tcPr/>
                </a:tc>
                <a:tc>
                  <a:txBody>
                    <a:bodyPr/>
                    <a:lstStyle/>
                    <a:p>
                      <a:pPr algn="ctr"/>
                      <a:r>
                        <a:rPr lang="en-US" sz="1600" dirty="0"/>
                        <a:t>Meets and </a:t>
                      </a:r>
                    </a:p>
                    <a:p>
                      <a:pPr algn="ctr"/>
                      <a:r>
                        <a:rPr lang="en-US" sz="1600" dirty="0"/>
                        <a:t>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675633">
                <a:tc>
                  <a:txBody>
                    <a:bodyPr/>
                    <a:lstStyle/>
                    <a:p>
                      <a:r>
                        <a:rPr lang="en-US" sz="2400" b="1" dirty="0"/>
                        <a:t>YES</a:t>
                      </a:r>
                    </a:p>
                  </a:txBody>
                  <a:tcPr/>
                </a:tc>
                <a:tc>
                  <a:txBody>
                    <a:bodyPr/>
                    <a:lstStyle/>
                    <a:p>
                      <a:pPr algn="ctr"/>
                      <a:r>
                        <a:rPr lang="en-US" sz="2400" b="1" dirty="0"/>
                        <a:t>37.7%</a:t>
                      </a:r>
                    </a:p>
                  </a:txBody>
                  <a:tcPr/>
                </a:tc>
                <a:tc>
                  <a:txBody>
                    <a:bodyPr/>
                    <a:lstStyle/>
                    <a:p>
                      <a:pPr algn="ctr"/>
                      <a:r>
                        <a:rPr lang="en-US" sz="2400" b="1" dirty="0"/>
                        <a:t>35.9%</a:t>
                      </a:r>
                    </a:p>
                  </a:txBody>
                  <a:tcPr/>
                </a:tc>
                <a:tc>
                  <a:txBody>
                    <a:bodyPr/>
                    <a:lstStyle/>
                    <a:p>
                      <a:pPr algn="ctr"/>
                      <a:r>
                        <a:rPr lang="en-US" sz="2400" b="1" dirty="0"/>
                        <a:t>26.4%</a:t>
                      </a:r>
                    </a:p>
                  </a:txBody>
                  <a:tcPr/>
                </a:tc>
                <a:tc>
                  <a:txBody>
                    <a:bodyPr/>
                    <a:lstStyle/>
                    <a:p>
                      <a:pPr algn="ctr"/>
                      <a:endParaRPr lang="en-US" sz="2400" b="1"/>
                    </a:p>
                  </a:txBody>
                  <a:tcPr/>
                </a:tc>
                <a:extLst>
                  <a:ext uri="{0D108BD9-81ED-4DB2-BD59-A6C34878D82A}">
                    <a16:rowId xmlns:a16="http://schemas.microsoft.com/office/drawing/2014/main" val="1490671825"/>
                  </a:ext>
                </a:extLst>
              </a:tr>
              <a:tr h="657352">
                <a:tc>
                  <a:txBody>
                    <a:bodyPr/>
                    <a:lstStyle/>
                    <a:p>
                      <a:r>
                        <a:rPr lang="en-US" dirty="0"/>
                        <a:t>#Count</a:t>
                      </a:r>
                    </a:p>
                  </a:txBody>
                  <a:tcPr/>
                </a:tc>
                <a:tc>
                  <a:txBody>
                    <a:bodyPr/>
                    <a:lstStyle/>
                    <a:p>
                      <a:pPr algn="ctr"/>
                      <a:r>
                        <a:rPr lang="en-US" sz="2400" b="1" dirty="0"/>
                        <a:t>20</a:t>
                      </a:r>
                    </a:p>
                  </a:txBody>
                  <a:tcPr/>
                </a:tc>
                <a:tc>
                  <a:txBody>
                    <a:bodyPr/>
                    <a:lstStyle/>
                    <a:p>
                      <a:pPr algn="ctr"/>
                      <a:r>
                        <a:rPr lang="en-US" sz="2400" b="1" dirty="0"/>
                        <a:t>19</a:t>
                      </a:r>
                    </a:p>
                  </a:txBody>
                  <a:tcPr/>
                </a:tc>
                <a:tc>
                  <a:txBody>
                    <a:bodyPr/>
                    <a:lstStyle/>
                    <a:p>
                      <a:pPr algn="ctr"/>
                      <a:r>
                        <a:rPr lang="en-US" sz="2400" b="1" dirty="0"/>
                        <a:t>14</a:t>
                      </a:r>
                    </a:p>
                  </a:txBody>
                  <a:tcPr/>
                </a:tc>
                <a:tc>
                  <a:txBody>
                    <a:bodyPr/>
                    <a:lstStyle/>
                    <a:p>
                      <a:pPr algn="ctr"/>
                      <a:r>
                        <a:rPr lang="en-US" sz="2400" b="1" dirty="0"/>
                        <a:t>53</a:t>
                      </a:r>
                    </a:p>
                  </a:txBody>
                  <a:tcPr/>
                </a:tc>
                <a:extLst>
                  <a:ext uri="{0D108BD9-81ED-4DB2-BD59-A6C34878D82A}">
                    <a16:rowId xmlns:a16="http://schemas.microsoft.com/office/drawing/2014/main" val="132481139"/>
                  </a:ext>
                </a:extLst>
              </a:tr>
              <a:tr h="657352">
                <a:tc>
                  <a:txBody>
                    <a:bodyPr/>
                    <a:lstStyle/>
                    <a:p>
                      <a:r>
                        <a:rPr lang="en-US" sz="2400" b="1" dirty="0"/>
                        <a:t>NO</a:t>
                      </a:r>
                    </a:p>
                  </a:txBody>
                  <a:tcPr/>
                </a:tc>
                <a:tc>
                  <a:txBody>
                    <a:bodyPr/>
                    <a:lstStyle/>
                    <a:p>
                      <a:pPr algn="ctr"/>
                      <a:r>
                        <a:rPr lang="en-US" sz="2400" b="1" dirty="0"/>
                        <a:t>19.4%</a:t>
                      </a:r>
                    </a:p>
                  </a:txBody>
                  <a:tcPr/>
                </a:tc>
                <a:tc>
                  <a:txBody>
                    <a:bodyPr/>
                    <a:lstStyle/>
                    <a:p>
                      <a:pPr algn="ctr"/>
                      <a:r>
                        <a:rPr lang="en-US" sz="2400" b="1" dirty="0"/>
                        <a:t>28%</a:t>
                      </a:r>
                    </a:p>
                  </a:txBody>
                  <a:tcPr/>
                </a:tc>
                <a:tc>
                  <a:txBody>
                    <a:bodyPr/>
                    <a:lstStyle/>
                    <a:p>
                      <a:pPr algn="ctr"/>
                      <a:r>
                        <a:rPr lang="en-US" sz="2400" b="1" dirty="0"/>
                        <a:t>52.6%</a:t>
                      </a:r>
                    </a:p>
                  </a:txBody>
                  <a:tcPr/>
                </a:tc>
                <a:tc>
                  <a:txBody>
                    <a:bodyPr/>
                    <a:lstStyle/>
                    <a:p>
                      <a:pPr algn="ctr"/>
                      <a:endParaRPr lang="en-US" sz="2400" b="1"/>
                    </a:p>
                  </a:txBody>
                  <a:tcPr/>
                </a:tc>
                <a:extLst>
                  <a:ext uri="{0D108BD9-81ED-4DB2-BD59-A6C34878D82A}">
                    <a16:rowId xmlns:a16="http://schemas.microsoft.com/office/drawing/2014/main" val="1291225270"/>
                  </a:ext>
                </a:extLst>
              </a:tr>
              <a:tr h="657352">
                <a:tc>
                  <a:txBody>
                    <a:bodyPr/>
                    <a:lstStyle/>
                    <a:p>
                      <a:r>
                        <a:rPr lang="en-US" dirty="0"/>
                        <a:t>#Count</a:t>
                      </a:r>
                    </a:p>
                  </a:txBody>
                  <a:tcPr/>
                </a:tc>
                <a:tc>
                  <a:txBody>
                    <a:bodyPr/>
                    <a:lstStyle/>
                    <a:p>
                      <a:pPr algn="ctr"/>
                      <a:r>
                        <a:rPr lang="en-US" sz="2400" b="1" dirty="0"/>
                        <a:t>38</a:t>
                      </a:r>
                    </a:p>
                  </a:txBody>
                  <a:tcPr/>
                </a:tc>
                <a:tc>
                  <a:txBody>
                    <a:bodyPr/>
                    <a:lstStyle/>
                    <a:p>
                      <a:pPr algn="ctr"/>
                      <a:r>
                        <a:rPr lang="en-US" sz="2400" b="1" dirty="0"/>
                        <a:t>55</a:t>
                      </a:r>
                    </a:p>
                  </a:txBody>
                  <a:tcPr/>
                </a:tc>
                <a:tc>
                  <a:txBody>
                    <a:bodyPr/>
                    <a:lstStyle/>
                    <a:p>
                      <a:pPr algn="ctr"/>
                      <a:r>
                        <a:rPr lang="en-US" sz="2400" b="1" dirty="0"/>
                        <a:t>103</a:t>
                      </a:r>
                    </a:p>
                  </a:txBody>
                  <a:tcPr/>
                </a:tc>
                <a:tc>
                  <a:txBody>
                    <a:bodyPr/>
                    <a:lstStyle/>
                    <a:p>
                      <a:pPr algn="ctr"/>
                      <a:r>
                        <a:rPr lang="en-US" sz="2400" b="1" dirty="0"/>
                        <a:t>146</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340980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09-25 12.27.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366" y="1795513"/>
            <a:ext cx="6663267" cy="4685719"/>
          </a:xfrm>
          <a:prstGeom prst="rect">
            <a:avLst/>
          </a:prstGeom>
        </p:spPr>
      </p:pic>
      <p:sp>
        <p:nvSpPr>
          <p:cNvPr id="3" name="TextBox 2">
            <a:extLst>
              <a:ext uri="{FF2B5EF4-FFF2-40B4-BE49-F238E27FC236}">
                <a16:creationId xmlns:a16="http://schemas.microsoft.com/office/drawing/2014/main" id="{1270235C-409F-CD41-BC84-7A58A71AB449}"/>
              </a:ext>
            </a:extLst>
          </p:cNvPr>
          <p:cNvSpPr txBox="1"/>
          <p:nvPr/>
        </p:nvSpPr>
        <p:spPr>
          <a:xfrm>
            <a:off x="2717800" y="635000"/>
            <a:ext cx="4267200" cy="584775"/>
          </a:xfrm>
          <a:prstGeom prst="rect">
            <a:avLst/>
          </a:prstGeom>
          <a:noFill/>
        </p:spPr>
        <p:txBody>
          <a:bodyPr wrap="square" rtlCol="0">
            <a:spAutoFit/>
          </a:bodyPr>
          <a:lstStyle/>
          <a:p>
            <a:pPr algn="ctr"/>
            <a:r>
              <a:rPr lang="en-US" sz="2400" b="1" dirty="0"/>
              <a:t>Data from </a:t>
            </a:r>
            <a:r>
              <a:rPr lang="en-US" sz="3200" b="1" dirty="0"/>
              <a:t>2021</a:t>
            </a:r>
            <a:r>
              <a:rPr lang="en-US" sz="2400" b="1" dirty="0"/>
              <a:t> Math MCAs</a:t>
            </a:r>
          </a:p>
        </p:txBody>
      </p:sp>
      <p:graphicFrame>
        <p:nvGraphicFramePr>
          <p:cNvPr id="4" name="Table 4">
            <a:extLst>
              <a:ext uri="{FF2B5EF4-FFF2-40B4-BE49-F238E27FC236}">
                <a16:creationId xmlns:a16="http://schemas.microsoft.com/office/drawing/2014/main" id="{C553CFB0-8499-8442-AF1D-7525714776E8}"/>
              </a:ext>
            </a:extLst>
          </p:cNvPr>
          <p:cNvGraphicFramePr>
            <a:graphicFrameLocks noGrp="1"/>
          </p:cNvGraphicFramePr>
          <p:nvPr>
            <p:extLst>
              <p:ext uri="{D42A27DB-BD31-4B8C-83A1-F6EECF244321}">
                <p14:modId xmlns:p14="http://schemas.microsoft.com/office/powerpoint/2010/main" val="444478119"/>
              </p:ext>
            </p:extLst>
          </p:nvPr>
        </p:nvGraphicFramePr>
        <p:xfrm>
          <a:off x="1339665" y="2964872"/>
          <a:ext cx="6464670" cy="3516360"/>
        </p:xfrm>
        <a:graphic>
          <a:graphicData uri="http://schemas.openxmlformats.org/drawingml/2006/table">
            <a:tbl>
              <a:tblPr firstRow="1" bandRow="1">
                <a:tableStyleId>{5C22544A-7EE6-4342-B048-85BDC9FD1C3A}</a:tableStyleId>
              </a:tblPr>
              <a:tblGrid>
                <a:gridCol w="1147880">
                  <a:extLst>
                    <a:ext uri="{9D8B030D-6E8A-4147-A177-3AD203B41FA5}">
                      <a16:colId xmlns:a16="http://schemas.microsoft.com/office/drawing/2014/main" val="4034327339"/>
                    </a:ext>
                  </a:extLst>
                </a:gridCol>
                <a:gridCol w="1007010">
                  <a:extLst>
                    <a:ext uri="{9D8B030D-6E8A-4147-A177-3AD203B41FA5}">
                      <a16:colId xmlns:a16="http://schemas.microsoft.com/office/drawing/2014/main" val="2331152410"/>
                    </a:ext>
                  </a:extLst>
                </a:gridCol>
                <a:gridCol w="1077445">
                  <a:extLst>
                    <a:ext uri="{9D8B030D-6E8A-4147-A177-3AD203B41FA5}">
                      <a16:colId xmlns:a16="http://schemas.microsoft.com/office/drawing/2014/main" val="3611969256"/>
                    </a:ext>
                  </a:extLst>
                </a:gridCol>
                <a:gridCol w="2154890">
                  <a:extLst>
                    <a:ext uri="{9D8B030D-6E8A-4147-A177-3AD203B41FA5}">
                      <a16:colId xmlns:a16="http://schemas.microsoft.com/office/drawing/2014/main" val="1200640951"/>
                    </a:ext>
                  </a:extLst>
                </a:gridCol>
                <a:gridCol w="1077445">
                  <a:extLst>
                    <a:ext uri="{9D8B030D-6E8A-4147-A177-3AD203B41FA5}">
                      <a16:colId xmlns:a16="http://schemas.microsoft.com/office/drawing/2014/main" val="3931096754"/>
                    </a:ext>
                  </a:extLst>
                </a:gridCol>
              </a:tblGrid>
              <a:tr h="868671">
                <a:tc>
                  <a:txBody>
                    <a:bodyPr/>
                    <a:lstStyle/>
                    <a:p>
                      <a:r>
                        <a:rPr lang="en-US" sz="2800" dirty="0"/>
                        <a:t>FRP</a:t>
                      </a:r>
                    </a:p>
                  </a:txBody>
                  <a:tcPr/>
                </a:tc>
                <a:tc>
                  <a:txBody>
                    <a:bodyPr/>
                    <a:lstStyle/>
                    <a:p>
                      <a:r>
                        <a:rPr lang="en-US" sz="1600" dirty="0"/>
                        <a:t>Does Not Meet</a:t>
                      </a:r>
                    </a:p>
                  </a:txBody>
                  <a:tcPr/>
                </a:tc>
                <a:tc>
                  <a:txBody>
                    <a:bodyPr/>
                    <a:lstStyle/>
                    <a:p>
                      <a:r>
                        <a:rPr lang="en-US" sz="1600" dirty="0"/>
                        <a:t>Partially Meets</a:t>
                      </a:r>
                    </a:p>
                  </a:txBody>
                  <a:tcPr/>
                </a:tc>
                <a:tc>
                  <a:txBody>
                    <a:bodyPr/>
                    <a:lstStyle/>
                    <a:p>
                      <a:pPr algn="ctr"/>
                      <a:r>
                        <a:rPr lang="en-US" sz="1600" dirty="0"/>
                        <a:t>Meets and </a:t>
                      </a:r>
                    </a:p>
                    <a:p>
                      <a:pPr algn="ctr"/>
                      <a:r>
                        <a:rPr lang="en-US" sz="1600" dirty="0"/>
                        <a:t>Exceeds</a:t>
                      </a:r>
                    </a:p>
                  </a:txBody>
                  <a:tcPr/>
                </a:tc>
                <a:tc>
                  <a:txBody>
                    <a:bodyPr/>
                    <a:lstStyle/>
                    <a:p>
                      <a:r>
                        <a:rPr lang="en-US" sz="1600" dirty="0"/>
                        <a:t>Student Count Total</a:t>
                      </a:r>
                    </a:p>
                  </a:txBody>
                  <a:tcPr/>
                </a:tc>
                <a:extLst>
                  <a:ext uri="{0D108BD9-81ED-4DB2-BD59-A6C34878D82A}">
                    <a16:rowId xmlns:a16="http://schemas.microsoft.com/office/drawing/2014/main" val="3032097343"/>
                  </a:ext>
                </a:extLst>
              </a:tr>
              <a:tr h="675633">
                <a:tc>
                  <a:txBody>
                    <a:bodyPr/>
                    <a:lstStyle/>
                    <a:p>
                      <a:r>
                        <a:rPr lang="en-US" sz="2400" b="1" dirty="0"/>
                        <a:t>YES</a:t>
                      </a:r>
                    </a:p>
                  </a:txBody>
                  <a:tcPr/>
                </a:tc>
                <a:tc>
                  <a:txBody>
                    <a:bodyPr/>
                    <a:lstStyle/>
                    <a:p>
                      <a:pPr algn="ctr"/>
                      <a:r>
                        <a:rPr lang="en-US" sz="2400" b="1" dirty="0"/>
                        <a:t>35%</a:t>
                      </a:r>
                    </a:p>
                  </a:txBody>
                  <a:tcPr/>
                </a:tc>
                <a:tc>
                  <a:txBody>
                    <a:bodyPr/>
                    <a:lstStyle/>
                    <a:p>
                      <a:pPr algn="ctr"/>
                      <a:r>
                        <a:rPr lang="en-US" sz="2400" b="1" dirty="0"/>
                        <a:t>47%</a:t>
                      </a:r>
                    </a:p>
                  </a:txBody>
                  <a:tcPr/>
                </a:tc>
                <a:tc>
                  <a:txBody>
                    <a:bodyPr/>
                    <a:lstStyle/>
                    <a:p>
                      <a:pPr algn="ctr"/>
                      <a:r>
                        <a:rPr lang="en-US" sz="2400" b="1" dirty="0"/>
                        <a:t>18%</a:t>
                      </a:r>
                    </a:p>
                  </a:txBody>
                  <a:tcPr/>
                </a:tc>
                <a:tc>
                  <a:txBody>
                    <a:bodyPr/>
                    <a:lstStyle/>
                    <a:p>
                      <a:pPr algn="ctr"/>
                      <a:endParaRPr lang="en-US" sz="2400" b="1"/>
                    </a:p>
                  </a:txBody>
                  <a:tcPr/>
                </a:tc>
                <a:extLst>
                  <a:ext uri="{0D108BD9-81ED-4DB2-BD59-A6C34878D82A}">
                    <a16:rowId xmlns:a16="http://schemas.microsoft.com/office/drawing/2014/main" val="1490671825"/>
                  </a:ext>
                </a:extLst>
              </a:tr>
              <a:tr h="657352">
                <a:tc>
                  <a:txBody>
                    <a:bodyPr/>
                    <a:lstStyle/>
                    <a:p>
                      <a:r>
                        <a:rPr lang="en-US" dirty="0"/>
                        <a:t>#Count</a:t>
                      </a:r>
                    </a:p>
                  </a:txBody>
                  <a:tcPr/>
                </a:tc>
                <a:tc>
                  <a:txBody>
                    <a:bodyPr/>
                    <a:lstStyle/>
                    <a:p>
                      <a:pPr algn="ctr"/>
                      <a:r>
                        <a:rPr lang="en-US" sz="2400" b="1" dirty="0"/>
                        <a:t>16</a:t>
                      </a:r>
                    </a:p>
                  </a:txBody>
                  <a:tcPr/>
                </a:tc>
                <a:tc>
                  <a:txBody>
                    <a:bodyPr/>
                    <a:lstStyle/>
                    <a:p>
                      <a:pPr algn="ctr"/>
                      <a:r>
                        <a:rPr lang="en-US" sz="2400" b="1" dirty="0"/>
                        <a:t>21</a:t>
                      </a:r>
                    </a:p>
                  </a:txBody>
                  <a:tcPr/>
                </a:tc>
                <a:tc>
                  <a:txBody>
                    <a:bodyPr/>
                    <a:lstStyle/>
                    <a:p>
                      <a:pPr algn="ctr"/>
                      <a:r>
                        <a:rPr lang="en-US" sz="2400" b="1" dirty="0"/>
                        <a:t>8</a:t>
                      </a:r>
                    </a:p>
                  </a:txBody>
                  <a:tcPr/>
                </a:tc>
                <a:tc>
                  <a:txBody>
                    <a:bodyPr/>
                    <a:lstStyle/>
                    <a:p>
                      <a:pPr algn="ctr"/>
                      <a:r>
                        <a:rPr lang="en-US" sz="2400" b="1" dirty="0"/>
                        <a:t>45</a:t>
                      </a:r>
                    </a:p>
                  </a:txBody>
                  <a:tcPr/>
                </a:tc>
                <a:extLst>
                  <a:ext uri="{0D108BD9-81ED-4DB2-BD59-A6C34878D82A}">
                    <a16:rowId xmlns:a16="http://schemas.microsoft.com/office/drawing/2014/main" val="132481139"/>
                  </a:ext>
                </a:extLst>
              </a:tr>
              <a:tr h="657352">
                <a:tc>
                  <a:txBody>
                    <a:bodyPr/>
                    <a:lstStyle/>
                    <a:p>
                      <a:r>
                        <a:rPr lang="en-US" sz="2400" b="1" dirty="0"/>
                        <a:t>NO</a:t>
                      </a:r>
                    </a:p>
                  </a:txBody>
                  <a:tcPr/>
                </a:tc>
                <a:tc>
                  <a:txBody>
                    <a:bodyPr/>
                    <a:lstStyle/>
                    <a:p>
                      <a:pPr algn="ctr"/>
                      <a:r>
                        <a:rPr lang="en-US" sz="2400" b="1" dirty="0"/>
                        <a:t>22%</a:t>
                      </a:r>
                    </a:p>
                  </a:txBody>
                  <a:tcPr/>
                </a:tc>
                <a:tc>
                  <a:txBody>
                    <a:bodyPr/>
                    <a:lstStyle/>
                    <a:p>
                      <a:pPr algn="ctr"/>
                      <a:r>
                        <a:rPr lang="en-US" sz="2400" b="1" dirty="0"/>
                        <a:t>32%</a:t>
                      </a:r>
                    </a:p>
                  </a:txBody>
                  <a:tcPr/>
                </a:tc>
                <a:tc>
                  <a:txBody>
                    <a:bodyPr/>
                    <a:lstStyle/>
                    <a:p>
                      <a:pPr algn="ctr"/>
                      <a:r>
                        <a:rPr lang="en-US" sz="2400" b="1" dirty="0"/>
                        <a:t>46%</a:t>
                      </a:r>
                    </a:p>
                  </a:txBody>
                  <a:tcPr/>
                </a:tc>
                <a:tc>
                  <a:txBody>
                    <a:bodyPr/>
                    <a:lstStyle/>
                    <a:p>
                      <a:pPr algn="ctr"/>
                      <a:endParaRPr lang="en-US" sz="2400" b="1"/>
                    </a:p>
                  </a:txBody>
                  <a:tcPr/>
                </a:tc>
                <a:extLst>
                  <a:ext uri="{0D108BD9-81ED-4DB2-BD59-A6C34878D82A}">
                    <a16:rowId xmlns:a16="http://schemas.microsoft.com/office/drawing/2014/main" val="1291225270"/>
                  </a:ext>
                </a:extLst>
              </a:tr>
              <a:tr h="657352">
                <a:tc>
                  <a:txBody>
                    <a:bodyPr/>
                    <a:lstStyle/>
                    <a:p>
                      <a:r>
                        <a:rPr lang="en-US" dirty="0"/>
                        <a:t>#Count</a:t>
                      </a:r>
                    </a:p>
                  </a:txBody>
                  <a:tcPr/>
                </a:tc>
                <a:tc>
                  <a:txBody>
                    <a:bodyPr/>
                    <a:lstStyle/>
                    <a:p>
                      <a:pPr algn="ctr"/>
                      <a:r>
                        <a:rPr lang="en-US" sz="2400" b="1" dirty="0"/>
                        <a:t>28</a:t>
                      </a:r>
                    </a:p>
                  </a:txBody>
                  <a:tcPr/>
                </a:tc>
                <a:tc>
                  <a:txBody>
                    <a:bodyPr/>
                    <a:lstStyle/>
                    <a:p>
                      <a:pPr algn="ctr"/>
                      <a:r>
                        <a:rPr lang="en-US" sz="2400" b="1" dirty="0"/>
                        <a:t>40</a:t>
                      </a:r>
                    </a:p>
                  </a:txBody>
                  <a:tcPr/>
                </a:tc>
                <a:tc>
                  <a:txBody>
                    <a:bodyPr/>
                    <a:lstStyle/>
                    <a:p>
                      <a:pPr algn="ctr"/>
                      <a:r>
                        <a:rPr lang="en-US" sz="2400" b="1" dirty="0"/>
                        <a:t>58</a:t>
                      </a:r>
                    </a:p>
                  </a:txBody>
                  <a:tcPr/>
                </a:tc>
                <a:tc>
                  <a:txBody>
                    <a:bodyPr/>
                    <a:lstStyle/>
                    <a:p>
                      <a:pPr algn="ctr"/>
                      <a:r>
                        <a:rPr lang="en-US" sz="2400" b="1" dirty="0"/>
                        <a:t>126</a:t>
                      </a:r>
                    </a:p>
                  </a:txBody>
                  <a:tcPr/>
                </a:tc>
                <a:extLst>
                  <a:ext uri="{0D108BD9-81ED-4DB2-BD59-A6C34878D82A}">
                    <a16:rowId xmlns:a16="http://schemas.microsoft.com/office/drawing/2014/main" val="2372469400"/>
                  </a:ext>
                </a:extLst>
              </a:tr>
            </a:tbl>
          </a:graphicData>
        </a:graphic>
      </p:graphicFrame>
    </p:spTree>
    <p:extLst>
      <p:ext uri="{BB962C8B-B14F-4D97-AF65-F5344CB8AC3E}">
        <p14:creationId xmlns:p14="http://schemas.microsoft.com/office/powerpoint/2010/main" val="161268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72" y="52864"/>
            <a:ext cx="8208053" cy="1371600"/>
          </a:xfrm>
        </p:spPr>
        <p:txBody>
          <a:bodyPr>
            <a:normAutofit fontScale="90000"/>
          </a:bodyPr>
          <a:lstStyle/>
          <a:p>
            <a:pPr algn="l"/>
            <a:r>
              <a:rPr lang="en-US" sz="4400" b="1" dirty="0"/>
              <a:t>Goal Area #4: </a:t>
            </a:r>
            <a:br>
              <a:rPr lang="en-US" sz="4400" b="1" dirty="0"/>
            </a:br>
            <a:r>
              <a:rPr lang="en-US" sz="4400" b="1" dirty="0"/>
              <a:t>College and Career Readiness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6971964"/>
              </p:ext>
            </p:extLst>
          </p:nvPr>
        </p:nvGraphicFramePr>
        <p:xfrm>
          <a:off x="807175" y="1366492"/>
          <a:ext cx="7536727" cy="3749040"/>
        </p:xfrm>
        <a:graphic>
          <a:graphicData uri="http://schemas.openxmlformats.org/drawingml/2006/table">
            <a:tbl>
              <a:tblPr firstRow="1" bandRow="1">
                <a:tableStyleId>{5C22544A-7EE6-4342-B048-85BDC9FD1C3A}</a:tableStyleId>
              </a:tblPr>
              <a:tblGrid>
                <a:gridCol w="1492680">
                  <a:extLst>
                    <a:ext uri="{9D8B030D-6E8A-4147-A177-3AD203B41FA5}">
                      <a16:colId xmlns:a16="http://schemas.microsoft.com/office/drawing/2014/main" val="20000"/>
                    </a:ext>
                  </a:extLst>
                </a:gridCol>
                <a:gridCol w="1122218">
                  <a:extLst>
                    <a:ext uri="{9D8B030D-6E8A-4147-A177-3AD203B41FA5}">
                      <a16:colId xmlns:a16="http://schemas.microsoft.com/office/drawing/2014/main" val="20001"/>
                    </a:ext>
                  </a:extLst>
                </a:gridCol>
                <a:gridCol w="1468582">
                  <a:extLst>
                    <a:ext uri="{9D8B030D-6E8A-4147-A177-3AD203B41FA5}">
                      <a16:colId xmlns:a16="http://schemas.microsoft.com/office/drawing/2014/main" val="20002"/>
                    </a:ext>
                  </a:extLst>
                </a:gridCol>
                <a:gridCol w="1704109">
                  <a:extLst>
                    <a:ext uri="{9D8B030D-6E8A-4147-A177-3AD203B41FA5}">
                      <a16:colId xmlns:a16="http://schemas.microsoft.com/office/drawing/2014/main" val="2439519894"/>
                    </a:ext>
                  </a:extLst>
                </a:gridCol>
                <a:gridCol w="1749138">
                  <a:extLst>
                    <a:ext uri="{9D8B030D-6E8A-4147-A177-3AD203B41FA5}">
                      <a16:colId xmlns:a16="http://schemas.microsoft.com/office/drawing/2014/main" val="506835313"/>
                    </a:ext>
                  </a:extLst>
                </a:gridCol>
              </a:tblGrid>
              <a:tr h="347081">
                <a:tc>
                  <a:txBody>
                    <a:bodyPr/>
                    <a:lstStyle/>
                    <a:p>
                      <a:pPr algn="ctr"/>
                      <a:r>
                        <a:rPr lang="en-US" sz="2800" dirty="0"/>
                        <a:t>ACT</a:t>
                      </a:r>
                    </a:p>
                  </a:txBody>
                  <a:tcPr>
                    <a:solidFill>
                      <a:schemeClr val="bg2">
                        <a:lumMod val="75000"/>
                      </a:schemeClr>
                    </a:solidFill>
                  </a:tcPr>
                </a:tc>
                <a:tc>
                  <a:txBody>
                    <a:bodyPr/>
                    <a:lstStyle/>
                    <a:p>
                      <a:pPr algn="ctr"/>
                      <a:r>
                        <a:rPr lang="en-US" sz="2400" dirty="0"/>
                        <a:t>LP</a:t>
                      </a:r>
                      <a:r>
                        <a:rPr lang="en-US" sz="2000" dirty="0"/>
                        <a:t> 2022</a:t>
                      </a:r>
                      <a:endParaRPr lang="en-US" sz="2800" dirty="0"/>
                    </a:p>
                  </a:txBody>
                  <a:tcPr>
                    <a:solidFill>
                      <a:schemeClr val="bg2">
                        <a:lumMod val="75000"/>
                      </a:schemeClr>
                    </a:solidFill>
                  </a:tcPr>
                </a:tc>
                <a:tc>
                  <a:txBody>
                    <a:bodyPr/>
                    <a:lstStyle/>
                    <a:p>
                      <a:pPr algn="ctr"/>
                      <a:r>
                        <a:rPr lang="en-US" sz="2400" dirty="0"/>
                        <a:t>State </a:t>
                      </a:r>
                      <a:r>
                        <a:rPr lang="en-US" sz="2000" dirty="0"/>
                        <a:t>2022</a:t>
                      </a:r>
                    </a:p>
                  </a:txBody>
                  <a:tcP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LP </a:t>
                      </a:r>
                      <a:r>
                        <a:rPr lang="en-US" sz="2000" dirty="0"/>
                        <a:t>2021</a:t>
                      </a:r>
                    </a:p>
                  </a:txBody>
                  <a:tcPr>
                    <a:solidFill>
                      <a:schemeClr val="bg2">
                        <a:lumMod val="75000"/>
                      </a:schemeClr>
                    </a:solidFill>
                  </a:tcPr>
                </a:tc>
                <a:tc>
                  <a:txBody>
                    <a:bodyPr/>
                    <a:lstStyle/>
                    <a:p>
                      <a:pPr algn="ctr"/>
                      <a:r>
                        <a:rPr lang="en-US" sz="2800" dirty="0"/>
                        <a:t>State </a:t>
                      </a:r>
                      <a:r>
                        <a:rPr lang="en-US" sz="2000" dirty="0"/>
                        <a:t>2021</a:t>
                      </a:r>
                    </a:p>
                  </a:txBody>
                  <a:tcPr>
                    <a:solidFill>
                      <a:schemeClr val="bg2">
                        <a:lumMod val="75000"/>
                      </a:schemeClr>
                    </a:solidFill>
                  </a:tcPr>
                </a:tc>
                <a:extLst>
                  <a:ext uri="{0D108BD9-81ED-4DB2-BD59-A6C34878D82A}">
                    <a16:rowId xmlns:a16="http://schemas.microsoft.com/office/drawing/2014/main" val="10000"/>
                  </a:ext>
                </a:extLst>
              </a:tr>
              <a:tr h="460301">
                <a:tc>
                  <a:txBody>
                    <a:bodyPr/>
                    <a:lstStyle/>
                    <a:p>
                      <a:pPr algn="ctr"/>
                      <a:r>
                        <a:rPr lang="en-US" b="1" dirty="0"/>
                        <a:t># Students Tested</a:t>
                      </a:r>
                    </a:p>
                  </a:txBody>
                  <a:tcPr>
                    <a:solidFill>
                      <a:srgbClr val="FFCB3B"/>
                    </a:solidFill>
                  </a:tcPr>
                </a:tc>
                <a:tc>
                  <a:txBody>
                    <a:bodyPr/>
                    <a:lstStyle/>
                    <a:p>
                      <a:pPr algn="ctr"/>
                      <a:r>
                        <a:rPr lang="en-US" sz="2800" dirty="0"/>
                        <a:t>19</a:t>
                      </a:r>
                    </a:p>
                  </a:txBody>
                  <a:tcPr>
                    <a:solidFill>
                      <a:schemeClr val="accent1">
                        <a:lumMod val="20000"/>
                        <a:lumOff val="80000"/>
                      </a:schemeClr>
                    </a:solidFill>
                  </a:tcPr>
                </a:tc>
                <a:tc>
                  <a:txBody>
                    <a:bodyPr/>
                    <a:lstStyle/>
                    <a:p>
                      <a:pPr algn="ctr"/>
                      <a:r>
                        <a:rPr lang="en-US" sz="2800" dirty="0"/>
                        <a:t>69%</a:t>
                      </a:r>
                    </a:p>
                  </a:txBody>
                  <a:tcPr>
                    <a:solidFill>
                      <a:schemeClr val="accent1">
                        <a:lumMod val="20000"/>
                        <a:lumOff val="80000"/>
                      </a:schemeClr>
                    </a:solidFill>
                  </a:tcPr>
                </a:tc>
                <a:tc>
                  <a:txBody>
                    <a:bodyPr/>
                    <a:lstStyle/>
                    <a:p>
                      <a:pPr algn="ctr"/>
                      <a:r>
                        <a:rPr lang="en-US" sz="2800" dirty="0"/>
                        <a:t>39</a:t>
                      </a:r>
                    </a:p>
                  </a:txBody>
                  <a:tcPr>
                    <a:solidFill>
                      <a:srgbClr val="FFCB3B"/>
                    </a:solidFill>
                  </a:tcPr>
                </a:tc>
                <a:tc>
                  <a:txBody>
                    <a:bodyPr/>
                    <a:lstStyle/>
                    <a:p>
                      <a:pPr algn="ctr"/>
                      <a:r>
                        <a:rPr lang="en-US" sz="2800" dirty="0"/>
                        <a:t>48,017</a:t>
                      </a:r>
                    </a:p>
                  </a:txBody>
                  <a:tcPr>
                    <a:solidFill>
                      <a:srgbClr val="FFCB3B"/>
                    </a:solidFill>
                  </a:tcPr>
                </a:tc>
                <a:extLst>
                  <a:ext uri="{0D108BD9-81ED-4DB2-BD59-A6C34878D82A}">
                    <a16:rowId xmlns:a16="http://schemas.microsoft.com/office/drawing/2014/main" val="10001"/>
                  </a:ext>
                </a:extLst>
              </a:tr>
              <a:tr h="460301">
                <a:tc>
                  <a:txBody>
                    <a:bodyPr/>
                    <a:lstStyle/>
                    <a:p>
                      <a:pPr algn="ctr"/>
                      <a:r>
                        <a:rPr lang="en-US" b="1" dirty="0"/>
                        <a:t>English</a:t>
                      </a:r>
                    </a:p>
                  </a:txBody>
                  <a:tcPr>
                    <a:solidFill>
                      <a:srgbClr val="FFCB3B"/>
                    </a:solidFill>
                  </a:tcPr>
                </a:tc>
                <a:tc>
                  <a:txBody>
                    <a:bodyPr/>
                    <a:lstStyle/>
                    <a:p>
                      <a:pPr algn="ctr"/>
                      <a:r>
                        <a:rPr lang="en-US" sz="2800" dirty="0"/>
                        <a:t>18.7</a:t>
                      </a:r>
                    </a:p>
                  </a:txBody>
                  <a:tcPr>
                    <a:solidFill>
                      <a:schemeClr val="accent1">
                        <a:lumMod val="20000"/>
                        <a:lumOff val="80000"/>
                      </a:schemeClr>
                    </a:solidFill>
                  </a:tcPr>
                </a:tc>
                <a:tc>
                  <a:txBody>
                    <a:bodyPr/>
                    <a:lstStyle/>
                    <a:p>
                      <a:pPr algn="ctr"/>
                      <a:r>
                        <a:rPr lang="en-US" sz="2800" dirty="0"/>
                        <a:t>19.7</a:t>
                      </a:r>
                    </a:p>
                  </a:txBody>
                  <a:tcPr>
                    <a:solidFill>
                      <a:schemeClr val="accent1">
                        <a:lumMod val="20000"/>
                        <a:lumOff val="80000"/>
                      </a:schemeClr>
                    </a:solidFill>
                  </a:tcPr>
                </a:tc>
                <a:tc>
                  <a:txBody>
                    <a:bodyPr/>
                    <a:lstStyle/>
                    <a:p>
                      <a:pPr algn="ctr"/>
                      <a:r>
                        <a:rPr lang="en-US" sz="2800" dirty="0"/>
                        <a:t>18.7</a:t>
                      </a:r>
                    </a:p>
                  </a:txBody>
                  <a:tcPr>
                    <a:solidFill>
                      <a:srgbClr val="FFCB3B"/>
                    </a:solidFill>
                  </a:tcPr>
                </a:tc>
                <a:tc>
                  <a:txBody>
                    <a:bodyPr/>
                    <a:lstStyle/>
                    <a:p>
                      <a:pPr algn="ctr"/>
                      <a:r>
                        <a:rPr lang="en-US" sz="2800" dirty="0"/>
                        <a:t>20.15</a:t>
                      </a:r>
                    </a:p>
                  </a:txBody>
                  <a:tcPr>
                    <a:solidFill>
                      <a:srgbClr val="FFCB3B"/>
                    </a:solidFill>
                  </a:tcPr>
                </a:tc>
                <a:extLst>
                  <a:ext uri="{0D108BD9-81ED-4DB2-BD59-A6C34878D82A}">
                    <a16:rowId xmlns:a16="http://schemas.microsoft.com/office/drawing/2014/main" val="10002"/>
                  </a:ext>
                </a:extLst>
              </a:tr>
              <a:tr h="460301">
                <a:tc>
                  <a:txBody>
                    <a:bodyPr/>
                    <a:lstStyle/>
                    <a:p>
                      <a:pPr algn="ctr"/>
                      <a:r>
                        <a:rPr lang="en-US" b="1" dirty="0"/>
                        <a:t>Mathematics</a:t>
                      </a:r>
                    </a:p>
                  </a:txBody>
                  <a:tcPr>
                    <a:solidFill>
                      <a:srgbClr val="FFCB3B"/>
                    </a:solidFill>
                  </a:tcPr>
                </a:tc>
                <a:tc>
                  <a:txBody>
                    <a:bodyPr/>
                    <a:lstStyle/>
                    <a:p>
                      <a:pPr algn="ctr"/>
                      <a:r>
                        <a:rPr lang="en-US" sz="2800" dirty="0"/>
                        <a:t>19.6</a:t>
                      </a:r>
                    </a:p>
                  </a:txBody>
                  <a:tcPr>
                    <a:solidFill>
                      <a:schemeClr val="accent1">
                        <a:lumMod val="20000"/>
                        <a:lumOff val="80000"/>
                      </a:schemeClr>
                    </a:solidFill>
                  </a:tcPr>
                </a:tc>
                <a:tc>
                  <a:txBody>
                    <a:bodyPr/>
                    <a:lstStyle/>
                    <a:p>
                      <a:pPr algn="ctr"/>
                      <a:r>
                        <a:rPr lang="en-US" sz="2800" dirty="0"/>
                        <a:t>20.7</a:t>
                      </a:r>
                    </a:p>
                  </a:txBody>
                  <a:tcPr>
                    <a:solidFill>
                      <a:schemeClr val="accent1">
                        <a:lumMod val="20000"/>
                        <a:lumOff val="80000"/>
                      </a:schemeClr>
                    </a:solidFill>
                  </a:tcPr>
                </a:tc>
                <a:tc>
                  <a:txBody>
                    <a:bodyPr/>
                    <a:lstStyle/>
                    <a:p>
                      <a:pPr algn="ctr"/>
                      <a:r>
                        <a:rPr lang="en-US" sz="2800" dirty="0"/>
                        <a:t>21.7**</a:t>
                      </a:r>
                    </a:p>
                  </a:txBody>
                  <a:tcPr>
                    <a:solidFill>
                      <a:srgbClr val="FFCB3B"/>
                    </a:solidFill>
                  </a:tcPr>
                </a:tc>
                <a:tc>
                  <a:txBody>
                    <a:bodyPr/>
                    <a:lstStyle/>
                    <a:p>
                      <a:pPr algn="ctr"/>
                      <a:r>
                        <a:rPr lang="en-US" sz="2800" dirty="0"/>
                        <a:t>21.51</a:t>
                      </a:r>
                    </a:p>
                  </a:txBody>
                  <a:tcPr>
                    <a:solidFill>
                      <a:srgbClr val="FFCB3B"/>
                    </a:solidFill>
                  </a:tcPr>
                </a:tc>
                <a:extLst>
                  <a:ext uri="{0D108BD9-81ED-4DB2-BD59-A6C34878D82A}">
                    <a16:rowId xmlns:a16="http://schemas.microsoft.com/office/drawing/2014/main" val="10003"/>
                  </a:ext>
                </a:extLst>
              </a:tr>
              <a:tr h="460301">
                <a:tc>
                  <a:txBody>
                    <a:bodyPr/>
                    <a:lstStyle/>
                    <a:p>
                      <a:pPr algn="ctr"/>
                      <a:r>
                        <a:rPr lang="en-US" b="1" dirty="0"/>
                        <a:t>Reading</a:t>
                      </a:r>
                    </a:p>
                  </a:txBody>
                  <a:tcPr>
                    <a:solidFill>
                      <a:srgbClr val="FFCB3B"/>
                    </a:solidFill>
                  </a:tcPr>
                </a:tc>
                <a:tc>
                  <a:txBody>
                    <a:bodyPr/>
                    <a:lstStyle/>
                    <a:p>
                      <a:pPr algn="ctr"/>
                      <a:r>
                        <a:rPr lang="en-US" sz="2800" dirty="0"/>
                        <a:t>19.6</a:t>
                      </a:r>
                    </a:p>
                  </a:txBody>
                  <a:tcPr>
                    <a:solidFill>
                      <a:schemeClr val="accent1">
                        <a:lumMod val="20000"/>
                        <a:lumOff val="80000"/>
                      </a:schemeClr>
                    </a:solidFill>
                  </a:tcPr>
                </a:tc>
                <a:tc>
                  <a:txBody>
                    <a:bodyPr/>
                    <a:lstStyle/>
                    <a:p>
                      <a:pPr algn="ctr"/>
                      <a:r>
                        <a:rPr lang="en-US" sz="2800" dirty="0"/>
                        <a:t>21.7</a:t>
                      </a:r>
                    </a:p>
                  </a:txBody>
                  <a:tcPr>
                    <a:solidFill>
                      <a:schemeClr val="accent1">
                        <a:lumMod val="20000"/>
                        <a:lumOff val="80000"/>
                      </a:schemeClr>
                    </a:solidFill>
                  </a:tcPr>
                </a:tc>
                <a:tc>
                  <a:txBody>
                    <a:bodyPr/>
                    <a:lstStyle/>
                    <a:p>
                      <a:pPr algn="ctr"/>
                      <a:r>
                        <a:rPr lang="en-US" sz="2800" dirty="0"/>
                        <a:t>19.3</a:t>
                      </a:r>
                    </a:p>
                  </a:txBody>
                  <a:tcPr>
                    <a:solidFill>
                      <a:srgbClr val="FFCB3B"/>
                    </a:solidFill>
                  </a:tcPr>
                </a:tc>
                <a:tc>
                  <a:txBody>
                    <a:bodyPr/>
                    <a:lstStyle/>
                    <a:p>
                      <a:pPr algn="ctr"/>
                      <a:r>
                        <a:rPr lang="en-US" sz="2800" dirty="0"/>
                        <a:t>21.87</a:t>
                      </a:r>
                    </a:p>
                  </a:txBody>
                  <a:tcPr>
                    <a:solidFill>
                      <a:srgbClr val="FFCB3B"/>
                    </a:solidFill>
                  </a:tcPr>
                </a:tc>
                <a:extLst>
                  <a:ext uri="{0D108BD9-81ED-4DB2-BD59-A6C34878D82A}">
                    <a16:rowId xmlns:a16="http://schemas.microsoft.com/office/drawing/2014/main" val="10004"/>
                  </a:ext>
                </a:extLst>
              </a:tr>
              <a:tr h="460301">
                <a:tc>
                  <a:txBody>
                    <a:bodyPr/>
                    <a:lstStyle/>
                    <a:p>
                      <a:pPr algn="ctr"/>
                      <a:r>
                        <a:rPr lang="en-US" b="1" dirty="0"/>
                        <a:t>Science</a:t>
                      </a:r>
                    </a:p>
                  </a:txBody>
                  <a:tcPr>
                    <a:solidFill>
                      <a:srgbClr val="FFCB3B"/>
                    </a:solidFill>
                  </a:tcPr>
                </a:tc>
                <a:tc>
                  <a:txBody>
                    <a:bodyPr/>
                    <a:lstStyle/>
                    <a:p>
                      <a:pPr algn="ctr"/>
                      <a:r>
                        <a:rPr lang="en-US" sz="2800" dirty="0"/>
                        <a:t>20.5</a:t>
                      </a:r>
                    </a:p>
                  </a:txBody>
                  <a:tcPr>
                    <a:solidFill>
                      <a:schemeClr val="accent1">
                        <a:lumMod val="20000"/>
                        <a:lumOff val="80000"/>
                      </a:schemeClr>
                    </a:solidFill>
                  </a:tcPr>
                </a:tc>
                <a:tc>
                  <a:txBody>
                    <a:bodyPr/>
                    <a:lstStyle/>
                    <a:p>
                      <a:pPr algn="ctr"/>
                      <a:r>
                        <a:rPr lang="en-US" sz="2800" dirty="0"/>
                        <a:t>21.4</a:t>
                      </a:r>
                    </a:p>
                  </a:txBody>
                  <a:tcPr>
                    <a:solidFill>
                      <a:schemeClr val="accent1">
                        <a:lumMod val="20000"/>
                        <a:lumOff val="80000"/>
                      </a:schemeClr>
                    </a:solidFill>
                  </a:tcPr>
                </a:tc>
                <a:tc>
                  <a:txBody>
                    <a:bodyPr/>
                    <a:lstStyle/>
                    <a:p>
                      <a:pPr algn="ctr"/>
                      <a:r>
                        <a:rPr lang="en-US" sz="2800" dirty="0"/>
                        <a:t>21.1</a:t>
                      </a:r>
                    </a:p>
                  </a:txBody>
                  <a:tcPr>
                    <a:solidFill>
                      <a:srgbClr val="FFCB3B"/>
                    </a:solidFill>
                  </a:tcPr>
                </a:tc>
                <a:tc>
                  <a:txBody>
                    <a:bodyPr/>
                    <a:lstStyle/>
                    <a:p>
                      <a:pPr algn="ctr"/>
                      <a:r>
                        <a:rPr lang="en-US" sz="2800" dirty="0"/>
                        <a:t>21.7</a:t>
                      </a:r>
                    </a:p>
                  </a:txBody>
                  <a:tcPr>
                    <a:solidFill>
                      <a:srgbClr val="FFCB3B"/>
                    </a:solidFill>
                  </a:tcPr>
                </a:tc>
                <a:extLst>
                  <a:ext uri="{0D108BD9-81ED-4DB2-BD59-A6C34878D82A}">
                    <a16:rowId xmlns:a16="http://schemas.microsoft.com/office/drawing/2014/main" val="10005"/>
                  </a:ext>
                </a:extLst>
              </a:tr>
              <a:tr h="460301">
                <a:tc>
                  <a:txBody>
                    <a:bodyPr/>
                    <a:lstStyle/>
                    <a:p>
                      <a:pPr algn="ctr"/>
                      <a:r>
                        <a:rPr lang="en-US" b="1" dirty="0"/>
                        <a:t>Composite</a:t>
                      </a:r>
                    </a:p>
                  </a:txBody>
                  <a:tcPr>
                    <a:solidFill>
                      <a:srgbClr val="FFCB3B"/>
                    </a:solidFill>
                  </a:tcPr>
                </a:tc>
                <a:tc>
                  <a:txBody>
                    <a:bodyPr/>
                    <a:lstStyle/>
                    <a:p>
                      <a:pPr algn="ctr"/>
                      <a:r>
                        <a:rPr lang="en-US" sz="2800" dirty="0"/>
                        <a:t>19.8</a:t>
                      </a:r>
                    </a:p>
                  </a:txBody>
                  <a:tcPr>
                    <a:solidFill>
                      <a:schemeClr val="accent1">
                        <a:lumMod val="20000"/>
                        <a:lumOff val="80000"/>
                      </a:schemeClr>
                    </a:solidFill>
                  </a:tcPr>
                </a:tc>
                <a:tc>
                  <a:txBody>
                    <a:bodyPr/>
                    <a:lstStyle/>
                    <a:p>
                      <a:pPr algn="ctr"/>
                      <a:r>
                        <a:rPr lang="en-US" sz="2800" dirty="0"/>
                        <a:t>21.0</a:t>
                      </a:r>
                    </a:p>
                  </a:txBody>
                  <a:tcPr>
                    <a:solidFill>
                      <a:schemeClr val="accent1">
                        <a:lumMod val="20000"/>
                        <a:lumOff val="80000"/>
                      </a:schemeClr>
                    </a:solidFill>
                  </a:tcPr>
                </a:tc>
                <a:tc>
                  <a:txBody>
                    <a:bodyPr/>
                    <a:lstStyle/>
                    <a:p>
                      <a:pPr algn="ctr"/>
                      <a:r>
                        <a:rPr lang="en-US" sz="2800" dirty="0"/>
                        <a:t>20.3</a:t>
                      </a:r>
                    </a:p>
                  </a:txBody>
                  <a:tcPr>
                    <a:solidFill>
                      <a:srgbClr val="FFCB3B"/>
                    </a:solidFill>
                  </a:tcPr>
                </a:tc>
                <a:tc>
                  <a:txBody>
                    <a:bodyPr/>
                    <a:lstStyle/>
                    <a:p>
                      <a:pPr algn="ctr"/>
                      <a:r>
                        <a:rPr lang="en-US" sz="2800" dirty="0"/>
                        <a:t>21.6</a:t>
                      </a:r>
                    </a:p>
                  </a:txBody>
                  <a:tcPr>
                    <a:solidFill>
                      <a:srgbClr val="FFCB3B"/>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807175" y="5380672"/>
            <a:ext cx="7856756" cy="738664"/>
          </a:xfrm>
          <a:prstGeom prst="rect">
            <a:avLst/>
          </a:prstGeom>
        </p:spPr>
        <p:txBody>
          <a:bodyPr wrap="square">
            <a:spAutoFit/>
          </a:bodyPr>
          <a:lstStyle/>
          <a:p>
            <a:pPr defTabSz="457200">
              <a:defRPr/>
            </a:pPr>
            <a:endParaRPr lang="en-US" sz="2400" b="1" dirty="0"/>
          </a:p>
          <a:p>
            <a:pPr marL="171450" indent="-171450" defTabSz="457200">
              <a:buFont typeface="Arial"/>
              <a:buChar char="•"/>
              <a:defRPr/>
            </a:pPr>
            <a:endParaRPr lang="en-US" dirty="0"/>
          </a:p>
        </p:txBody>
      </p:sp>
      <p:sp>
        <p:nvSpPr>
          <p:cNvPr id="3" name="TextBox 2">
            <a:extLst>
              <a:ext uri="{FF2B5EF4-FFF2-40B4-BE49-F238E27FC236}">
                <a16:creationId xmlns:a16="http://schemas.microsoft.com/office/drawing/2014/main" id="{8ED7A160-5D45-B643-A907-D4DC996CE369}"/>
              </a:ext>
            </a:extLst>
          </p:cNvPr>
          <p:cNvSpPr txBox="1"/>
          <p:nvPr/>
        </p:nvSpPr>
        <p:spPr>
          <a:xfrm>
            <a:off x="282573" y="5560723"/>
            <a:ext cx="8578850" cy="1015663"/>
          </a:xfrm>
          <a:prstGeom prst="rect">
            <a:avLst/>
          </a:prstGeom>
          <a:noFill/>
        </p:spPr>
        <p:txBody>
          <a:bodyPr wrap="square" rtlCol="0">
            <a:spAutoFit/>
          </a:bodyPr>
          <a:lstStyle/>
          <a:p>
            <a:r>
              <a:rPr lang="en-US" b="1" u="sng" dirty="0"/>
              <a:t>ACT SMART Goal</a:t>
            </a:r>
            <a:r>
              <a:rPr lang="en-US" b="1" dirty="0"/>
              <a:t>: The composite ACT score for Lester Prairie students will meet or exceed the state average composite score for the 2023 graduation year students.                  </a:t>
            </a:r>
            <a:endParaRPr lang="en-US" dirty="0"/>
          </a:p>
          <a:p>
            <a:pPr lvl="0"/>
            <a:r>
              <a:rPr lang="en-US" sz="2400" i="1" dirty="0"/>
              <a:t>Results: Goal Not Met</a:t>
            </a:r>
          </a:p>
        </p:txBody>
      </p:sp>
    </p:spTree>
    <p:extLst>
      <p:ext uri="{BB962C8B-B14F-4D97-AF65-F5344CB8AC3E}">
        <p14:creationId xmlns:p14="http://schemas.microsoft.com/office/powerpoint/2010/main" val="96472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 Choice Ready</a:t>
            </a:r>
          </a:p>
        </p:txBody>
      </p:sp>
      <p:sp>
        <p:nvSpPr>
          <p:cNvPr id="4" name="Content Placeholder 3"/>
          <p:cNvSpPr>
            <a:spLocks noGrp="1"/>
          </p:cNvSpPr>
          <p:nvPr>
            <p:ph idx="1"/>
          </p:nvPr>
        </p:nvSpPr>
        <p:spPr>
          <a:xfrm>
            <a:off x="558800" y="2084294"/>
            <a:ext cx="8153400" cy="4494306"/>
          </a:xfrm>
        </p:spPr>
        <p:txBody>
          <a:bodyPr>
            <a:normAutofit lnSpcReduction="10000"/>
          </a:bodyPr>
          <a:lstStyle/>
          <a:p>
            <a:r>
              <a:rPr lang="en-US" dirty="0"/>
              <a:t>All 7-12 meet with counselor to determine college and career path plans of action</a:t>
            </a:r>
          </a:p>
          <a:p>
            <a:r>
              <a:rPr lang="en-US" dirty="0"/>
              <a:t>Career component built into the Social 10 class</a:t>
            </a:r>
          </a:p>
          <a:p>
            <a:r>
              <a:rPr lang="en-US" dirty="0"/>
              <a:t>Career Exploration event at </a:t>
            </a:r>
            <a:r>
              <a:rPr lang="en-US" dirty="0" err="1"/>
              <a:t>Ridgewater</a:t>
            </a:r>
            <a:r>
              <a:rPr lang="en-US" dirty="0"/>
              <a:t> College</a:t>
            </a:r>
          </a:p>
          <a:p>
            <a:r>
              <a:rPr lang="en-US" dirty="0"/>
              <a:t>Work Study Class and Personal Finance Class</a:t>
            </a:r>
          </a:p>
          <a:p>
            <a:r>
              <a:rPr lang="en-US" dirty="0"/>
              <a:t>Career Portfolio Binders in Google Drive during 10</a:t>
            </a:r>
            <a:r>
              <a:rPr lang="en-US" baseline="30000" dirty="0"/>
              <a:t>th</a:t>
            </a:r>
            <a:r>
              <a:rPr lang="en-US" dirty="0"/>
              <a:t> grade</a:t>
            </a:r>
          </a:p>
          <a:p>
            <a:pPr lvl="2"/>
            <a:r>
              <a:rPr lang="en-US" dirty="0"/>
              <a:t>Multi-year binders that include career/non4yr college/workforce plan, Career Research Plan, Resume, Cover Letter, Course Progression, Exploratory Research, etc.</a:t>
            </a:r>
          </a:p>
          <a:p>
            <a:pPr lvl="2"/>
            <a:r>
              <a:rPr lang="en-US" dirty="0"/>
              <a:t>100% seniors completed</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46020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Goal Area #5: All Students Graduate from High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373839"/>
              </p:ext>
            </p:extLst>
          </p:nvPr>
        </p:nvGraphicFramePr>
        <p:xfrm>
          <a:off x="923299" y="1752600"/>
          <a:ext cx="3136898" cy="4962561"/>
        </p:xfrm>
        <a:graphic>
          <a:graphicData uri="http://schemas.openxmlformats.org/drawingml/2006/table">
            <a:tbl>
              <a:tblPr firstRow="1" bandRow="1">
                <a:tableStyleId>{5C22544A-7EE6-4342-B048-85BDC9FD1C3A}</a:tableStyleId>
              </a:tblPr>
              <a:tblGrid>
                <a:gridCol w="855988">
                  <a:extLst>
                    <a:ext uri="{9D8B030D-6E8A-4147-A177-3AD203B41FA5}">
                      <a16:colId xmlns:a16="http://schemas.microsoft.com/office/drawing/2014/main" val="20000"/>
                    </a:ext>
                  </a:extLst>
                </a:gridCol>
                <a:gridCol w="106171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569377">
                <a:tc>
                  <a:txBody>
                    <a:bodyPr/>
                    <a:lstStyle/>
                    <a:p>
                      <a:pPr algn="ctr"/>
                      <a:r>
                        <a:rPr lang="en-US" sz="1600" b="1" dirty="0"/>
                        <a:t>Grad Year</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endParaRPr lang="en-US" sz="1600" b="1" dirty="0"/>
                    </a:p>
                    <a:p>
                      <a:pPr algn="ctr"/>
                      <a:r>
                        <a:rPr lang="en-US" sz="1600" b="1" dirty="0"/>
                        <a:t>L</a:t>
                      </a:r>
                      <a:r>
                        <a:rPr lang="en-US" sz="1600" b="1" baseline="0" dirty="0"/>
                        <a:t>P</a:t>
                      </a:r>
                      <a:r>
                        <a:rPr lang="en-US" sz="1600" b="1" dirty="0"/>
                        <a:t> Count</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endParaRPr lang="en-US" sz="1600" b="1" dirty="0"/>
                    </a:p>
                    <a:p>
                      <a:pPr algn="ctr"/>
                      <a:r>
                        <a:rPr lang="en-US" sz="1600" b="1" dirty="0"/>
                        <a:t>LP % </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extLst>
                  <a:ext uri="{0D108BD9-81ED-4DB2-BD59-A6C34878D82A}">
                    <a16:rowId xmlns:a16="http://schemas.microsoft.com/office/drawing/2014/main" val="10001"/>
                  </a:ext>
                </a:extLst>
              </a:tr>
              <a:tr h="516729">
                <a:tc>
                  <a:txBody>
                    <a:bodyPr/>
                    <a:lstStyle/>
                    <a:p>
                      <a:pPr algn="ctr"/>
                      <a:r>
                        <a:rPr lang="en-US" sz="2000" b="1" dirty="0"/>
                        <a:t>2015</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100%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0002"/>
                  </a:ext>
                </a:extLst>
              </a:tr>
              <a:tr h="540328">
                <a:tc>
                  <a:txBody>
                    <a:bodyPr/>
                    <a:lstStyle/>
                    <a:p>
                      <a:pPr algn="ctr"/>
                      <a:r>
                        <a:rPr lang="en-US" sz="2000" b="1" dirty="0"/>
                        <a:t>2016</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22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88%</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3423652338"/>
                  </a:ext>
                </a:extLst>
              </a:tr>
              <a:tr h="512618">
                <a:tc>
                  <a:txBody>
                    <a:bodyPr/>
                    <a:lstStyle/>
                    <a:p>
                      <a:pPr algn="ctr"/>
                      <a:r>
                        <a:rPr lang="en-US" sz="2000" b="1" dirty="0"/>
                        <a:t>2017</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96.8%</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3700001419"/>
                  </a:ext>
                </a:extLst>
              </a:tr>
              <a:tr h="540327">
                <a:tc>
                  <a:txBody>
                    <a:bodyPr/>
                    <a:lstStyle/>
                    <a:p>
                      <a:pPr algn="ctr"/>
                      <a:r>
                        <a:rPr lang="en-US" sz="2000" b="1" dirty="0"/>
                        <a:t>2018</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31</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91.2%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2292447553"/>
                  </a:ext>
                </a:extLst>
              </a:tr>
              <a:tr h="512618">
                <a:tc>
                  <a:txBody>
                    <a:bodyPr/>
                    <a:lstStyle/>
                    <a:p>
                      <a:pPr algn="ctr"/>
                      <a:r>
                        <a:rPr lang="en-US" sz="2000" b="1" dirty="0"/>
                        <a:t>2019</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27</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93.1%</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584200449"/>
                  </a:ext>
                </a:extLst>
              </a:tr>
              <a:tr h="526473">
                <a:tc>
                  <a:txBody>
                    <a:bodyPr/>
                    <a:lstStyle/>
                    <a:p>
                      <a:pPr algn="ctr"/>
                      <a:r>
                        <a:rPr lang="en-US" sz="2000" b="1" dirty="0"/>
                        <a:t>2020</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27</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96%</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2437767357"/>
                  </a:ext>
                </a:extLst>
              </a:tr>
              <a:tr h="617174">
                <a:tc>
                  <a:txBody>
                    <a:bodyPr/>
                    <a:lstStyle/>
                    <a:p>
                      <a:pPr algn="ctr"/>
                      <a:r>
                        <a:rPr lang="en-US" sz="2000" b="1" dirty="0"/>
                        <a:t>2021</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44</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97%</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2980567271"/>
                  </a:ext>
                </a:extLst>
              </a:tr>
              <a:tr h="617174">
                <a:tc>
                  <a:txBody>
                    <a:bodyPr/>
                    <a:lstStyle/>
                    <a:p>
                      <a:pPr algn="ctr"/>
                      <a:r>
                        <a:rPr lang="en-US" sz="2000" b="1" dirty="0"/>
                        <a:t>2022*</a:t>
                      </a:r>
                    </a:p>
                  </a:txBody>
                  <a:tcPr>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32</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rgbClr val="FFCB3B"/>
                    </a:solidFill>
                  </a:tcPr>
                </a:tc>
                <a:tc>
                  <a:txBody>
                    <a:bodyPr/>
                    <a:lstStyle/>
                    <a:p>
                      <a:pPr algn="ctr"/>
                      <a:r>
                        <a:rPr lang="en-US" sz="2000" b="1" dirty="0">
                          <a:solidFill>
                            <a:schemeClr val="accent6">
                              <a:lumMod val="75000"/>
                            </a:schemeClr>
                          </a:solidFill>
                        </a:rPr>
                        <a:t>100%</a:t>
                      </a:r>
                    </a:p>
                  </a:txBody>
                  <a:tcP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377573161"/>
                  </a:ext>
                </a:extLst>
              </a:tr>
            </a:tbl>
          </a:graphicData>
        </a:graphic>
      </p:graphicFrame>
      <p:sp>
        <p:nvSpPr>
          <p:cNvPr id="6" name="TextBox 5"/>
          <p:cNvSpPr txBox="1"/>
          <p:nvPr/>
        </p:nvSpPr>
        <p:spPr>
          <a:xfrm>
            <a:off x="4711700" y="2136320"/>
            <a:ext cx="3009900" cy="2462213"/>
          </a:xfrm>
          <a:prstGeom prst="rect">
            <a:avLst/>
          </a:prstGeom>
          <a:noFill/>
        </p:spPr>
        <p:txBody>
          <a:bodyPr wrap="square" rtlCol="0">
            <a:spAutoFit/>
          </a:bodyPr>
          <a:lstStyle/>
          <a:p>
            <a:r>
              <a:rPr lang="en-US" sz="2200" b="1" dirty="0"/>
              <a:t>State goal: 90% graduation rate with no student group below 85%.</a:t>
            </a:r>
          </a:p>
          <a:p>
            <a:endParaRPr lang="en-US" sz="2200" b="1" dirty="0"/>
          </a:p>
          <a:p>
            <a:r>
              <a:rPr lang="en-US" sz="2200" b="1" dirty="0"/>
              <a:t>LP Results: MET state goal</a:t>
            </a:r>
          </a:p>
        </p:txBody>
      </p:sp>
      <p:sp>
        <p:nvSpPr>
          <p:cNvPr id="7" name="TextBox 6">
            <a:extLst>
              <a:ext uri="{FF2B5EF4-FFF2-40B4-BE49-F238E27FC236}">
                <a16:creationId xmlns:a16="http://schemas.microsoft.com/office/drawing/2014/main" id="{52610DEC-0B99-0849-B8E3-0E14968D1E5A}"/>
              </a:ext>
            </a:extLst>
          </p:cNvPr>
          <p:cNvSpPr txBox="1"/>
          <p:nvPr/>
        </p:nvSpPr>
        <p:spPr>
          <a:xfrm>
            <a:off x="4445000" y="4982253"/>
            <a:ext cx="4572000" cy="1200329"/>
          </a:xfrm>
          <a:prstGeom prst="rect">
            <a:avLst/>
          </a:prstGeom>
          <a:noFill/>
        </p:spPr>
        <p:txBody>
          <a:bodyPr wrap="square" rtlCol="0">
            <a:spAutoFit/>
          </a:bodyPr>
          <a:lstStyle/>
          <a:p>
            <a:pPr defTabSz="457200">
              <a:defRPr/>
            </a:pPr>
            <a:r>
              <a:rPr lang="en-US" sz="1200" dirty="0"/>
              <a:t>*Because graduation data lags behind one year, </a:t>
            </a:r>
            <a:r>
              <a:rPr lang="en-US" sz="1200" b="1" dirty="0"/>
              <a:t>2022 data is UNOFFICIAL for this report.</a:t>
            </a:r>
          </a:p>
          <a:p>
            <a:r>
              <a:rPr lang="en-US" sz="1200" i="1" dirty="0"/>
              <a:t>The Dropout Rule </a:t>
            </a:r>
            <a:endParaRPr lang="en-US" sz="1200" dirty="0"/>
          </a:p>
          <a:p>
            <a:r>
              <a:rPr lang="en-US" sz="1200" dirty="0"/>
              <a:t>If a student drops out after less than half an academic year at a high school, they will be counted as a dropout in the graduation rate of whichever high school they have attended for the most time. </a:t>
            </a:r>
          </a:p>
        </p:txBody>
      </p:sp>
    </p:spTree>
    <p:extLst>
      <p:ext uri="{BB962C8B-B14F-4D97-AF65-F5344CB8AC3E}">
        <p14:creationId xmlns:p14="http://schemas.microsoft.com/office/powerpoint/2010/main" val="84452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C219-BFB7-7641-8607-84B3198E00B5}"/>
              </a:ext>
            </a:extLst>
          </p:cNvPr>
          <p:cNvSpPr>
            <a:spLocks noGrp="1"/>
          </p:cNvSpPr>
          <p:nvPr>
            <p:ph type="title"/>
          </p:nvPr>
        </p:nvSpPr>
        <p:spPr>
          <a:xfrm>
            <a:off x="800100" y="285750"/>
            <a:ext cx="7543800" cy="1371600"/>
          </a:xfrm>
        </p:spPr>
        <p:txBody>
          <a:bodyPr/>
          <a:lstStyle/>
          <a:p>
            <a:r>
              <a:rPr lang="en-US" dirty="0"/>
              <a:t>Data and Strategies</a:t>
            </a:r>
          </a:p>
        </p:txBody>
      </p:sp>
      <p:sp>
        <p:nvSpPr>
          <p:cNvPr id="3" name="Content Placeholder 2">
            <a:extLst>
              <a:ext uri="{FF2B5EF4-FFF2-40B4-BE49-F238E27FC236}">
                <a16:creationId xmlns:a16="http://schemas.microsoft.com/office/drawing/2014/main" id="{A7C23010-43B4-8C47-80FC-01844837102F}"/>
              </a:ext>
            </a:extLst>
          </p:cNvPr>
          <p:cNvSpPr>
            <a:spLocks noGrp="1"/>
          </p:cNvSpPr>
          <p:nvPr>
            <p:ph idx="1"/>
          </p:nvPr>
        </p:nvSpPr>
        <p:spPr>
          <a:xfrm>
            <a:off x="194872" y="2084294"/>
            <a:ext cx="8754256" cy="3639670"/>
          </a:xfrm>
        </p:spPr>
        <p:txBody>
          <a:bodyPr>
            <a:noAutofit/>
          </a:bodyPr>
          <a:lstStyle/>
          <a:p>
            <a:pPr lvl="0"/>
            <a:r>
              <a:rPr lang="en-US" sz="2800" b="1" dirty="0"/>
              <a:t>What data have you used to identify needs in this goal area? How is this data disaggregated by student groups? </a:t>
            </a:r>
          </a:p>
          <a:p>
            <a:pPr lvl="0"/>
            <a:r>
              <a:rPr lang="en-US" sz="2800" b="1" dirty="0"/>
              <a:t>What strategies are in place to support this goal area? </a:t>
            </a:r>
          </a:p>
          <a:p>
            <a:pPr lvl="0"/>
            <a:r>
              <a:rPr lang="en-US" sz="2800" b="1" dirty="0"/>
              <a:t>How well are you implementing your strategies? </a:t>
            </a:r>
          </a:p>
          <a:p>
            <a:pPr lvl="0"/>
            <a:r>
              <a:rPr lang="en-US" sz="2800" b="1" dirty="0"/>
              <a:t>How do you know whether it is or is not helping you make progress toward your goal? </a:t>
            </a:r>
          </a:p>
        </p:txBody>
      </p:sp>
      <p:sp>
        <p:nvSpPr>
          <p:cNvPr id="4" name="TextBox 3"/>
          <p:cNvSpPr txBox="1"/>
          <p:nvPr/>
        </p:nvSpPr>
        <p:spPr>
          <a:xfrm>
            <a:off x="419100" y="165100"/>
            <a:ext cx="8280400" cy="646331"/>
          </a:xfrm>
          <a:prstGeom prst="rect">
            <a:avLst/>
          </a:prstGeom>
          <a:noFill/>
        </p:spPr>
        <p:txBody>
          <a:bodyPr wrap="square" rtlCol="0">
            <a:spAutoFit/>
          </a:bodyPr>
          <a:lstStyle/>
          <a:p>
            <a:r>
              <a:rPr lang="en-US" b="1" dirty="0">
                <a:solidFill>
                  <a:srgbClr val="FF0000"/>
                </a:solidFill>
              </a:rPr>
              <a:t>These were the 4 questions we needed to answer for each goal area. LOTS of focus on data, data literacy, and data utilization</a:t>
            </a:r>
          </a:p>
        </p:txBody>
      </p:sp>
    </p:spTree>
    <p:extLst>
      <p:ext uri="{BB962C8B-B14F-4D97-AF65-F5344CB8AC3E}">
        <p14:creationId xmlns:p14="http://schemas.microsoft.com/office/powerpoint/2010/main" val="735888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712694"/>
            <a:ext cx="8255000" cy="1371600"/>
          </a:xfrm>
        </p:spPr>
        <p:txBody>
          <a:bodyPr>
            <a:normAutofit fontScale="90000"/>
          </a:bodyPr>
          <a:lstStyle/>
          <a:p>
            <a:r>
              <a:rPr lang="en-US" sz="4900" dirty="0"/>
              <a:t>WBWF Strategies for </a:t>
            </a:r>
            <a:br>
              <a:rPr lang="en-US" sz="4900" dirty="0"/>
            </a:br>
            <a:r>
              <a:rPr lang="en-US" sz="4900" dirty="0"/>
              <a:t>Continued Improvement: </a:t>
            </a:r>
            <a:br>
              <a:rPr lang="en-US" sz="4900" dirty="0"/>
            </a:br>
            <a:endParaRPr lang="en-US" sz="4900" dirty="0"/>
          </a:p>
        </p:txBody>
      </p:sp>
      <p:sp>
        <p:nvSpPr>
          <p:cNvPr id="3" name="Content Placeholder 2"/>
          <p:cNvSpPr>
            <a:spLocks noGrp="1"/>
          </p:cNvSpPr>
          <p:nvPr>
            <p:ph idx="1"/>
          </p:nvPr>
        </p:nvSpPr>
        <p:spPr>
          <a:xfrm>
            <a:off x="431800" y="2084293"/>
            <a:ext cx="8255000" cy="4376467"/>
          </a:xfrm>
        </p:spPr>
        <p:txBody>
          <a:bodyPr>
            <a:normAutofit fontScale="85000" lnSpcReduction="20000"/>
          </a:bodyPr>
          <a:lstStyle/>
          <a:p>
            <a:pPr marL="0" indent="0">
              <a:buNone/>
            </a:pPr>
            <a:r>
              <a:rPr lang="en-US" sz="3600" b="1" dirty="0"/>
              <a:t>Data Literacy/Data Utilization </a:t>
            </a:r>
          </a:p>
          <a:p>
            <a:pPr lvl="1"/>
            <a:r>
              <a:rPr lang="en-US" sz="2600" b="1" dirty="0"/>
              <a:t>Data Team: participated in a District Data Dig this past fall; presented to staff and School Board; facilitate literacy/utilization through working with teacher teams throughout the year</a:t>
            </a:r>
          </a:p>
          <a:p>
            <a:pPr lvl="1"/>
            <a:r>
              <a:rPr lang="en-US" sz="2600" b="1" dirty="0"/>
              <a:t>PLC teams = formal biweekly monitoring of academic and behavioral data</a:t>
            </a:r>
          </a:p>
          <a:p>
            <a:pPr lvl="1"/>
            <a:r>
              <a:rPr lang="en-US" sz="2600" b="1" dirty="0"/>
              <a:t>Student Success Teams: Student Support, EL, SPED, Reach &amp; Gen Ed Teachers using Multi-Tiered System of Supports model, math support JH/SH</a:t>
            </a:r>
          </a:p>
          <a:p>
            <a:pPr lvl="1"/>
            <a:r>
              <a:rPr lang="en-US" sz="2600" b="1" dirty="0"/>
              <a:t>Comprehensive Assessment System with multiple indicators </a:t>
            </a:r>
          </a:p>
          <a:p>
            <a:pPr lvl="3"/>
            <a:r>
              <a:rPr lang="en-US" sz="2400" b="1" dirty="0"/>
              <a:t>Data Sources: 5 Categories of Data</a:t>
            </a:r>
          </a:p>
          <a:p>
            <a:pPr lvl="2"/>
            <a:endParaRPr lang="en-US" dirty="0"/>
          </a:p>
        </p:txBody>
      </p:sp>
    </p:spTree>
    <p:extLst>
      <p:ext uri="{BB962C8B-B14F-4D97-AF65-F5344CB8AC3E}">
        <p14:creationId xmlns:p14="http://schemas.microsoft.com/office/powerpoint/2010/main" val="31610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89957"/>
            <a:ext cx="8509000" cy="1371600"/>
          </a:xfrm>
        </p:spPr>
        <p:txBody>
          <a:bodyPr>
            <a:normAutofit fontScale="90000"/>
          </a:bodyPr>
          <a:lstStyle/>
          <a:p>
            <a:r>
              <a:rPr lang="en-US" dirty="0"/>
              <a:t>Multi-Tiered System of Supports: </a:t>
            </a:r>
            <a:br>
              <a:rPr lang="en-US" sz="2400" dirty="0"/>
            </a:br>
            <a:r>
              <a:rPr lang="en-US" sz="2400" dirty="0"/>
              <a:t>Whole Child: Academics, Behavior, &amp; Social/Emotional Wellness</a:t>
            </a:r>
            <a:endParaRPr lang="en-US" dirty="0"/>
          </a:p>
        </p:txBody>
      </p:sp>
      <p:pic>
        <p:nvPicPr>
          <p:cNvPr id="4" name="Content Placeholder 3" descr="Screenshot 2019-11-12 12.54.0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56" r="-556"/>
          <a:stretch/>
        </p:blipFill>
        <p:spPr>
          <a:xfrm>
            <a:off x="1714500" y="1561557"/>
            <a:ext cx="5511800" cy="5162146"/>
          </a:xfrm>
        </p:spPr>
      </p:pic>
    </p:spTree>
    <p:extLst>
      <p:ext uri="{BB962C8B-B14F-4D97-AF65-F5344CB8AC3E}">
        <p14:creationId xmlns:p14="http://schemas.microsoft.com/office/powerpoint/2010/main" val="3721596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752600"/>
            <a:ext cx="7493000" cy="4960155"/>
          </a:xfrm>
          <a:prstGeom prst="rect">
            <a:avLst/>
          </a:prstGeom>
        </p:spPr>
      </p:pic>
      <p:sp>
        <p:nvSpPr>
          <p:cNvPr id="5" name="Title 4"/>
          <p:cNvSpPr>
            <a:spLocks noGrp="1"/>
          </p:cNvSpPr>
          <p:nvPr>
            <p:ph type="title"/>
          </p:nvPr>
        </p:nvSpPr>
        <p:spPr/>
        <p:txBody>
          <a:bodyPr/>
          <a:lstStyle/>
          <a:p>
            <a:r>
              <a:rPr lang="en-US" dirty="0"/>
              <a:t>5 Categories of Data</a:t>
            </a:r>
          </a:p>
        </p:txBody>
      </p:sp>
    </p:spTree>
    <p:extLst>
      <p:ext uri="{BB962C8B-B14F-4D97-AF65-F5344CB8AC3E}">
        <p14:creationId xmlns:p14="http://schemas.microsoft.com/office/powerpoint/2010/main" val="88811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WBWF Timeline</a:t>
            </a:r>
          </a:p>
        </p:txBody>
      </p:sp>
      <p:pic>
        <p:nvPicPr>
          <p:cNvPr id="5" name="Picture 4" descr="Screen Shot 2015-11-18 at 2.53.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755171"/>
            <a:ext cx="2152389" cy="793789"/>
          </a:xfrm>
          <a:prstGeom prst="rect">
            <a:avLst/>
          </a:prstGeom>
        </p:spPr>
      </p:pic>
      <p:graphicFrame>
        <p:nvGraphicFramePr>
          <p:cNvPr id="3" name="Diagram 2"/>
          <p:cNvGraphicFramePr/>
          <p:nvPr>
            <p:extLst>
              <p:ext uri="{D42A27DB-BD31-4B8C-83A1-F6EECF244321}">
                <p14:modId xmlns:p14="http://schemas.microsoft.com/office/powerpoint/2010/main" val="2155710605"/>
              </p:ext>
            </p:extLst>
          </p:nvPr>
        </p:nvGraphicFramePr>
        <p:xfrm>
          <a:off x="508000" y="1837866"/>
          <a:ext cx="8420100" cy="4359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255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81000"/>
            <a:ext cx="8445500" cy="1371600"/>
          </a:xfrm>
        </p:spPr>
        <p:txBody>
          <a:bodyPr>
            <a:normAutofit/>
          </a:bodyPr>
          <a:lstStyle/>
          <a:p>
            <a:r>
              <a:rPr lang="en-US" dirty="0"/>
              <a:t>Curriculum and Instruction</a:t>
            </a:r>
          </a:p>
        </p:txBody>
      </p:sp>
      <p:sp>
        <p:nvSpPr>
          <p:cNvPr id="3" name="Content Placeholder 2"/>
          <p:cNvSpPr>
            <a:spLocks noGrp="1"/>
          </p:cNvSpPr>
          <p:nvPr>
            <p:ph idx="1"/>
          </p:nvPr>
        </p:nvSpPr>
        <p:spPr>
          <a:xfrm>
            <a:off x="355600" y="1854200"/>
            <a:ext cx="8608518" cy="4762500"/>
          </a:xfrm>
        </p:spPr>
        <p:txBody>
          <a:bodyPr>
            <a:normAutofit fontScale="85000" lnSpcReduction="20000"/>
          </a:bodyPr>
          <a:lstStyle/>
          <a:p>
            <a:pPr marL="0" indent="0">
              <a:buNone/>
            </a:pPr>
            <a:r>
              <a:rPr lang="en-US" sz="2800" b="1" dirty="0"/>
              <a:t>Students - </a:t>
            </a:r>
            <a:r>
              <a:rPr lang="en-US" sz="2600" dirty="0"/>
              <a:t>Process for assessing/evaluating student progress toward meeting state &amp; local standards</a:t>
            </a:r>
          </a:p>
          <a:p>
            <a:pPr lvl="2"/>
            <a:r>
              <a:rPr lang="en-US" sz="1900" dirty="0"/>
              <a:t>PLC Teams, Data “Dig” &amp; staff presentation, Testing Windows, Multi-Tiered System of Supports, Student Support Team</a:t>
            </a:r>
          </a:p>
          <a:p>
            <a:pPr marL="0" indent="0">
              <a:buNone/>
            </a:pPr>
            <a:r>
              <a:rPr lang="en-US" sz="2800" b="1" dirty="0"/>
              <a:t>Teachers &amp; Principals - </a:t>
            </a:r>
            <a:r>
              <a:rPr lang="en-US" sz="2600" dirty="0"/>
              <a:t>System to evaluate the effectiveness of curriculum &amp; instruction</a:t>
            </a:r>
          </a:p>
          <a:p>
            <a:pPr lvl="2"/>
            <a:r>
              <a:rPr lang="en-US" sz="1900" dirty="0"/>
              <a:t>Curriculum Maps &amp; Standards Alignment, PLC teams, Mentoring Program, Teacher/Principal Evaluations</a:t>
            </a:r>
          </a:p>
          <a:p>
            <a:pPr marL="0" indent="0">
              <a:buNone/>
            </a:pPr>
            <a:r>
              <a:rPr lang="en-US" sz="2800" b="1" dirty="0"/>
              <a:t>District - </a:t>
            </a:r>
            <a:r>
              <a:rPr lang="en-US" sz="2600" dirty="0"/>
              <a:t>District practices around high-quality instruction and rigorous curriculum that integrate a collaborative professional culture and technology</a:t>
            </a:r>
          </a:p>
          <a:p>
            <a:pPr lvl="2"/>
            <a:r>
              <a:rPr lang="en-US" sz="1900" dirty="0"/>
              <a:t>PLCs, collaborative professional culture, End-of-Year survey by classroom teachers</a:t>
            </a:r>
          </a:p>
          <a:p>
            <a:pPr lvl="2"/>
            <a:r>
              <a:rPr lang="en-US" sz="1900" dirty="0"/>
              <a:t>MTSS, EL, SPED, REACH, general PD &amp; North Collaborative opportunities</a:t>
            </a:r>
          </a:p>
          <a:p>
            <a:pPr lvl="2"/>
            <a:r>
              <a:rPr lang="en-US" sz="1900" dirty="0"/>
              <a:t>technology committee and 1:1 devices</a:t>
            </a:r>
          </a:p>
        </p:txBody>
      </p:sp>
    </p:spTree>
    <p:extLst>
      <p:ext uri="{BB962C8B-B14F-4D97-AF65-F5344CB8AC3E}">
        <p14:creationId xmlns:p14="http://schemas.microsoft.com/office/powerpoint/2010/main" val="638355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Equity</a:t>
            </a:r>
          </a:p>
        </p:txBody>
      </p:sp>
      <p:sp>
        <p:nvSpPr>
          <p:cNvPr id="3" name="Content Placeholder 2"/>
          <p:cNvSpPr>
            <a:spLocks noGrp="1"/>
          </p:cNvSpPr>
          <p:nvPr>
            <p:ph idx="1"/>
          </p:nvPr>
        </p:nvSpPr>
        <p:spPr>
          <a:xfrm>
            <a:off x="241300" y="1862417"/>
            <a:ext cx="8661400" cy="4773706"/>
          </a:xfrm>
        </p:spPr>
        <p:txBody>
          <a:bodyPr>
            <a:normAutofit fontScale="77500" lnSpcReduction="20000"/>
          </a:bodyPr>
          <a:lstStyle/>
          <a:p>
            <a:r>
              <a:rPr lang="en-US" dirty="0"/>
              <a:t>WBWF requires districts to publicly report data on an annual basis related to equitable teacher distribution including data on </a:t>
            </a:r>
            <a:r>
              <a:rPr lang="en-US" b="1" u="sng" dirty="0"/>
              <a:t>access</a:t>
            </a:r>
            <a:r>
              <a:rPr lang="en-US" dirty="0"/>
              <a:t> for low-income students, students of color, and American Indian Students </a:t>
            </a:r>
            <a:r>
              <a:rPr lang="en-US" b="1" u="sng" dirty="0"/>
              <a:t>to effective, experienced, and in-field teachers.</a:t>
            </a:r>
            <a:endParaRPr lang="en-US" dirty="0"/>
          </a:p>
          <a:p>
            <a:r>
              <a:rPr lang="en-US" dirty="0"/>
              <a:t>Currently, district data indicates 69% experienced, tenured teachers and 31% probationary teachers. This year we have a variance and two out-of-field for SPED, an out-of-field for EL; an out of field for HS science (filled with a JH license), and the rest of the teaching positions are staffed with in-field teachers. This data is typical for districts of our size in our geographical region.</a:t>
            </a:r>
          </a:p>
          <a:p>
            <a:r>
              <a:rPr lang="en-US" b="1" dirty="0"/>
              <a:t>What strategies has the district initiated to improve student equitable access to experienced, in-field, and effective teachers? </a:t>
            </a:r>
          </a:p>
          <a:p>
            <a:pPr lvl="1"/>
            <a:r>
              <a:rPr lang="en-US" dirty="0"/>
              <a:t>We will continue to develop our staff with high-quality professional development and mentoring.</a:t>
            </a:r>
          </a:p>
          <a:p>
            <a:pPr lvl="1"/>
            <a:r>
              <a:rPr lang="en-US" dirty="0"/>
              <a:t>We will continue to make hiring decisions that are based on need and aim for top talent. </a:t>
            </a:r>
          </a:p>
          <a:p>
            <a:pPr lvl="1"/>
            <a:r>
              <a:rPr lang="en-US" dirty="0"/>
              <a:t>We will continue to distribute staff across the district so that all students have equitable access to effective teachers, support staff, and administration who will help them reach their potential.</a:t>
            </a:r>
          </a:p>
        </p:txBody>
      </p:sp>
    </p:spTree>
    <p:extLst>
      <p:ext uri="{BB962C8B-B14F-4D97-AF65-F5344CB8AC3E}">
        <p14:creationId xmlns:p14="http://schemas.microsoft.com/office/powerpoint/2010/main" val="69218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Diversity</a:t>
            </a:r>
          </a:p>
        </p:txBody>
      </p:sp>
      <p:sp>
        <p:nvSpPr>
          <p:cNvPr id="3" name="Content Placeholder 2"/>
          <p:cNvSpPr>
            <a:spLocks noGrp="1"/>
          </p:cNvSpPr>
          <p:nvPr>
            <p:ph idx="1"/>
          </p:nvPr>
        </p:nvSpPr>
        <p:spPr>
          <a:xfrm>
            <a:off x="330200" y="2084294"/>
            <a:ext cx="8470900" cy="4532406"/>
          </a:xfrm>
        </p:spPr>
        <p:txBody>
          <a:bodyPr>
            <a:normAutofit/>
          </a:bodyPr>
          <a:lstStyle/>
          <a:p>
            <a:r>
              <a:rPr lang="en-US" dirty="0"/>
              <a:t>WBWF also requires districts and charters to examine student access to licensed teachers who reflect the racial and ethnic diversity of students. </a:t>
            </a:r>
          </a:p>
          <a:p>
            <a:r>
              <a:rPr lang="en-US" b="1" dirty="0"/>
              <a:t>Which racial and ethnic student groups are present in your district that are not yet represented in your licensed teacher staff?</a:t>
            </a:r>
            <a:endParaRPr lang="en-US" dirty="0"/>
          </a:p>
          <a:p>
            <a:pPr lvl="2"/>
            <a:r>
              <a:rPr lang="en-US" dirty="0"/>
              <a:t>Student diversity is 21%: 19% Hispanic and the remaining 2% include American Indian and 2 or More Races.</a:t>
            </a:r>
          </a:p>
          <a:p>
            <a:pPr lvl="2"/>
            <a:r>
              <a:rPr lang="en-US" dirty="0"/>
              <a:t>We have one licensed teacher who is Asian. The remaining staff members employed by the school district are Caucasian.</a:t>
            </a:r>
          </a:p>
          <a:p>
            <a:pPr marL="457200" lvl="2">
              <a:spcBef>
                <a:spcPts val="2000"/>
              </a:spcBef>
            </a:pPr>
            <a:r>
              <a:rPr lang="en-US" dirty="0"/>
              <a:t>The district continues to recruit teachers of color by attending career fairs and advertising broadly.</a:t>
            </a:r>
            <a:endParaRPr lang="en-US" b="1" dirty="0"/>
          </a:p>
          <a:p>
            <a:pPr lvl="2"/>
            <a:endParaRPr lang="en-US" dirty="0"/>
          </a:p>
          <a:p>
            <a:endParaRPr lang="en-US" dirty="0"/>
          </a:p>
        </p:txBody>
      </p:sp>
    </p:spTree>
    <p:extLst>
      <p:ext uri="{BB962C8B-B14F-4D97-AF65-F5344CB8AC3E}">
        <p14:creationId xmlns:p14="http://schemas.microsoft.com/office/powerpoint/2010/main" val="2752832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334" y="2182918"/>
            <a:ext cx="8651249" cy="2619717"/>
          </a:xfrm>
        </p:spPr>
        <p:txBody>
          <a:bodyPr>
            <a:noAutofit/>
          </a:bodyPr>
          <a:lstStyle/>
          <a:p>
            <a:r>
              <a:rPr lang="en-US" sz="4800" b="1" dirty="0"/>
              <a:t>       World’s Best Workforce</a:t>
            </a:r>
            <a:br>
              <a:rPr lang="en-US" sz="4800" b="1" dirty="0"/>
            </a:br>
            <a:br>
              <a:rPr lang="en-US" sz="6000" b="1" dirty="0"/>
            </a:br>
            <a:r>
              <a:rPr lang="en-US" sz="6000" b="1" dirty="0"/>
              <a:t>Comments and Questions?</a:t>
            </a:r>
          </a:p>
        </p:txBody>
      </p:sp>
      <p:pic>
        <p:nvPicPr>
          <p:cNvPr id="3" name="Picture 2" descr="Bulldog 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70" y="1460331"/>
            <a:ext cx="1106373" cy="754346"/>
          </a:xfrm>
          <a:prstGeom prst="rect">
            <a:avLst/>
          </a:prstGeom>
        </p:spPr>
      </p:pic>
    </p:spTree>
    <p:extLst>
      <p:ext uri="{BB962C8B-B14F-4D97-AF65-F5344CB8AC3E}">
        <p14:creationId xmlns:p14="http://schemas.microsoft.com/office/powerpoint/2010/main" val="79741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Minnesota Statute 120B.11</a:t>
            </a:r>
          </a:p>
        </p:txBody>
      </p:sp>
      <p:sp>
        <p:nvSpPr>
          <p:cNvPr id="3" name="Content Placeholder 2"/>
          <p:cNvSpPr>
            <a:spLocks noGrp="1"/>
          </p:cNvSpPr>
          <p:nvPr>
            <p:ph idx="1"/>
          </p:nvPr>
        </p:nvSpPr>
        <p:spPr>
          <a:xfrm>
            <a:off x="424273" y="2036120"/>
            <a:ext cx="9111669" cy="4252782"/>
          </a:xfrm>
        </p:spPr>
        <p:txBody>
          <a:bodyPr>
            <a:noAutofit/>
          </a:bodyPr>
          <a:lstStyle/>
          <a:p>
            <a:pPr marL="0" indent="0">
              <a:buNone/>
            </a:pPr>
            <a:r>
              <a:rPr lang="en-US" sz="3200" b="1" dirty="0"/>
              <a:t>World’s Best Workforce </a:t>
            </a:r>
            <a:r>
              <a:rPr lang="en-US" sz="3200" dirty="0"/>
              <a:t>means striving to:</a:t>
            </a:r>
          </a:p>
          <a:p>
            <a:pPr marL="457200" lvl="1" indent="0">
              <a:buNone/>
            </a:pPr>
            <a:r>
              <a:rPr lang="en-US" sz="2800" b="1" dirty="0"/>
              <a:t>Have all students meet </a:t>
            </a:r>
            <a:r>
              <a:rPr lang="en-US" sz="2800" b="1" u="sng" dirty="0"/>
              <a:t>school readiness</a:t>
            </a:r>
            <a:r>
              <a:rPr lang="en-US" sz="2800" b="1" dirty="0"/>
              <a:t> goals</a:t>
            </a:r>
          </a:p>
          <a:p>
            <a:pPr marL="457200" lvl="1" indent="0">
              <a:buNone/>
            </a:pPr>
            <a:r>
              <a:rPr lang="en-US" sz="2800" b="1" dirty="0"/>
              <a:t>Have all </a:t>
            </a:r>
            <a:r>
              <a:rPr lang="en-US" sz="2800" b="1" u="sng" dirty="0"/>
              <a:t>third-grade </a:t>
            </a:r>
            <a:r>
              <a:rPr lang="en-US" sz="2800" b="1" dirty="0"/>
              <a:t>students achieve grade-level </a:t>
            </a:r>
            <a:r>
              <a:rPr lang="en-US" sz="2800" b="1" u="sng" dirty="0"/>
              <a:t>literacy</a:t>
            </a:r>
          </a:p>
          <a:p>
            <a:pPr marL="457200" lvl="1" indent="0">
              <a:buNone/>
            </a:pPr>
            <a:r>
              <a:rPr lang="en-US" sz="2800" b="1" dirty="0"/>
              <a:t>Close the </a:t>
            </a:r>
            <a:r>
              <a:rPr lang="en-US" sz="2800" b="1" u="sng" dirty="0"/>
              <a:t>achievement gap</a:t>
            </a:r>
            <a:r>
              <a:rPr lang="en-US" sz="2800" b="1" dirty="0"/>
              <a:t> among all groups</a:t>
            </a:r>
          </a:p>
          <a:p>
            <a:pPr marL="457200" lvl="1" indent="0">
              <a:buNone/>
            </a:pPr>
            <a:r>
              <a:rPr lang="en-US" sz="2800" b="1" dirty="0"/>
              <a:t>Have all students </a:t>
            </a:r>
            <a:r>
              <a:rPr lang="en-US" sz="2800" b="1" u="sng" dirty="0"/>
              <a:t>graduate</a:t>
            </a:r>
            <a:r>
              <a:rPr lang="en-US" sz="2800" b="1" dirty="0"/>
              <a:t> from high school</a:t>
            </a:r>
          </a:p>
          <a:p>
            <a:pPr marL="457200" lvl="1" indent="0">
              <a:buNone/>
            </a:pPr>
            <a:r>
              <a:rPr lang="en-US" sz="2800" b="1" dirty="0"/>
              <a:t>Have all students attain </a:t>
            </a:r>
            <a:r>
              <a:rPr lang="en-US" sz="2800" b="1" u="sng" dirty="0"/>
              <a:t>college &amp; career readiness</a:t>
            </a:r>
          </a:p>
        </p:txBody>
      </p:sp>
    </p:spTree>
    <p:extLst>
      <p:ext uri="{BB962C8B-B14F-4D97-AF65-F5344CB8AC3E}">
        <p14:creationId xmlns:p14="http://schemas.microsoft.com/office/powerpoint/2010/main" val="91147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45720"/>
            <a:ext cx="8319503" cy="1371600"/>
          </a:xfrm>
        </p:spPr>
        <p:txBody>
          <a:bodyPr>
            <a:normAutofit fontScale="90000"/>
          </a:bodyPr>
          <a:lstStyle/>
          <a:p>
            <a:r>
              <a:rPr lang="en-US" sz="4400" b="1" dirty="0"/>
              <a:t>Lester Prairie 2021-22: 471 students</a:t>
            </a:r>
            <a:br>
              <a:rPr lang="en-US" sz="4400" b="1" dirty="0"/>
            </a:br>
            <a:endParaRPr lang="en-US" sz="1800" b="1" dirty="0"/>
          </a:p>
        </p:txBody>
      </p:sp>
      <p:pic>
        <p:nvPicPr>
          <p:cNvPr id="6" name="Content Placeholder 5">
            <a:extLst>
              <a:ext uri="{FF2B5EF4-FFF2-40B4-BE49-F238E27FC236}">
                <a16:creationId xmlns:a16="http://schemas.microsoft.com/office/drawing/2014/main" id="{815C3CC4-9EBB-66A8-B6F4-29BA9FE488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421" y="1471108"/>
            <a:ext cx="8823158" cy="4034118"/>
          </a:xfrm>
        </p:spPr>
      </p:pic>
    </p:spTree>
    <p:extLst>
      <p:ext uri="{BB962C8B-B14F-4D97-AF65-F5344CB8AC3E}">
        <p14:creationId xmlns:p14="http://schemas.microsoft.com/office/powerpoint/2010/main" val="362957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381000"/>
            <a:ext cx="8409454" cy="1371600"/>
          </a:xfrm>
        </p:spPr>
        <p:txBody>
          <a:bodyPr>
            <a:normAutofit/>
          </a:bodyPr>
          <a:lstStyle/>
          <a:p>
            <a:r>
              <a:rPr lang="en-US" sz="4400" b="1" dirty="0"/>
              <a:t>Lester Prairie 2021-22: 471 students</a:t>
            </a:r>
            <a:br>
              <a:rPr lang="en-US" sz="4400" b="1" dirty="0"/>
            </a:br>
            <a:endParaRPr lang="en-US" sz="1800" b="1" dirty="0"/>
          </a:p>
        </p:txBody>
      </p:sp>
      <p:pic>
        <p:nvPicPr>
          <p:cNvPr id="6" name="Content Placeholder 5">
            <a:extLst>
              <a:ext uri="{FF2B5EF4-FFF2-40B4-BE49-F238E27FC236}">
                <a16:creationId xmlns:a16="http://schemas.microsoft.com/office/drawing/2014/main" id="{8068EE6B-AFB7-1A5A-B268-6CDFAAA482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57" y="1492625"/>
            <a:ext cx="9001086" cy="4638114"/>
          </a:xfrm>
        </p:spPr>
      </p:pic>
    </p:spTree>
    <p:extLst>
      <p:ext uri="{BB962C8B-B14F-4D97-AF65-F5344CB8AC3E}">
        <p14:creationId xmlns:p14="http://schemas.microsoft.com/office/powerpoint/2010/main" val="43950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WBWF Goal #1</a:t>
            </a:r>
            <a:br>
              <a:rPr lang="en-US" b="1" dirty="0"/>
            </a:br>
            <a:r>
              <a:rPr lang="en-US" b="1" dirty="0"/>
              <a:t>School Readiness</a:t>
            </a:r>
          </a:p>
        </p:txBody>
      </p:sp>
      <p:sp>
        <p:nvSpPr>
          <p:cNvPr id="3" name="Content Placeholder 2"/>
          <p:cNvSpPr>
            <a:spLocks noGrp="1"/>
          </p:cNvSpPr>
          <p:nvPr>
            <p:ph idx="1"/>
          </p:nvPr>
        </p:nvSpPr>
        <p:spPr>
          <a:xfrm>
            <a:off x="548560" y="2083159"/>
            <a:ext cx="8356356" cy="3984965"/>
          </a:xfrm>
        </p:spPr>
        <p:txBody>
          <a:bodyPr>
            <a:normAutofit fontScale="92500" lnSpcReduction="10000"/>
          </a:bodyPr>
          <a:lstStyle/>
          <a:p>
            <a:pPr marL="0" indent="0">
              <a:buNone/>
            </a:pPr>
            <a:r>
              <a:rPr lang="en-US" sz="3200" b="1" dirty="0"/>
              <a:t>Kindergarten Ready</a:t>
            </a:r>
          </a:p>
          <a:p>
            <a:pPr lvl="1"/>
            <a:r>
              <a:rPr lang="en-US" sz="2800" b="1" dirty="0"/>
              <a:t>Purpose of school readiness program= prepare children to enter kindergarten (MN Statute 124D.15)</a:t>
            </a:r>
          </a:p>
          <a:p>
            <a:pPr lvl="1"/>
            <a:r>
              <a:rPr lang="en-US" sz="2800" b="1" dirty="0"/>
              <a:t>Local definition: Lester Prairie School District defines school readiness as children having the academic, social, emotional, and behavioral skills necessary to be successful in kindergarten and beyond.</a:t>
            </a:r>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4" y="1"/>
            <a:ext cx="2489065" cy="1752600"/>
          </a:xfrm>
          <a:prstGeom prst="rect">
            <a:avLst/>
          </a:prstGeom>
        </p:spPr>
      </p:pic>
    </p:spTree>
    <p:extLst>
      <p:ext uri="{BB962C8B-B14F-4D97-AF65-F5344CB8AC3E}">
        <p14:creationId xmlns:p14="http://schemas.microsoft.com/office/powerpoint/2010/main" val="406589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55600"/>
            <a:ext cx="7950200" cy="1371600"/>
          </a:xfrm>
        </p:spPr>
        <p:txBody>
          <a:bodyPr>
            <a:noAutofit/>
          </a:bodyPr>
          <a:lstStyle/>
          <a:p>
            <a:pPr algn="l"/>
            <a:r>
              <a:rPr lang="en-US" sz="4400" b="1" dirty="0"/>
              <a:t>SMART Goal #1:</a:t>
            </a:r>
            <a:br>
              <a:rPr lang="en-US" sz="4400" b="1" dirty="0"/>
            </a:br>
            <a:r>
              <a:rPr lang="en-US" sz="4400" b="1" dirty="0"/>
              <a:t>Kindergarten Readiness</a:t>
            </a:r>
            <a:endParaRPr lang="en-US" sz="4400" dirty="0"/>
          </a:p>
        </p:txBody>
      </p:sp>
      <p:sp>
        <p:nvSpPr>
          <p:cNvPr id="3" name="Content Placeholder 2"/>
          <p:cNvSpPr>
            <a:spLocks noGrp="1"/>
          </p:cNvSpPr>
          <p:nvPr>
            <p:ph idx="1"/>
          </p:nvPr>
        </p:nvSpPr>
        <p:spPr>
          <a:xfrm>
            <a:off x="136994" y="1890010"/>
            <a:ext cx="8829206" cy="4876800"/>
          </a:xfrm>
        </p:spPr>
        <p:txBody>
          <a:bodyPr>
            <a:normAutofit/>
          </a:bodyPr>
          <a:lstStyle/>
          <a:p>
            <a:pPr lvl="0"/>
            <a:r>
              <a:rPr lang="en-US" sz="2800" b="1" i="1" dirty="0"/>
              <a:t>Child received </a:t>
            </a:r>
            <a:r>
              <a:rPr lang="en-US" sz="2800" b="1" i="1" dirty="0">
                <a:solidFill>
                  <a:srgbClr val="FF0000"/>
                </a:solidFill>
              </a:rPr>
              <a:t>early childhood screening </a:t>
            </a:r>
            <a:r>
              <a:rPr lang="en-US" sz="1500" i="1" dirty="0"/>
              <a:t>(MN Statute 121A.17)</a:t>
            </a:r>
            <a:endParaRPr lang="en-US" sz="1500" dirty="0"/>
          </a:p>
          <a:p>
            <a:pPr marL="457200" lvl="1" indent="0">
              <a:spcBef>
                <a:spcPts val="0"/>
              </a:spcBef>
              <a:buNone/>
            </a:pPr>
            <a:r>
              <a:rPr lang="en-US" sz="2400" dirty="0"/>
              <a:t>	In 2021-22, Lester Prairie School District had 100% of children screened before entering kindergarten.</a:t>
            </a:r>
            <a:r>
              <a:rPr lang="en-US" sz="2200" dirty="0"/>
              <a:t>  (85% - Goal Not Met)</a:t>
            </a:r>
          </a:p>
          <a:p>
            <a:pPr marL="1371600" lvl="3" indent="0">
              <a:spcBef>
                <a:spcPts val="0"/>
              </a:spcBef>
              <a:buNone/>
            </a:pPr>
            <a:r>
              <a:rPr lang="en-US" sz="2200" dirty="0"/>
              <a:t>	</a:t>
            </a:r>
            <a:r>
              <a:rPr lang="en-US" sz="1400" dirty="0"/>
              <a:t>100% complete as of 10/25/22	</a:t>
            </a:r>
            <a:r>
              <a:rPr lang="en-US" sz="2200" dirty="0"/>
              <a:t>	       </a:t>
            </a:r>
          </a:p>
          <a:p>
            <a:pPr lvl="0">
              <a:spcBef>
                <a:spcPts val="0"/>
              </a:spcBef>
            </a:pPr>
            <a:r>
              <a:rPr lang="en-US" sz="2800" b="1" i="1" dirty="0">
                <a:solidFill>
                  <a:srgbClr val="FF0000"/>
                </a:solidFill>
              </a:rPr>
              <a:t>Child is at least 5 years of age </a:t>
            </a:r>
            <a:r>
              <a:rPr lang="en-US" sz="2800" b="1" i="1" dirty="0"/>
              <a:t>by September 1 of the child’s enrollment year </a:t>
            </a:r>
            <a:r>
              <a:rPr lang="en-US" sz="1500" i="1" dirty="0"/>
              <a:t>(MN Statute 120A.20)</a:t>
            </a:r>
            <a:endParaRPr lang="en-US" sz="1500" dirty="0"/>
          </a:p>
          <a:p>
            <a:pPr marL="457200" lvl="1" indent="0">
              <a:spcBef>
                <a:spcPts val="0"/>
              </a:spcBef>
              <a:buNone/>
            </a:pPr>
            <a:r>
              <a:rPr lang="en-US" sz="2400" dirty="0"/>
              <a:t>	In 2021-22, Lester Prairie School District had 100% of children begin kindergarten at age 5 or older.  (100% Goal Met)</a:t>
            </a:r>
          </a:p>
          <a:p>
            <a:pPr lvl="0">
              <a:spcBef>
                <a:spcPts val="0"/>
              </a:spcBef>
            </a:pPr>
            <a:r>
              <a:rPr lang="en-US" sz="2800" b="1" i="1" dirty="0"/>
              <a:t>Child has received medically acceptable </a:t>
            </a:r>
            <a:r>
              <a:rPr lang="en-US" sz="2800" b="1" i="1" dirty="0">
                <a:solidFill>
                  <a:srgbClr val="FF0000"/>
                </a:solidFill>
              </a:rPr>
              <a:t>immunizations</a:t>
            </a:r>
            <a:r>
              <a:rPr lang="en-US" sz="2800" b="1" i="1" dirty="0"/>
              <a:t>     </a:t>
            </a:r>
            <a:r>
              <a:rPr lang="en-US" sz="1500" i="1" dirty="0"/>
              <a:t>(MN Statute </a:t>
            </a:r>
            <a:r>
              <a:rPr lang="en-US" sz="1500" dirty="0"/>
              <a:t>121A.15)</a:t>
            </a:r>
          </a:p>
          <a:p>
            <a:pPr marL="457200" lvl="1" indent="0">
              <a:spcBef>
                <a:spcPts val="0"/>
              </a:spcBef>
              <a:buNone/>
            </a:pPr>
            <a:r>
              <a:rPr lang="en-US" sz="2400" dirty="0"/>
              <a:t>	In 2021-22, Lester Prairie School District had 100% of children fully immunized at kindergarten entry.  (85% - Goal Not Met)</a:t>
            </a:r>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4" y="1"/>
            <a:ext cx="2489065" cy="1752600"/>
          </a:xfrm>
          <a:prstGeom prst="rect">
            <a:avLst/>
          </a:prstGeom>
        </p:spPr>
      </p:pic>
    </p:spTree>
    <p:extLst>
      <p:ext uri="{BB962C8B-B14F-4D97-AF65-F5344CB8AC3E}">
        <p14:creationId xmlns:p14="http://schemas.microsoft.com/office/powerpoint/2010/main" val="88691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381000"/>
            <a:ext cx="7838295" cy="1371600"/>
          </a:xfrm>
        </p:spPr>
        <p:txBody>
          <a:bodyPr>
            <a:normAutofit fontScale="90000"/>
          </a:bodyPr>
          <a:lstStyle/>
          <a:p>
            <a:pPr algn="l"/>
            <a:r>
              <a:rPr lang="en-US" sz="4000" b="1" dirty="0"/>
              <a:t>WBWF Goal  #2: All Third Grade Students Achieve Grade-Level Literacy</a:t>
            </a:r>
            <a:endParaRPr lang="en-US" sz="4000" dirty="0"/>
          </a:p>
        </p:txBody>
      </p:sp>
      <p:sp>
        <p:nvSpPr>
          <p:cNvPr id="3" name="Content Placeholder 2"/>
          <p:cNvSpPr>
            <a:spLocks noGrp="1"/>
          </p:cNvSpPr>
          <p:nvPr>
            <p:ph idx="1"/>
          </p:nvPr>
        </p:nvSpPr>
        <p:spPr>
          <a:xfrm>
            <a:off x="360429" y="1912895"/>
            <a:ext cx="5487341" cy="4500188"/>
          </a:xfrm>
        </p:spPr>
        <p:txBody>
          <a:bodyPr>
            <a:normAutofit lnSpcReduction="10000"/>
          </a:bodyPr>
          <a:lstStyle/>
          <a:p>
            <a:r>
              <a:rPr lang="en-US" sz="2400" b="1" dirty="0"/>
              <a:t>“Literacy is the cornerstone of all learning and reading well by third grade is one of the many developmental milestones in a child’s education” (MDE). </a:t>
            </a:r>
          </a:p>
          <a:p>
            <a:r>
              <a:rPr lang="en-US" sz="2400" b="1" dirty="0"/>
              <a:t>The Read Well by Third Grade Legislation (120B.12) requires districts to develop a literacy plan with the goal of having all students proficient in reading by the end of third grade. The Literacy Plan is updated annually.</a:t>
            </a:r>
          </a:p>
          <a:p>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770" y="1912895"/>
            <a:ext cx="2857500" cy="2857500"/>
          </a:xfrm>
          <a:prstGeom prst="rect">
            <a:avLst/>
          </a:prstGeom>
        </p:spPr>
      </p:pic>
      <p:sp>
        <p:nvSpPr>
          <p:cNvPr id="5" name="TextBox 4">
            <a:extLst>
              <a:ext uri="{FF2B5EF4-FFF2-40B4-BE49-F238E27FC236}">
                <a16:creationId xmlns:a16="http://schemas.microsoft.com/office/drawing/2014/main" id="{2A6AC2E1-7357-634D-AD70-917FBBBB8907}"/>
              </a:ext>
            </a:extLst>
          </p:cNvPr>
          <p:cNvSpPr txBox="1"/>
          <p:nvPr/>
        </p:nvSpPr>
        <p:spPr>
          <a:xfrm>
            <a:off x="5526903" y="5003718"/>
            <a:ext cx="3763147" cy="1569660"/>
          </a:xfrm>
          <a:prstGeom prst="rect">
            <a:avLst/>
          </a:prstGeom>
          <a:noFill/>
        </p:spPr>
        <p:txBody>
          <a:bodyPr wrap="square" rtlCol="0">
            <a:spAutoFit/>
          </a:bodyPr>
          <a:lstStyle/>
          <a:p>
            <a:r>
              <a:rPr lang="en-US" sz="2400" b="1" dirty="0">
                <a:solidFill>
                  <a:srgbClr val="FF0000"/>
                </a:solidFill>
              </a:rPr>
              <a:t>Grade level literacy is crucial because in 4</a:t>
            </a:r>
            <a:r>
              <a:rPr lang="en-US" sz="2400" b="1" baseline="30000" dirty="0">
                <a:solidFill>
                  <a:srgbClr val="FF0000"/>
                </a:solidFill>
              </a:rPr>
              <a:t>th</a:t>
            </a:r>
            <a:r>
              <a:rPr lang="en-US" sz="2400" b="1" dirty="0">
                <a:solidFill>
                  <a:srgbClr val="FF0000"/>
                </a:solidFill>
              </a:rPr>
              <a:t> grade, learning to read shifts to reading to learn.</a:t>
            </a:r>
          </a:p>
        </p:txBody>
      </p:sp>
    </p:spTree>
    <p:extLst>
      <p:ext uri="{BB962C8B-B14F-4D97-AF65-F5344CB8AC3E}">
        <p14:creationId xmlns:p14="http://schemas.microsoft.com/office/powerpoint/2010/main" val="186516921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Formal">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extLst>
    <a:ext uri="{05A4C25C-085E-4340-85A3-A5531E510DB2}">
      <thm15:themeFamily xmlns:thm15="http://schemas.microsoft.com/office/thememl/2012/main" name="Nov2017Public Annual Mtg Presentation" id="{B9AED597-CF1F-6E49-AAD2-16E8738A1881}" vid="{43C4235C-4E53-3B41-9818-C9DBA7F38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25787</TotalTime>
  <Words>2740</Words>
  <Application>Microsoft Macintosh PowerPoint</Application>
  <PresentationFormat>On-screen Show (4:3)</PresentationFormat>
  <Paragraphs>511</Paragraphs>
  <Slides>33</Slides>
  <Notes>33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Garamond</vt:lpstr>
      <vt:lpstr>Wingdings</vt:lpstr>
      <vt:lpstr>Formal</vt:lpstr>
      <vt:lpstr>World’s Best Workforce 2021-2022 Report </vt:lpstr>
      <vt:lpstr>PowerPoint Presentation</vt:lpstr>
      <vt:lpstr>WBWF Timeline</vt:lpstr>
      <vt:lpstr>Minnesota Statute 120B.11</vt:lpstr>
      <vt:lpstr>Lester Prairie 2021-22: 471 students </vt:lpstr>
      <vt:lpstr>Lester Prairie 2021-22: 471 students </vt:lpstr>
      <vt:lpstr>WBWF Goal #1 School Readiness</vt:lpstr>
      <vt:lpstr>SMART Goal #1: Kindergarten Readiness</vt:lpstr>
      <vt:lpstr>WBWF Goal  #2: All Third Grade Students Achieve Grade-Level Literacy</vt:lpstr>
      <vt:lpstr>SMART Goal #2: All Third Grade Students Achieve Grade-Level Literacy</vt:lpstr>
      <vt:lpstr>WBWF #3:  Achievement Gap Closure</vt:lpstr>
      <vt:lpstr>PowerPoint Presentation</vt:lpstr>
      <vt:lpstr>PowerPoint Presentation</vt:lpstr>
      <vt:lpstr>WBWF #3:  Achievement Gap Closure</vt:lpstr>
      <vt:lpstr>PowerPoint Presentation</vt:lpstr>
      <vt:lpstr>PowerPoint Presentation</vt:lpstr>
      <vt:lpstr>WBWF Goal #3:  Achievement Gap Closure</vt:lpstr>
      <vt:lpstr>PowerPoint Presentation</vt:lpstr>
      <vt:lpstr>PowerPoint Presentation</vt:lpstr>
      <vt:lpstr>WBWF Goal #3:  Achievement Gap Closure</vt:lpstr>
      <vt:lpstr>PowerPoint Presentation</vt:lpstr>
      <vt:lpstr>PowerPoint Presentation</vt:lpstr>
      <vt:lpstr>Goal Area #4:  College and Career Readiness</vt:lpstr>
      <vt:lpstr>CCR = Choice Ready</vt:lpstr>
      <vt:lpstr>Goal Area #5: All Students Graduate from High School</vt:lpstr>
      <vt:lpstr>Data and Strategies</vt:lpstr>
      <vt:lpstr>WBWF Strategies for  Continued Improvement:  </vt:lpstr>
      <vt:lpstr>Multi-Tiered System of Supports:  Whole Child: Academics, Behavior, &amp; Social/Emotional Wellness</vt:lpstr>
      <vt:lpstr>5 Categories of Data</vt:lpstr>
      <vt:lpstr>Curriculum and Instruction</vt:lpstr>
      <vt:lpstr>Teacher Equity</vt:lpstr>
      <vt:lpstr>Teacher Diversity</vt:lpstr>
      <vt:lpstr>       World’s Best Workforce  Comments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Best Workforce 2016-2017 Report </dc:title>
  <dc:creator>Microsoft Office User</dc:creator>
  <cp:lastModifiedBy>Melissa Radeke</cp:lastModifiedBy>
  <cp:revision>129</cp:revision>
  <cp:lastPrinted>2022-11-04T14:35:19Z</cp:lastPrinted>
  <dcterms:created xsi:type="dcterms:W3CDTF">2017-11-07T18:19:13Z</dcterms:created>
  <dcterms:modified xsi:type="dcterms:W3CDTF">2022-11-21T18:47:44Z</dcterms:modified>
</cp:coreProperties>
</file>