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256" r:id="rId2"/>
    <p:sldId id="294" r:id="rId3"/>
    <p:sldId id="261" r:id="rId4"/>
    <p:sldId id="257" r:id="rId5"/>
    <p:sldId id="263" r:id="rId6"/>
    <p:sldId id="303" r:id="rId7"/>
    <p:sldId id="287" r:id="rId8"/>
    <p:sldId id="305" r:id="rId9"/>
    <p:sldId id="291" r:id="rId10"/>
    <p:sldId id="267" r:id="rId11"/>
    <p:sldId id="270" r:id="rId12"/>
    <p:sldId id="326" r:id="rId13"/>
    <p:sldId id="327" r:id="rId14"/>
    <p:sldId id="328" r:id="rId15"/>
    <p:sldId id="321" r:id="rId16"/>
    <p:sldId id="330" r:id="rId17"/>
    <p:sldId id="329" r:id="rId18"/>
    <p:sldId id="331" r:id="rId19"/>
    <p:sldId id="274" r:id="rId20"/>
    <p:sldId id="333" r:id="rId21"/>
    <p:sldId id="299" r:id="rId22"/>
    <p:sldId id="310" r:id="rId23"/>
    <p:sldId id="334" r:id="rId24"/>
    <p:sldId id="311" r:id="rId25"/>
    <p:sldId id="313" r:id="rId26"/>
    <p:sldId id="335" r:id="rId27"/>
    <p:sldId id="336" r:id="rId28"/>
    <p:sldId id="29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CC66"/>
    <a:srgbClr val="0000FF"/>
    <a:srgbClr val="FFD83B"/>
    <a:srgbClr val="FF420B"/>
    <a:srgbClr val="FF530D"/>
    <a:srgbClr val="FFFDA6"/>
    <a:srgbClr val="F9FFAA"/>
    <a:srgbClr val="FFFA99"/>
    <a:srgbClr val="FFCB3B"/>
    <a:srgbClr val="8C03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130" autoAdjust="0"/>
    <p:restoredTop sz="83422" autoAdjust="0"/>
  </p:normalViewPr>
  <p:slideViewPr>
    <p:cSldViewPr snapToGrid="0" snapToObjects="1">
      <p:cViewPr varScale="1">
        <p:scale>
          <a:sx n="108" d="100"/>
          <a:sy n="108" d="100"/>
        </p:scale>
        <p:origin x="776" y="192"/>
      </p:cViewPr>
      <p:guideLst>
        <p:guide orient="horz" pos="2160"/>
        <p:guide pos="2880"/>
      </p:guideLst>
    </p:cSldViewPr>
  </p:slideViewPr>
  <p:outlineViewPr>
    <p:cViewPr>
      <p:scale>
        <a:sx n="33" d="100"/>
        <a:sy n="33" d="100"/>
      </p:scale>
      <p:origin x="0" y="-1360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iagrams/_rels/drawing1.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B2BEA5-7D4B-6145-B7B7-F6E7B0F37BF2}" type="doc">
      <dgm:prSet loTypeId="urn:microsoft.com/office/officeart/2005/8/layout/funnel1" loCatId="" qsTypeId="urn:microsoft.com/office/officeart/2005/8/quickstyle/simple4" qsCatId="simple" csTypeId="urn:microsoft.com/office/officeart/2005/8/colors/accent1_2" csCatId="accent1" phldr="1"/>
      <dgm:spPr/>
      <dgm:t>
        <a:bodyPr/>
        <a:lstStyle/>
        <a:p>
          <a:endParaRPr lang="en-US"/>
        </a:p>
      </dgm:t>
    </dgm:pt>
    <dgm:pt modelId="{3F2C98ED-344A-C84E-B6B3-99D814000729}">
      <dgm:prSet phldrT="[Text]"/>
      <dgm:spPr/>
      <dgm:t>
        <a:bodyPr/>
        <a:lstStyle/>
        <a:p>
          <a:r>
            <a:rPr lang="en-US" b="1" dirty="0"/>
            <a:t>Strategies </a:t>
          </a:r>
        </a:p>
      </dgm:t>
    </dgm:pt>
    <dgm:pt modelId="{506FF9F9-E21F-AB4E-9353-3332271210B5}" type="parTrans" cxnId="{114602E6-1976-3C4D-945F-C20471E9735D}">
      <dgm:prSet/>
      <dgm:spPr/>
      <dgm:t>
        <a:bodyPr/>
        <a:lstStyle/>
        <a:p>
          <a:endParaRPr lang="en-US"/>
        </a:p>
      </dgm:t>
    </dgm:pt>
    <dgm:pt modelId="{B2FC8A72-3CFD-7149-B39B-A235312A0DE2}" type="sibTrans" cxnId="{114602E6-1976-3C4D-945F-C20471E9735D}">
      <dgm:prSet/>
      <dgm:spPr/>
      <dgm:t>
        <a:bodyPr/>
        <a:lstStyle/>
        <a:p>
          <a:endParaRPr lang="en-US"/>
        </a:p>
      </dgm:t>
    </dgm:pt>
    <dgm:pt modelId="{D9B0CA71-7CCC-D848-96BD-7587893DA951}">
      <dgm:prSet phldrT="[Text]" custT="1"/>
      <dgm:spPr/>
      <dgm:t>
        <a:bodyPr/>
        <a:lstStyle/>
        <a:p>
          <a:r>
            <a:rPr lang="en-US" sz="2800" b="1" dirty="0"/>
            <a:t>Goals</a:t>
          </a:r>
        </a:p>
      </dgm:t>
    </dgm:pt>
    <dgm:pt modelId="{4F06FC94-5CF7-DB45-8929-FE1F3F934B0D}" type="parTrans" cxnId="{782D9637-8742-9649-938D-FB22E194BB9E}">
      <dgm:prSet/>
      <dgm:spPr/>
      <dgm:t>
        <a:bodyPr/>
        <a:lstStyle/>
        <a:p>
          <a:endParaRPr lang="en-US"/>
        </a:p>
      </dgm:t>
    </dgm:pt>
    <dgm:pt modelId="{CA22EA8C-8A8A-5D4E-B2EB-3DA96AC47956}" type="sibTrans" cxnId="{782D9637-8742-9649-938D-FB22E194BB9E}">
      <dgm:prSet/>
      <dgm:spPr/>
      <dgm:t>
        <a:bodyPr/>
        <a:lstStyle/>
        <a:p>
          <a:endParaRPr lang="en-US"/>
        </a:p>
      </dgm:t>
    </dgm:pt>
    <dgm:pt modelId="{A19AA3B4-5ACD-044D-B86E-3C9889CB62AD}">
      <dgm:prSet phldrT="[Text]" custT="1"/>
      <dgm:spPr/>
      <dgm:t>
        <a:bodyPr/>
        <a:lstStyle/>
        <a:p>
          <a:r>
            <a:rPr lang="en-US" sz="2800" b="1" dirty="0"/>
            <a:t>Equity</a:t>
          </a:r>
        </a:p>
      </dgm:t>
    </dgm:pt>
    <dgm:pt modelId="{3667FE9C-783F-9E49-AC18-60E9DE957FA7}" type="parTrans" cxnId="{3217C5E4-BD6D-AD4D-B3C2-99940D33052F}">
      <dgm:prSet/>
      <dgm:spPr/>
      <dgm:t>
        <a:bodyPr/>
        <a:lstStyle/>
        <a:p>
          <a:endParaRPr lang="en-US"/>
        </a:p>
      </dgm:t>
    </dgm:pt>
    <dgm:pt modelId="{207BFE6C-E3DD-BD46-B9C9-8FEE81ADA73A}" type="sibTrans" cxnId="{3217C5E4-BD6D-AD4D-B3C2-99940D33052F}">
      <dgm:prSet/>
      <dgm:spPr/>
      <dgm:t>
        <a:bodyPr/>
        <a:lstStyle/>
        <a:p>
          <a:endParaRPr lang="en-US"/>
        </a:p>
      </dgm:t>
    </dgm:pt>
    <dgm:pt modelId="{10E27EB9-CC7B-E94C-8DBE-7173725FA349}">
      <dgm:prSet phldrT="[Text]" custT="1"/>
      <dgm:spPr/>
      <dgm:t>
        <a:bodyPr/>
        <a:lstStyle/>
        <a:p>
          <a:r>
            <a:rPr lang="en-US" sz="3600" b="1" dirty="0"/>
            <a:t>Increased Student Success</a:t>
          </a:r>
        </a:p>
      </dgm:t>
    </dgm:pt>
    <dgm:pt modelId="{D7DD8606-C7DF-AA41-BE07-2D022D384E19}" type="parTrans" cxnId="{0AFB721B-4CB5-EF44-85E4-2FD2CD7B47B9}">
      <dgm:prSet/>
      <dgm:spPr/>
      <dgm:t>
        <a:bodyPr/>
        <a:lstStyle/>
        <a:p>
          <a:endParaRPr lang="en-US"/>
        </a:p>
      </dgm:t>
    </dgm:pt>
    <dgm:pt modelId="{F774BABD-08F0-0942-8108-B2F742FAC8D4}" type="sibTrans" cxnId="{0AFB721B-4CB5-EF44-85E4-2FD2CD7B47B9}">
      <dgm:prSet/>
      <dgm:spPr/>
      <dgm:t>
        <a:bodyPr/>
        <a:lstStyle/>
        <a:p>
          <a:endParaRPr lang="en-US"/>
        </a:p>
      </dgm:t>
    </dgm:pt>
    <dgm:pt modelId="{B12B481D-36B3-5C40-984B-76E42FECC8FE}" type="pres">
      <dgm:prSet presAssocID="{0FB2BEA5-7D4B-6145-B7B7-F6E7B0F37BF2}" presName="Name0" presStyleCnt="0">
        <dgm:presLayoutVars>
          <dgm:chMax val="4"/>
          <dgm:resizeHandles val="exact"/>
        </dgm:presLayoutVars>
      </dgm:prSet>
      <dgm:spPr/>
    </dgm:pt>
    <dgm:pt modelId="{A5EA9489-DFD6-3A41-B7E4-D2BF8C662800}" type="pres">
      <dgm:prSet presAssocID="{0FB2BEA5-7D4B-6145-B7B7-F6E7B0F37BF2}" presName="ellipse" presStyleLbl="trBgShp" presStyleIdx="0" presStyleCnt="1"/>
      <dgm:spPr/>
    </dgm:pt>
    <dgm:pt modelId="{9ED80BBB-9576-AB4B-9E75-C456B1193CFF}" type="pres">
      <dgm:prSet presAssocID="{0FB2BEA5-7D4B-6145-B7B7-F6E7B0F37BF2}" presName="arrow1" presStyleLbl="fgShp" presStyleIdx="0" presStyleCnt="1" custLinFactNeighborX="17258" custLinFactNeighborY="-4902"/>
      <dgm:spPr/>
    </dgm:pt>
    <dgm:pt modelId="{AD6A128B-27C7-0240-A91D-49548F220E77}" type="pres">
      <dgm:prSet presAssocID="{0FB2BEA5-7D4B-6145-B7B7-F6E7B0F37BF2}" presName="rectangle" presStyleLbl="revTx" presStyleIdx="0" presStyleCnt="1" custScaleX="154409" custLinFactNeighborX="8260" custLinFactNeighborY="8417">
        <dgm:presLayoutVars>
          <dgm:bulletEnabled val="1"/>
        </dgm:presLayoutVars>
      </dgm:prSet>
      <dgm:spPr/>
    </dgm:pt>
    <dgm:pt modelId="{460EC90B-9B44-B94F-9A9A-E4A7C1BE636E}" type="pres">
      <dgm:prSet presAssocID="{D9B0CA71-7CCC-D848-96BD-7587893DA951}" presName="item1" presStyleLbl="node1" presStyleIdx="0" presStyleCnt="3" custScaleX="137188" custScaleY="121427">
        <dgm:presLayoutVars>
          <dgm:bulletEnabled val="1"/>
        </dgm:presLayoutVars>
      </dgm:prSet>
      <dgm:spPr/>
    </dgm:pt>
    <dgm:pt modelId="{73C7B165-DDFB-A64A-B868-72B8A2ACE970}" type="pres">
      <dgm:prSet presAssocID="{A19AA3B4-5ACD-044D-B86E-3C9889CB62AD}" presName="item2" presStyleLbl="node1" presStyleIdx="1" presStyleCnt="3" custScaleX="137334" custScaleY="122983" custLinFactNeighborX="8939" custLinFactNeighborY="-21823">
        <dgm:presLayoutVars>
          <dgm:bulletEnabled val="1"/>
        </dgm:presLayoutVars>
      </dgm:prSet>
      <dgm:spPr/>
    </dgm:pt>
    <dgm:pt modelId="{05017A0A-948D-FE41-ADB5-4E269A1EDBB8}" type="pres">
      <dgm:prSet presAssocID="{10E27EB9-CC7B-E94C-8DBE-7173725FA349}" presName="item3" presStyleLbl="node1" presStyleIdx="2" presStyleCnt="3" custScaleX="142729" custScaleY="124570" custLinFactNeighborX="27572" custLinFactNeighborY="-6655">
        <dgm:presLayoutVars>
          <dgm:bulletEnabled val="1"/>
        </dgm:presLayoutVars>
      </dgm:prSet>
      <dgm:spPr/>
    </dgm:pt>
    <dgm:pt modelId="{32DDB7FF-A6C2-6A48-98C8-3881F13FB5DC}" type="pres">
      <dgm:prSet presAssocID="{0FB2BEA5-7D4B-6145-B7B7-F6E7B0F37BF2}" presName="funnel" presStyleLbl="trAlignAcc1" presStyleIdx="0" presStyleCnt="1" custLinFactNeighborX="3955" custLinFactNeighborY="-543"/>
      <dgm:spPr/>
    </dgm:pt>
  </dgm:ptLst>
  <dgm:cxnLst>
    <dgm:cxn modelId="{0AFB721B-4CB5-EF44-85E4-2FD2CD7B47B9}" srcId="{0FB2BEA5-7D4B-6145-B7B7-F6E7B0F37BF2}" destId="{10E27EB9-CC7B-E94C-8DBE-7173725FA349}" srcOrd="3" destOrd="0" parTransId="{D7DD8606-C7DF-AA41-BE07-2D022D384E19}" sibTransId="{F774BABD-08F0-0942-8108-B2F742FAC8D4}"/>
    <dgm:cxn modelId="{2F987C30-35A9-C64E-BA47-19123D7EEB20}" type="presOf" srcId="{10E27EB9-CC7B-E94C-8DBE-7173725FA349}" destId="{AD6A128B-27C7-0240-A91D-49548F220E77}" srcOrd="0" destOrd="0" presId="urn:microsoft.com/office/officeart/2005/8/layout/funnel1"/>
    <dgm:cxn modelId="{782D9637-8742-9649-938D-FB22E194BB9E}" srcId="{0FB2BEA5-7D4B-6145-B7B7-F6E7B0F37BF2}" destId="{D9B0CA71-7CCC-D848-96BD-7587893DA951}" srcOrd="1" destOrd="0" parTransId="{4F06FC94-5CF7-DB45-8929-FE1F3F934B0D}" sibTransId="{CA22EA8C-8A8A-5D4E-B2EB-3DA96AC47956}"/>
    <dgm:cxn modelId="{48B1365B-D2C2-AC4E-9C5B-A0398B524A6E}" type="presOf" srcId="{3F2C98ED-344A-C84E-B6B3-99D814000729}" destId="{05017A0A-948D-FE41-ADB5-4E269A1EDBB8}" srcOrd="0" destOrd="0" presId="urn:microsoft.com/office/officeart/2005/8/layout/funnel1"/>
    <dgm:cxn modelId="{6DFB0988-EDCB-C747-B70E-5211B5BC2D5E}" type="presOf" srcId="{0FB2BEA5-7D4B-6145-B7B7-F6E7B0F37BF2}" destId="{B12B481D-36B3-5C40-984B-76E42FECC8FE}" srcOrd="0" destOrd="0" presId="urn:microsoft.com/office/officeart/2005/8/layout/funnel1"/>
    <dgm:cxn modelId="{E0622394-C843-9E40-A362-82B5F0985782}" type="presOf" srcId="{D9B0CA71-7CCC-D848-96BD-7587893DA951}" destId="{73C7B165-DDFB-A64A-B868-72B8A2ACE970}" srcOrd="0" destOrd="0" presId="urn:microsoft.com/office/officeart/2005/8/layout/funnel1"/>
    <dgm:cxn modelId="{90127EC3-5BC3-1744-86A9-1EC9F7266037}" type="presOf" srcId="{A19AA3B4-5ACD-044D-B86E-3C9889CB62AD}" destId="{460EC90B-9B44-B94F-9A9A-E4A7C1BE636E}" srcOrd="0" destOrd="0" presId="urn:microsoft.com/office/officeart/2005/8/layout/funnel1"/>
    <dgm:cxn modelId="{3217C5E4-BD6D-AD4D-B3C2-99940D33052F}" srcId="{0FB2BEA5-7D4B-6145-B7B7-F6E7B0F37BF2}" destId="{A19AA3B4-5ACD-044D-B86E-3C9889CB62AD}" srcOrd="2" destOrd="0" parTransId="{3667FE9C-783F-9E49-AC18-60E9DE957FA7}" sibTransId="{207BFE6C-E3DD-BD46-B9C9-8FEE81ADA73A}"/>
    <dgm:cxn modelId="{114602E6-1976-3C4D-945F-C20471E9735D}" srcId="{0FB2BEA5-7D4B-6145-B7B7-F6E7B0F37BF2}" destId="{3F2C98ED-344A-C84E-B6B3-99D814000729}" srcOrd="0" destOrd="0" parTransId="{506FF9F9-E21F-AB4E-9353-3332271210B5}" sibTransId="{B2FC8A72-3CFD-7149-B39B-A235312A0DE2}"/>
    <dgm:cxn modelId="{C82C9F95-8B6A-2842-8622-D839F8C926F0}" type="presParOf" srcId="{B12B481D-36B3-5C40-984B-76E42FECC8FE}" destId="{A5EA9489-DFD6-3A41-B7E4-D2BF8C662800}" srcOrd="0" destOrd="0" presId="urn:microsoft.com/office/officeart/2005/8/layout/funnel1"/>
    <dgm:cxn modelId="{C3ED16B2-8711-CD41-93A0-883CE625F3CA}" type="presParOf" srcId="{B12B481D-36B3-5C40-984B-76E42FECC8FE}" destId="{9ED80BBB-9576-AB4B-9E75-C456B1193CFF}" srcOrd="1" destOrd="0" presId="urn:microsoft.com/office/officeart/2005/8/layout/funnel1"/>
    <dgm:cxn modelId="{E42020A6-4C43-9A40-8F31-4DF38F9BEAF7}" type="presParOf" srcId="{B12B481D-36B3-5C40-984B-76E42FECC8FE}" destId="{AD6A128B-27C7-0240-A91D-49548F220E77}" srcOrd="2" destOrd="0" presId="urn:microsoft.com/office/officeart/2005/8/layout/funnel1"/>
    <dgm:cxn modelId="{7D140F0A-0689-BD45-A47F-D07FFBD30973}" type="presParOf" srcId="{B12B481D-36B3-5C40-984B-76E42FECC8FE}" destId="{460EC90B-9B44-B94F-9A9A-E4A7C1BE636E}" srcOrd="3" destOrd="0" presId="urn:microsoft.com/office/officeart/2005/8/layout/funnel1"/>
    <dgm:cxn modelId="{EC7CA4A5-1336-5749-B100-D68304D26B90}" type="presParOf" srcId="{B12B481D-36B3-5C40-984B-76E42FECC8FE}" destId="{73C7B165-DDFB-A64A-B868-72B8A2ACE970}" srcOrd="4" destOrd="0" presId="urn:microsoft.com/office/officeart/2005/8/layout/funnel1"/>
    <dgm:cxn modelId="{6D5409C5-82E7-E942-BEFC-A287AC360F46}" type="presParOf" srcId="{B12B481D-36B3-5C40-984B-76E42FECC8FE}" destId="{05017A0A-948D-FE41-ADB5-4E269A1EDBB8}" srcOrd="5" destOrd="0" presId="urn:microsoft.com/office/officeart/2005/8/layout/funnel1"/>
    <dgm:cxn modelId="{F0498B8E-BDA3-5445-B9C4-1866B3BCC73E}" type="presParOf" srcId="{B12B481D-36B3-5C40-984B-76E42FECC8FE}" destId="{32DDB7FF-A6C2-6A48-98C8-3881F13FB5DC}"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2F548B-030B-5641-B5E5-4B7191D5D8C8}" type="doc">
      <dgm:prSet loTypeId="urn:microsoft.com/office/officeart/2005/8/layout/hProcess9" loCatId="" qsTypeId="urn:microsoft.com/office/officeart/2005/8/quickstyle/simple4" qsCatId="simple" csTypeId="urn:microsoft.com/office/officeart/2005/8/colors/accent1_2" csCatId="accent1" phldr="1"/>
      <dgm:spPr/>
    </dgm:pt>
    <dgm:pt modelId="{7291720C-B183-1F4B-A0B3-871F69270AD2}">
      <dgm:prSet phldrT="[Text]" custT="1"/>
      <dgm:spPr/>
      <dgm:t>
        <a:bodyPr/>
        <a:lstStyle/>
        <a:p>
          <a:r>
            <a:rPr lang="en-US" sz="2800" b="1" i="0" dirty="0"/>
            <a:t>Fall</a:t>
          </a:r>
          <a:r>
            <a:rPr lang="en-US" sz="2800" dirty="0"/>
            <a:t>  </a:t>
          </a:r>
        </a:p>
        <a:p>
          <a:r>
            <a:rPr lang="en-US" sz="2000" dirty="0"/>
            <a:t>1. Public Meeting </a:t>
          </a:r>
        </a:p>
        <a:p>
          <a:r>
            <a:rPr lang="en-US" sz="2000" dirty="0"/>
            <a:t>2. Annual Report posted on district website</a:t>
          </a:r>
        </a:p>
      </dgm:t>
    </dgm:pt>
    <dgm:pt modelId="{D61D8E2F-452F-D044-AE21-4CA5D8D39603}" type="parTrans" cxnId="{B47626C1-F0A9-C24D-A62E-C71BAB094018}">
      <dgm:prSet/>
      <dgm:spPr/>
      <dgm:t>
        <a:bodyPr/>
        <a:lstStyle/>
        <a:p>
          <a:endParaRPr lang="en-US"/>
        </a:p>
      </dgm:t>
    </dgm:pt>
    <dgm:pt modelId="{65B5E800-B769-D646-A3C0-4DA81737ECAD}" type="sibTrans" cxnId="{B47626C1-F0A9-C24D-A62E-C71BAB094018}">
      <dgm:prSet/>
      <dgm:spPr/>
      <dgm:t>
        <a:bodyPr/>
        <a:lstStyle/>
        <a:p>
          <a:endParaRPr lang="en-US"/>
        </a:p>
      </dgm:t>
    </dgm:pt>
    <dgm:pt modelId="{63C99B1A-A0A6-3C4B-838F-90C238C70CBA}">
      <dgm:prSet phldrT="[Text]" custT="1"/>
      <dgm:spPr/>
      <dgm:t>
        <a:bodyPr/>
        <a:lstStyle/>
        <a:p>
          <a:r>
            <a:rPr lang="en-US" sz="2400" b="1" i="0" dirty="0"/>
            <a:t>Dec. 15, 2023</a:t>
          </a:r>
        </a:p>
        <a:p>
          <a:r>
            <a:rPr lang="en-US" sz="1700" dirty="0"/>
            <a:t>Submit summary report to MDE</a:t>
          </a:r>
        </a:p>
      </dgm:t>
    </dgm:pt>
    <dgm:pt modelId="{16F8BC33-5436-0042-837D-5F55284B504C}" type="parTrans" cxnId="{0A0F1E54-6B45-EA43-94E8-05FE51FFFF82}">
      <dgm:prSet/>
      <dgm:spPr/>
      <dgm:t>
        <a:bodyPr/>
        <a:lstStyle/>
        <a:p>
          <a:endParaRPr lang="en-US"/>
        </a:p>
      </dgm:t>
    </dgm:pt>
    <dgm:pt modelId="{D994D190-2876-E348-B382-A4C3316A4108}" type="sibTrans" cxnId="{0A0F1E54-6B45-EA43-94E8-05FE51FFFF82}">
      <dgm:prSet/>
      <dgm:spPr/>
      <dgm:t>
        <a:bodyPr/>
        <a:lstStyle/>
        <a:p>
          <a:endParaRPr lang="en-US"/>
        </a:p>
      </dgm:t>
    </dgm:pt>
    <dgm:pt modelId="{08A38668-AA08-0C4E-99F7-BF68CC80E53A}">
      <dgm:prSet phldrT="[Text]" custT="1"/>
      <dgm:spPr/>
      <dgm:t>
        <a:bodyPr/>
        <a:lstStyle/>
        <a:p>
          <a:r>
            <a:rPr lang="en-US" sz="2800" b="1" i="0" dirty="0"/>
            <a:t>Throughout year</a:t>
          </a:r>
        </a:p>
        <a:p>
          <a:r>
            <a:rPr lang="en-US" sz="2000" dirty="0"/>
            <a:t>Continue to monitor, review, and plan for next year’s plan</a:t>
          </a:r>
        </a:p>
      </dgm:t>
    </dgm:pt>
    <dgm:pt modelId="{E2C3515E-DF86-144A-A8EC-34836FFB2336}" type="parTrans" cxnId="{E61FD6FC-B3A4-8F48-9B7F-93D3437F8F1B}">
      <dgm:prSet/>
      <dgm:spPr/>
      <dgm:t>
        <a:bodyPr/>
        <a:lstStyle/>
        <a:p>
          <a:endParaRPr lang="en-US"/>
        </a:p>
      </dgm:t>
    </dgm:pt>
    <dgm:pt modelId="{0079208C-D203-B040-A321-A81EA1A6785B}" type="sibTrans" cxnId="{E61FD6FC-B3A4-8F48-9B7F-93D3437F8F1B}">
      <dgm:prSet/>
      <dgm:spPr/>
      <dgm:t>
        <a:bodyPr/>
        <a:lstStyle/>
        <a:p>
          <a:endParaRPr lang="en-US"/>
        </a:p>
      </dgm:t>
    </dgm:pt>
    <dgm:pt modelId="{E7C5B487-0429-6743-8B21-CDD52EEF44E5}" type="pres">
      <dgm:prSet presAssocID="{D22F548B-030B-5641-B5E5-4B7191D5D8C8}" presName="CompostProcess" presStyleCnt="0">
        <dgm:presLayoutVars>
          <dgm:dir/>
          <dgm:resizeHandles val="exact"/>
        </dgm:presLayoutVars>
      </dgm:prSet>
      <dgm:spPr/>
    </dgm:pt>
    <dgm:pt modelId="{79C6A5D0-FB2C-3F4A-B42C-FFA9E2429200}" type="pres">
      <dgm:prSet presAssocID="{D22F548B-030B-5641-B5E5-4B7191D5D8C8}" presName="arrow" presStyleLbl="bgShp" presStyleIdx="0" presStyleCnt="1" custScaleX="117647"/>
      <dgm:spPr>
        <a:solidFill>
          <a:srgbClr val="F9FFAA"/>
        </a:solidFill>
      </dgm:spPr>
    </dgm:pt>
    <dgm:pt modelId="{0E487139-4D6C-FD4C-8D14-4939194B65F3}" type="pres">
      <dgm:prSet presAssocID="{D22F548B-030B-5641-B5E5-4B7191D5D8C8}" presName="linearProcess" presStyleCnt="0"/>
      <dgm:spPr/>
    </dgm:pt>
    <dgm:pt modelId="{5F490EF8-7D2C-664C-9D59-5B6A5465AC92}" type="pres">
      <dgm:prSet presAssocID="{7291720C-B183-1F4B-A0B3-871F69270AD2}" presName="textNode" presStyleLbl="node1" presStyleIdx="0" presStyleCnt="3" custScaleX="155286" custScaleY="113615" custLinFactNeighborX="-88661">
        <dgm:presLayoutVars>
          <dgm:bulletEnabled val="1"/>
        </dgm:presLayoutVars>
      </dgm:prSet>
      <dgm:spPr/>
    </dgm:pt>
    <dgm:pt modelId="{681F828C-54E9-CD42-AD81-6841EA26F14A}" type="pres">
      <dgm:prSet presAssocID="{65B5E800-B769-D646-A3C0-4DA81737ECAD}" presName="sibTrans" presStyleCnt="0"/>
      <dgm:spPr/>
    </dgm:pt>
    <dgm:pt modelId="{97277D2F-36FD-9C4A-83C5-3B2561F3EB19}" type="pres">
      <dgm:prSet presAssocID="{63C99B1A-A0A6-3C4B-838F-90C238C70CBA}" presName="textNode" presStyleLbl="node1" presStyleIdx="1" presStyleCnt="3" custScaleX="118126" custScaleY="115178" custLinFactNeighborX="-99091" custLinFactNeighborY="728">
        <dgm:presLayoutVars>
          <dgm:bulletEnabled val="1"/>
        </dgm:presLayoutVars>
      </dgm:prSet>
      <dgm:spPr/>
    </dgm:pt>
    <dgm:pt modelId="{88432FC2-F89C-4A42-8E17-63AF1247D3D8}" type="pres">
      <dgm:prSet presAssocID="{D994D190-2876-E348-B382-A4C3316A4108}" presName="sibTrans" presStyleCnt="0"/>
      <dgm:spPr/>
    </dgm:pt>
    <dgm:pt modelId="{03FDAED5-13FD-C84D-9545-432A35122016}" type="pres">
      <dgm:prSet presAssocID="{08A38668-AA08-0C4E-99F7-BF68CC80E53A}" presName="textNode" presStyleLbl="node1" presStyleIdx="2" presStyleCnt="3" custScaleX="133398" custScaleY="117635" custLinFactX="-11422" custLinFactNeighborX="-100000" custLinFactNeighborY="728">
        <dgm:presLayoutVars>
          <dgm:bulletEnabled val="1"/>
        </dgm:presLayoutVars>
      </dgm:prSet>
      <dgm:spPr/>
    </dgm:pt>
  </dgm:ptLst>
  <dgm:cxnLst>
    <dgm:cxn modelId="{4FBC8211-717D-8B49-9E38-B15414C5437B}" type="presOf" srcId="{63C99B1A-A0A6-3C4B-838F-90C238C70CBA}" destId="{97277D2F-36FD-9C4A-83C5-3B2561F3EB19}" srcOrd="0" destOrd="0" presId="urn:microsoft.com/office/officeart/2005/8/layout/hProcess9"/>
    <dgm:cxn modelId="{81EF5D1B-1665-DD4D-AFB1-A0444DDB9010}" type="presOf" srcId="{D22F548B-030B-5641-B5E5-4B7191D5D8C8}" destId="{E7C5B487-0429-6743-8B21-CDD52EEF44E5}" srcOrd="0" destOrd="0" presId="urn:microsoft.com/office/officeart/2005/8/layout/hProcess9"/>
    <dgm:cxn modelId="{0A0F1E54-6B45-EA43-94E8-05FE51FFFF82}" srcId="{D22F548B-030B-5641-B5E5-4B7191D5D8C8}" destId="{63C99B1A-A0A6-3C4B-838F-90C238C70CBA}" srcOrd="1" destOrd="0" parTransId="{16F8BC33-5436-0042-837D-5F55284B504C}" sibTransId="{D994D190-2876-E348-B382-A4C3316A4108}"/>
    <dgm:cxn modelId="{95CFE37A-33D8-B544-BB3D-B241D04C1EFD}" type="presOf" srcId="{7291720C-B183-1F4B-A0B3-871F69270AD2}" destId="{5F490EF8-7D2C-664C-9D59-5B6A5465AC92}" srcOrd="0" destOrd="0" presId="urn:microsoft.com/office/officeart/2005/8/layout/hProcess9"/>
    <dgm:cxn modelId="{3180E57B-4CF1-1F4E-A13A-CFFD9B142A88}" type="presOf" srcId="{08A38668-AA08-0C4E-99F7-BF68CC80E53A}" destId="{03FDAED5-13FD-C84D-9545-432A35122016}" srcOrd="0" destOrd="0" presId="urn:microsoft.com/office/officeart/2005/8/layout/hProcess9"/>
    <dgm:cxn modelId="{B47626C1-F0A9-C24D-A62E-C71BAB094018}" srcId="{D22F548B-030B-5641-B5E5-4B7191D5D8C8}" destId="{7291720C-B183-1F4B-A0B3-871F69270AD2}" srcOrd="0" destOrd="0" parTransId="{D61D8E2F-452F-D044-AE21-4CA5D8D39603}" sibTransId="{65B5E800-B769-D646-A3C0-4DA81737ECAD}"/>
    <dgm:cxn modelId="{E61FD6FC-B3A4-8F48-9B7F-93D3437F8F1B}" srcId="{D22F548B-030B-5641-B5E5-4B7191D5D8C8}" destId="{08A38668-AA08-0C4E-99F7-BF68CC80E53A}" srcOrd="2" destOrd="0" parTransId="{E2C3515E-DF86-144A-A8EC-34836FFB2336}" sibTransId="{0079208C-D203-B040-A321-A81EA1A6785B}"/>
    <dgm:cxn modelId="{C30FFEE5-9C98-1746-86A4-30105ABDEBA0}" type="presParOf" srcId="{E7C5B487-0429-6743-8B21-CDD52EEF44E5}" destId="{79C6A5D0-FB2C-3F4A-B42C-FFA9E2429200}" srcOrd="0" destOrd="0" presId="urn:microsoft.com/office/officeart/2005/8/layout/hProcess9"/>
    <dgm:cxn modelId="{3EDD184F-CEEA-604C-A063-8CA833C03925}" type="presParOf" srcId="{E7C5B487-0429-6743-8B21-CDD52EEF44E5}" destId="{0E487139-4D6C-FD4C-8D14-4939194B65F3}" srcOrd="1" destOrd="0" presId="urn:microsoft.com/office/officeart/2005/8/layout/hProcess9"/>
    <dgm:cxn modelId="{245708EE-E195-6140-90BA-B621F812726F}" type="presParOf" srcId="{0E487139-4D6C-FD4C-8D14-4939194B65F3}" destId="{5F490EF8-7D2C-664C-9D59-5B6A5465AC92}" srcOrd="0" destOrd="0" presId="urn:microsoft.com/office/officeart/2005/8/layout/hProcess9"/>
    <dgm:cxn modelId="{1449D328-5159-A349-AF5F-1B127DAE9F0F}" type="presParOf" srcId="{0E487139-4D6C-FD4C-8D14-4939194B65F3}" destId="{681F828C-54E9-CD42-AD81-6841EA26F14A}" srcOrd="1" destOrd="0" presId="urn:microsoft.com/office/officeart/2005/8/layout/hProcess9"/>
    <dgm:cxn modelId="{83DAFFFC-69E2-A749-A724-A623E01B46EE}" type="presParOf" srcId="{0E487139-4D6C-FD4C-8D14-4939194B65F3}" destId="{97277D2F-36FD-9C4A-83C5-3B2561F3EB19}" srcOrd="2" destOrd="0" presId="urn:microsoft.com/office/officeart/2005/8/layout/hProcess9"/>
    <dgm:cxn modelId="{DAEDB975-E52E-2F4B-B880-BFAEF8E7FFDA}" type="presParOf" srcId="{0E487139-4D6C-FD4C-8D14-4939194B65F3}" destId="{88432FC2-F89C-4A42-8E17-63AF1247D3D8}" srcOrd="3" destOrd="0" presId="urn:microsoft.com/office/officeart/2005/8/layout/hProcess9"/>
    <dgm:cxn modelId="{F44AF6E0-1AD7-9441-8FEB-642E19F9822F}" type="presParOf" srcId="{0E487139-4D6C-FD4C-8D14-4939194B65F3}" destId="{03FDAED5-13FD-C84D-9545-432A35122016}"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A9489-DFD6-3A41-B7E4-D2BF8C662800}">
      <dsp:nvSpPr>
        <dsp:cNvPr id="0" name=""/>
        <dsp:cNvSpPr/>
      </dsp:nvSpPr>
      <dsp:spPr>
        <a:xfrm>
          <a:off x="2006584" y="236773"/>
          <a:ext cx="4699051" cy="163191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D80BBB-9576-AB4B-9E75-C456B1193CFF}">
      <dsp:nvSpPr>
        <dsp:cNvPr id="0" name=""/>
        <dsp:cNvSpPr/>
      </dsp:nvSpPr>
      <dsp:spPr>
        <a:xfrm>
          <a:off x="4065224" y="4204218"/>
          <a:ext cx="910668" cy="582828"/>
        </a:xfrm>
        <a:prstGeom prst="downArrow">
          <a:avLst/>
        </a:prstGeom>
        <a:blipFill rotWithShape="1">
          <a:blip xmlns:r="http://schemas.openxmlformats.org/officeDocument/2006/relationships" r:embed="rId1">
            <a:duotone>
              <a:schemeClr val="accent1">
                <a:tint val="60000"/>
                <a:hueOff val="0"/>
                <a:satOff val="0"/>
                <a:lumOff val="0"/>
                <a:alphaOff val="0"/>
                <a:tint val="80000"/>
                <a:satMod val="135000"/>
              </a:schemeClr>
              <a:schemeClr val="accent1">
                <a:tint val="60000"/>
                <a:hueOff val="0"/>
                <a:satOff val="0"/>
                <a:lumOff val="0"/>
                <a:alphaOff val="0"/>
                <a:shade val="80000"/>
                <a:satMod val="150000"/>
              </a:schemeClr>
            </a:duotone>
          </a:blip>
          <a:tile tx="0" ty="0" sx="65000" sy="65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dsp:style>
    </dsp:sp>
    <dsp:sp modelId="{AD6A128B-27C7-0240-A91D-49548F220E77}">
      <dsp:nvSpPr>
        <dsp:cNvPr id="0" name=""/>
        <dsp:cNvSpPr/>
      </dsp:nvSpPr>
      <dsp:spPr>
        <a:xfrm>
          <a:off x="1349686" y="4735478"/>
          <a:ext cx="6749542" cy="1092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b="1" kern="1200" dirty="0"/>
            <a:t>Increased Student Success</a:t>
          </a:r>
        </a:p>
      </dsp:txBody>
      <dsp:txXfrm>
        <a:off x="1349686" y="4735478"/>
        <a:ext cx="6749542" cy="1092802"/>
      </dsp:txXfrm>
    </dsp:sp>
    <dsp:sp modelId="{460EC90B-9B44-B94F-9A9A-E4A7C1BE636E}">
      <dsp:nvSpPr>
        <dsp:cNvPr id="0" name=""/>
        <dsp:cNvSpPr/>
      </dsp:nvSpPr>
      <dsp:spPr>
        <a:xfrm>
          <a:off x="3410205" y="1819113"/>
          <a:ext cx="2248791" cy="1990436"/>
        </a:xfrm>
        <a:prstGeom prst="ellipse">
          <a:avLst/>
        </a:prstGeom>
        <a:blipFill rotWithShape="1">
          <a:blip xmlns:r="http://schemas.openxmlformats.org/officeDocument/2006/relationships" r:embed="rId1">
            <a:duotone>
              <a:schemeClr val="accent1">
                <a:hueOff val="0"/>
                <a:satOff val="0"/>
                <a:lumOff val="0"/>
                <a:alphaOff val="0"/>
                <a:tint val="80000"/>
                <a:satMod val="135000"/>
              </a:schemeClr>
              <a:schemeClr val="accent1">
                <a:hueOff val="0"/>
                <a:satOff val="0"/>
                <a:lumOff val="0"/>
                <a:alphaOff val="0"/>
                <a:shade val="80000"/>
                <a:satMod val="150000"/>
              </a:schemeClr>
            </a:duotone>
          </a:blip>
          <a:tile tx="0" ty="0" sx="65000" sy="65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Equity</a:t>
          </a:r>
        </a:p>
      </dsp:txBody>
      <dsp:txXfrm>
        <a:off x="3739533" y="2110606"/>
        <a:ext cx="1590135" cy="1407450"/>
      </dsp:txXfrm>
    </dsp:sp>
    <dsp:sp modelId="{73C7B165-DDFB-A64A-B868-72B8A2ACE970}">
      <dsp:nvSpPr>
        <dsp:cNvPr id="0" name=""/>
        <dsp:cNvSpPr/>
      </dsp:nvSpPr>
      <dsp:spPr>
        <a:xfrm>
          <a:off x="2382595" y="218869"/>
          <a:ext cx="2251184" cy="2015942"/>
        </a:xfrm>
        <a:prstGeom prst="ellipse">
          <a:avLst/>
        </a:prstGeom>
        <a:blipFill rotWithShape="1">
          <a:blip xmlns:r="http://schemas.openxmlformats.org/officeDocument/2006/relationships" r:embed="rId1">
            <a:duotone>
              <a:schemeClr val="accent1">
                <a:hueOff val="0"/>
                <a:satOff val="0"/>
                <a:lumOff val="0"/>
                <a:alphaOff val="0"/>
                <a:tint val="80000"/>
                <a:satMod val="135000"/>
              </a:schemeClr>
              <a:schemeClr val="accent1">
                <a:hueOff val="0"/>
                <a:satOff val="0"/>
                <a:lumOff val="0"/>
                <a:alphaOff val="0"/>
                <a:shade val="80000"/>
                <a:satMod val="150000"/>
              </a:schemeClr>
            </a:duotone>
          </a:blip>
          <a:tile tx="0" ty="0" sx="65000" sy="65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Goals</a:t>
          </a:r>
        </a:p>
      </dsp:txBody>
      <dsp:txXfrm>
        <a:off x="2712273" y="514097"/>
        <a:ext cx="1591828" cy="1425486"/>
      </dsp:txXfrm>
    </dsp:sp>
    <dsp:sp modelId="{05017A0A-948D-FE41-ADB5-4E269A1EDBB8}">
      <dsp:nvSpPr>
        <dsp:cNvPr id="0" name=""/>
        <dsp:cNvSpPr/>
      </dsp:nvSpPr>
      <dsp:spPr>
        <a:xfrm>
          <a:off x="4319442" y="58173"/>
          <a:ext cx="2339619" cy="2041956"/>
        </a:xfrm>
        <a:prstGeom prst="ellipse">
          <a:avLst/>
        </a:prstGeom>
        <a:blipFill rotWithShape="1">
          <a:blip xmlns:r="http://schemas.openxmlformats.org/officeDocument/2006/relationships" r:embed="rId1">
            <a:duotone>
              <a:schemeClr val="accent1">
                <a:hueOff val="0"/>
                <a:satOff val="0"/>
                <a:lumOff val="0"/>
                <a:alphaOff val="0"/>
                <a:tint val="80000"/>
                <a:satMod val="135000"/>
              </a:schemeClr>
              <a:schemeClr val="accent1">
                <a:hueOff val="0"/>
                <a:satOff val="0"/>
                <a:lumOff val="0"/>
                <a:alphaOff val="0"/>
                <a:shade val="80000"/>
                <a:satMod val="150000"/>
              </a:schemeClr>
            </a:duotone>
          </a:blip>
          <a:tile tx="0" ty="0" sx="65000" sy="65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b="1" kern="1200" dirty="0"/>
            <a:t>Strategies </a:t>
          </a:r>
        </a:p>
      </dsp:txBody>
      <dsp:txXfrm>
        <a:off x="4662071" y="357211"/>
        <a:ext cx="1654361" cy="1443880"/>
      </dsp:txXfrm>
    </dsp:sp>
    <dsp:sp modelId="{32DDB7FF-A6C2-6A48-98C8-3881F13FB5DC}">
      <dsp:nvSpPr>
        <dsp:cNvPr id="0" name=""/>
        <dsp:cNvSpPr/>
      </dsp:nvSpPr>
      <dsp:spPr>
        <a:xfrm>
          <a:off x="2015217" y="14273"/>
          <a:ext cx="5099745" cy="4079796"/>
        </a:xfrm>
        <a:prstGeom prst="funnel">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miter/>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6A5D0-FB2C-3F4A-B42C-FFA9E2429200}">
      <dsp:nvSpPr>
        <dsp:cNvPr id="0" name=""/>
        <dsp:cNvSpPr/>
      </dsp:nvSpPr>
      <dsp:spPr>
        <a:xfrm>
          <a:off x="2" y="0"/>
          <a:ext cx="8420095" cy="4359733"/>
        </a:xfrm>
        <a:prstGeom prst="rightArrow">
          <a:avLst/>
        </a:prstGeom>
        <a:solidFill>
          <a:srgbClr val="F9FFAA"/>
        </a:solidFill>
        <a:ln>
          <a:noFill/>
        </a:ln>
        <a:effectLst>
          <a:outerShdw blurRad="38100" dist="25400" dir="5400000" rotWithShape="0">
            <a:srgbClr val="000000">
              <a:alpha val="50000"/>
            </a:srgbClr>
          </a:outerShdw>
        </a:effectLst>
      </dsp:spPr>
      <dsp:style>
        <a:lnRef idx="0">
          <a:scrgbClr r="0" g="0" b="0"/>
        </a:lnRef>
        <a:fillRef idx="1">
          <a:scrgbClr r="0" g="0" b="0"/>
        </a:fillRef>
        <a:effectRef idx="2">
          <a:scrgbClr r="0" g="0" b="0"/>
        </a:effectRef>
        <a:fontRef idx="minor"/>
      </dsp:style>
    </dsp:sp>
    <dsp:sp modelId="{5F490EF8-7D2C-664C-9D59-5B6A5465AC92}">
      <dsp:nvSpPr>
        <dsp:cNvPr id="0" name=""/>
        <dsp:cNvSpPr/>
      </dsp:nvSpPr>
      <dsp:spPr>
        <a:xfrm>
          <a:off x="0" y="1189204"/>
          <a:ext cx="3016456" cy="1981324"/>
        </a:xfrm>
        <a:prstGeom prst="roundRect">
          <a:avLst/>
        </a:prstGeom>
        <a:blipFill rotWithShape="1">
          <a:blip xmlns:r="http://schemas.openxmlformats.org/officeDocument/2006/relationships" r:embed="rId1">
            <a:duotone>
              <a:schemeClr val="accent1">
                <a:hueOff val="0"/>
                <a:satOff val="0"/>
                <a:lumOff val="0"/>
                <a:alphaOff val="0"/>
                <a:tint val="80000"/>
                <a:satMod val="135000"/>
              </a:schemeClr>
              <a:schemeClr val="accent1">
                <a:hueOff val="0"/>
                <a:satOff val="0"/>
                <a:lumOff val="0"/>
                <a:alphaOff val="0"/>
                <a:shade val="80000"/>
                <a:satMod val="150000"/>
              </a:schemeClr>
            </a:duotone>
          </a:blip>
          <a:tile tx="0" ty="0" sx="65000" sy="65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i="0" kern="1200" dirty="0"/>
            <a:t>Fall</a:t>
          </a:r>
          <a:r>
            <a:rPr lang="en-US" sz="2800" kern="1200" dirty="0"/>
            <a:t>  </a:t>
          </a:r>
        </a:p>
        <a:p>
          <a:pPr marL="0" lvl="0" indent="0" algn="ctr" defTabSz="1244600">
            <a:lnSpc>
              <a:spcPct val="90000"/>
            </a:lnSpc>
            <a:spcBef>
              <a:spcPct val="0"/>
            </a:spcBef>
            <a:spcAft>
              <a:spcPct val="35000"/>
            </a:spcAft>
            <a:buNone/>
          </a:pPr>
          <a:r>
            <a:rPr lang="en-US" sz="2000" kern="1200" dirty="0"/>
            <a:t>1. Public Meeting </a:t>
          </a:r>
        </a:p>
        <a:p>
          <a:pPr marL="0" lvl="0" indent="0" algn="ctr" defTabSz="1244600">
            <a:lnSpc>
              <a:spcPct val="90000"/>
            </a:lnSpc>
            <a:spcBef>
              <a:spcPct val="0"/>
            </a:spcBef>
            <a:spcAft>
              <a:spcPct val="35000"/>
            </a:spcAft>
            <a:buNone/>
          </a:pPr>
          <a:r>
            <a:rPr lang="en-US" sz="2000" kern="1200" dirty="0"/>
            <a:t>2. Annual Report posted on district website</a:t>
          </a:r>
        </a:p>
      </dsp:txBody>
      <dsp:txXfrm>
        <a:off x="96720" y="1285924"/>
        <a:ext cx="2823016" cy="1787884"/>
      </dsp:txXfrm>
    </dsp:sp>
    <dsp:sp modelId="{97277D2F-36FD-9C4A-83C5-3B2561F3EB19}">
      <dsp:nvSpPr>
        <dsp:cNvPr id="0" name=""/>
        <dsp:cNvSpPr/>
      </dsp:nvSpPr>
      <dsp:spPr>
        <a:xfrm>
          <a:off x="3024779" y="1188271"/>
          <a:ext cx="2294616" cy="2008581"/>
        </a:xfrm>
        <a:prstGeom prst="roundRect">
          <a:avLst/>
        </a:prstGeom>
        <a:blipFill rotWithShape="1">
          <a:blip xmlns:r="http://schemas.openxmlformats.org/officeDocument/2006/relationships" r:embed="rId1">
            <a:duotone>
              <a:schemeClr val="accent1">
                <a:hueOff val="0"/>
                <a:satOff val="0"/>
                <a:lumOff val="0"/>
                <a:alphaOff val="0"/>
                <a:tint val="80000"/>
                <a:satMod val="135000"/>
              </a:schemeClr>
              <a:schemeClr val="accent1">
                <a:hueOff val="0"/>
                <a:satOff val="0"/>
                <a:lumOff val="0"/>
                <a:alphaOff val="0"/>
                <a:shade val="80000"/>
                <a:satMod val="150000"/>
              </a:schemeClr>
            </a:duotone>
          </a:blip>
          <a:tile tx="0" ty="0" sx="65000" sy="65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i="0" kern="1200" dirty="0"/>
            <a:t>Dec. 15, 2023</a:t>
          </a:r>
        </a:p>
        <a:p>
          <a:pPr marL="0" lvl="0" indent="0" algn="ctr" defTabSz="1066800">
            <a:lnSpc>
              <a:spcPct val="90000"/>
            </a:lnSpc>
            <a:spcBef>
              <a:spcPct val="0"/>
            </a:spcBef>
            <a:spcAft>
              <a:spcPct val="35000"/>
            </a:spcAft>
            <a:buNone/>
          </a:pPr>
          <a:r>
            <a:rPr lang="en-US" sz="1700" kern="1200" dirty="0"/>
            <a:t>Submit summary report to MDE</a:t>
          </a:r>
        </a:p>
      </dsp:txBody>
      <dsp:txXfrm>
        <a:off x="3122830" y="1286322"/>
        <a:ext cx="2098514" cy="1812479"/>
      </dsp:txXfrm>
    </dsp:sp>
    <dsp:sp modelId="{03FDAED5-13FD-C84D-9545-432A35122016}">
      <dsp:nvSpPr>
        <dsp:cNvPr id="0" name=""/>
        <dsp:cNvSpPr/>
      </dsp:nvSpPr>
      <dsp:spPr>
        <a:xfrm>
          <a:off x="5348073" y="1166847"/>
          <a:ext cx="2591278" cy="2051428"/>
        </a:xfrm>
        <a:prstGeom prst="roundRect">
          <a:avLst/>
        </a:prstGeom>
        <a:blipFill rotWithShape="1">
          <a:blip xmlns:r="http://schemas.openxmlformats.org/officeDocument/2006/relationships" r:embed="rId1">
            <a:duotone>
              <a:schemeClr val="accent1">
                <a:hueOff val="0"/>
                <a:satOff val="0"/>
                <a:lumOff val="0"/>
                <a:alphaOff val="0"/>
                <a:tint val="80000"/>
                <a:satMod val="135000"/>
              </a:schemeClr>
              <a:schemeClr val="accent1">
                <a:hueOff val="0"/>
                <a:satOff val="0"/>
                <a:lumOff val="0"/>
                <a:alphaOff val="0"/>
                <a:shade val="80000"/>
                <a:satMod val="150000"/>
              </a:schemeClr>
            </a:duotone>
          </a:blip>
          <a:tile tx="0" ty="0" sx="65000" sy="65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i="0" kern="1200" dirty="0"/>
            <a:t>Throughout year</a:t>
          </a:r>
        </a:p>
        <a:p>
          <a:pPr marL="0" lvl="0" indent="0" algn="ctr" defTabSz="1244600">
            <a:lnSpc>
              <a:spcPct val="90000"/>
            </a:lnSpc>
            <a:spcBef>
              <a:spcPct val="0"/>
            </a:spcBef>
            <a:spcAft>
              <a:spcPct val="35000"/>
            </a:spcAft>
            <a:buNone/>
          </a:pPr>
          <a:r>
            <a:rPr lang="en-US" sz="2000" kern="1200" dirty="0"/>
            <a:t>Continue to monitor, review, and plan for next year’s plan</a:t>
          </a:r>
        </a:p>
      </dsp:txBody>
      <dsp:txXfrm>
        <a:off x="5448215" y="1266989"/>
        <a:ext cx="2390994" cy="1851144"/>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4BDD5D4-6485-2745-AFFB-0B2D3E425160}" type="datetimeFigureOut">
              <a:rPr lang="en-US" smtClean="0"/>
              <a:t>11/20/23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CF8506E-68C3-BB47-AA24-EBA492610CDB}" type="slidenum">
              <a:rPr lang="en-US" smtClean="0"/>
              <a:t>‹#›</a:t>
            </a:fld>
            <a:endParaRPr lang="en-US"/>
          </a:p>
        </p:txBody>
      </p:sp>
    </p:spTree>
    <p:extLst>
      <p:ext uri="{BB962C8B-B14F-4D97-AF65-F5344CB8AC3E}">
        <p14:creationId xmlns:p14="http://schemas.microsoft.com/office/powerpoint/2010/main" val="10346345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EBB66A-8D83-FE40-B31E-A8B2FFBB11BD}" type="datetimeFigureOut">
              <a:rPr lang="en-US" smtClean="0"/>
              <a:t>11/20/23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E83D16-32F5-984B-917F-E4A766FF9A30}" type="slidenum">
              <a:rPr lang="en-US" smtClean="0"/>
              <a:t>‹#›</a:t>
            </a:fld>
            <a:endParaRPr lang="en-US"/>
          </a:p>
        </p:txBody>
      </p:sp>
    </p:spTree>
    <p:extLst>
      <p:ext uri="{BB962C8B-B14F-4D97-AF65-F5344CB8AC3E}">
        <p14:creationId xmlns:p14="http://schemas.microsoft.com/office/powerpoint/2010/main" val="105908033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E83D16-32F5-984B-917F-E4A766FF9A30}" type="slidenum">
              <a:rPr lang="en-US" smtClean="0"/>
              <a:t>1</a:t>
            </a:fld>
            <a:endParaRPr lang="en-US"/>
          </a:p>
        </p:txBody>
      </p:sp>
    </p:spTree>
    <p:extLst>
      <p:ext uri="{BB962C8B-B14F-4D97-AF65-F5344CB8AC3E}">
        <p14:creationId xmlns:p14="http://schemas.microsoft.com/office/powerpoint/2010/main" val="1711185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22E83D16-32F5-984B-917F-E4A766FF9A30}" type="slidenum">
              <a:rPr lang="en-US" smtClean="0"/>
              <a:t>10</a:t>
            </a:fld>
            <a:endParaRPr lang="en-US"/>
          </a:p>
        </p:txBody>
      </p:sp>
    </p:spTree>
    <p:extLst>
      <p:ext uri="{BB962C8B-B14F-4D97-AF65-F5344CB8AC3E}">
        <p14:creationId xmlns:p14="http://schemas.microsoft.com/office/powerpoint/2010/main" val="2337466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E83D16-32F5-984B-917F-E4A766FF9A30}" type="slidenum">
              <a:rPr lang="en-US" smtClean="0"/>
              <a:t>11</a:t>
            </a:fld>
            <a:endParaRPr lang="en-US"/>
          </a:p>
        </p:txBody>
      </p:sp>
    </p:spTree>
    <p:extLst>
      <p:ext uri="{BB962C8B-B14F-4D97-AF65-F5344CB8AC3E}">
        <p14:creationId xmlns:p14="http://schemas.microsoft.com/office/powerpoint/2010/main" val="889784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5"/>
          </p:nvPr>
        </p:nvSpPr>
        <p:spPr/>
        <p:txBody>
          <a:bodyPr/>
          <a:lstStyle/>
          <a:p>
            <a:fld id="{22E83D16-32F5-984B-917F-E4A766FF9A30}" type="slidenum">
              <a:rPr lang="en-US" smtClean="0"/>
              <a:t>12</a:t>
            </a:fld>
            <a:endParaRPr lang="en-US"/>
          </a:p>
        </p:txBody>
      </p:sp>
    </p:spTree>
    <p:extLst>
      <p:ext uri="{BB962C8B-B14F-4D97-AF65-F5344CB8AC3E}">
        <p14:creationId xmlns:p14="http://schemas.microsoft.com/office/powerpoint/2010/main" val="4048851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E83D16-32F5-984B-917F-E4A766FF9A30}" type="slidenum">
              <a:rPr lang="en-US" smtClean="0"/>
              <a:t>13</a:t>
            </a:fld>
            <a:endParaRPr lang="en-US"/>
          </a:p>
        </p:txBody>
      </p:sp>
    </p:spTree>
    <p:extLst>
      <p:ext uri="{BB962C8B-B14F-4D97-AF65-F5344CB8AC3E}">
        <p14:creationId xmlns:p14="http://schemas.microsoft.com/office/powerpoint/2010/main" val="889784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trike="noStrike" dirty="0"/>
              <a:t>79.5% FRP students DNM and PM</a:t>
            </a:r>
          </a:p>
          <a:p>
            <a:r>
              <a:rPr lang="en-US" strike="noStrike" dirty="0"/>
              <a:t>57.2% NON-FRP student DNM and PM</a:t>
            </a:r>
          </a:p>
        </p:txBody>
      </p:sp>
      <p:sp>
        <p:nvSpPr>
          <p:cNvPr id="4" name="Slide Number Placeholder 3"/>
          <p:cNvSpPr>
            <a:spLocks noGrp="1"/>
          </p:cNvSpPr>
          <p:nvPr>
            <p:ph type="sldNum" sz="quarter" idx="10"/>
          </p:nvPr>
        </p:nvSpPr>
        <p:spPr/>
        <p:txBody>
          <a:bodyPr/>
          <a:lstStyle/>
          <a:p>
            <a:fld id="{22E83D16-32F5-984B-917F-E4A766FF9A30}" type="slidenum">
              <a:rPr lang="en-US" smtClean="0"/>
              <a:t>14</a:t>
            </a:fld>
            <a:endParaRPr lang="en-US"/>
          </a:p>
        </p:txBody>
      </p:sp>
    </p:spTree>
    <p:extLst>
      <p:ext uri="{BB962C8B-B14F-4D97-AF65-F5344CB8AC3E}">
        <p14:creationId xmlns:p14="http://schemas.microsoft.com/office/powerpoint/2010/main" val="1268146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E83D16-32F5-984B-917F-E4A766FF9A30}" type="slidenum">
              <a:rPr lang="en-US" smtClean="0"/>
              <a:t>15</a:t>
            </a:fld>
            <a:endParaRPr lang="en-US"/>
          </a:p>
        </p:txBody>
      </p:sp>
    </p:spTree>
    <p:extLst>
      <p:ext uri="{BB962C8B-B14F-4D97-AF65-F5344CB8AC3E}">
        <p14:creationId xmlns:p14="http://schemas.microsoft.com/office/powerpoint/2010/main" val="1549669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E83D16-32F5-984B-917F-E4A766FF9A30}" type="slidenum">
              <a:rPr lang="en-US" smtClean="0"/>
              <a:t>16</a:t>
            </a:fld>
            <a:endParaRPr lang="en-US"/>
          </a:p>
        </p:txBody>
      </p:sp>
    </p:spTree>
    <p:extLst>
      <p:ext uri="{BB962C8B-B14F-4D97-AF65-F5344CB8AC3E}">
        <p14:creationId xmlns:p14="http://schemas.microsoft.com/office/powerpoint/2010/main" val="26992005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E83D16-32F5-984B-917F-E4A766FF9A30}" type="slidenum">
              <a:rPr lang="en-US" smtClean="0"/>
              <a:t>17</a:t>
            </a:fld>
            <a:endParaRPr lang="en-US"/>
          </a:p>
        </p:txBody>
      </p:sp>
    </p:spTree>
    <p:extLst>
      <p:ext uri="{BB962C8B-B14F-4D97-AF65-F5344CB8AC3E}">
        <p14:creationId xmlns:p14="http://schemas.microsoft.com/office/powerpoint/2010/main" val="1549669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trike="noStrike" dirty="0"/>
              <a:t>75.5% FRP students DNM and PM	</a:t>
            </a:r>
          </a:p>
          <a:p>
            <a:r>
              <a:rPr lang="en-US" strike="noStrike" dirty="0"/>
              <a:t>51.2% Non-FRP students DNM and PM</a:t>
            </a:r>
          </a:p>
        </p:txBody>
      </p:sp>
      <p:sp>
        <p:nvSpPr>
          <p:cNvPr id="4" name="Slide Number Placeholder 3"/>
          <p:cNvSpPr>
            <a:spLocks noGrp="1"/>
          </p:cNvSpPr>
          <p:nvPr>
            <p:ph type="sldNum" sz="quarter" idx="5"/>
          </p:nvPr>
        </p:nvSpPr>
        <p:spPr/>
        <p:txBody>
          <a:bodyPr/>
          <a:lstStyle/>
          <a:p>
            <a:fld id="{22E83D16-32F5-984B-917F-E4A766FF9A30}" type="slidenum">
              <a:rPr lang="en-US" smtClean="0"/>
              <a:t>18</a:t>
            </a:fld>
            <a:endParaRPr lang="en-US"/>
          </a:p>
        </p:txBody>
      </p:sp>
    </p:spTree>
    <p:extLst>
      <p:ext uri="{BB962C8B-B14F-4D97-AF65-F5344CB8AC3E}">
        <p14:creationId xmlns:p14="http://schemas.microsoft.com/office/powerpoint/2010/main" val="389666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E83D16-32F5-984B-917F-E4A766FF9A30}" type="slidenum">
              <a:rPr lang="en-US" smtClean="0"/>
              <a:t>19</a:t>
            </a:fld>
            <a:endParaRPr lang="en-US"/>
          </a:p>
        </p:txBody>
      </p:sp>
    </p:spTree>
    <p:extLst>
      <p:ext uri="{BB962C8B-B14F-4D97-AF65-F5344CB8AC3E}">
        <p14:creationId xmlns:p14="http://schemas.microsoft.com/office/powerpoint/2010/main" val="2674230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WBWF is an annual report.</a:t>
            </a:r>
          </a:p>
          <a:p>
            <a:r>
              <a:rPr lang="en-US" dirty="0"/>
              <a:t>In</a:t>
            </a:r>
            <a:r>
              <a:rPr lang="en-US" baseline="0" dirty="0"/>
              <a:t> a nutshell, it is l</a:t>
            </a:r>
            <a:r>
              <a:rPr lang="en-US" dirty="0"/>
              <a:t>egislation</a:t>
            </a:r>
            <a:r>
              <a:rPr lang="en-US" baseline="0" dirty="0"/>
              <a:t> that </a:t>
            </a:r>
            <a:r>
              <a:rPr lang="en-US" sz="1200" kern="1200" dirty="0">
                <a:solidFill>
                  <a:schemeClr val="tx1"/>
                </a:solidFill>
                <a:effectLst/>
                <a:latin typeface="+mn-lt"/>
                <a:ea typeface="+mn-ea"/>
                <a:cs typeface="+mn-cs"/>
              </a:rPr>
              <a:t>directs districts to report on the goals, strategies, and equity initiatives</a:t>
            </a:r>
            <a:r>
              <a:rPr lang="en-US" sz="1200" kern="1200" baseline="0" dirty="0">
                <a:solidFill>
                  <a:schemeClr val="tx1"/>
                </a:solidFill>
                <a:effectLst/>
                <a:latin typeface="+mn-lt"/>
                <a:ea typeface="+mn-ea"/>
                <a:cs typeface="+mn-cs"/>
              </a:rPr>
              <a:t> in place that ensure progress toward increased </a:t>
            </a:r>
            <a:r>
              <a:rPr lang="en-US" sz="1200" kern="1200" dirty="0">
                <a:solidFill>
                  <a:schemeClr val="tx1"/>
                </a:solidFill>
                <a:effectLst/>
                <a:latin typeface="+mn-lt"/>
                <a:ea typeface="+mn-ea"/>
                <a:cs typeface="+mn-cs"/>
              </a:rPr>
              <a:t>student performance. </a:t>
            </a:r>
          </a:p>
          <a:p>
            <a:r>
              <a:rPr lang="en-US" sz="1200" kern="1200" dirty="0">
                <a:solidFill>
                  <a:schemeClr val="tx1"/>
                </a:solidFill>
                <a:effectLst/>
                <a:latin typeface="+mn-lt"/>
                <a:ea typeface="+mn-ea"/>
                <a:cs typeface="+mn-cs"/>
              </a:rPr>
              <a:t>So, in other words, </a:t>
            </a:r>
            <a:r>
              <a:rPr lang="en-US" sz="1200" u="sng" kern="1200" dirty="0">
                <a:solidFill>
                  <a:srgbClr val="FF0000"/>
                </a:solidFill>
                <a:effectLst/>
                <a:latin typeface="+mn-lt"/>
                <a:ea typeface="+mn-ea"/>
                <a:cs typeface="+mn-cs"/>
              </a:rPr>
              <a:t>what are the ways that we</a:t>
            </a:r>
          </a:p>
          <a:p>
            <a:pPr marL="171450" indent="-171450">
              <a:buFont typeface="Arial"/>
              <a:buChar char="•"/>
            </a:pPr>
            <a:r>
              <a:rPr lang="en-US" sz="1200" b="1" u="sng" kern="1200" dirty="0">
                <a:solidFill>
                  <a:srgbClr val="FF0000"/>
                </a:solidFill>
                <a:effectLst/>
                <a:latin typeface="+mn-lt"/>
                <a:ea typeface="+mn-ea"/>
                <a:cs typeface="+mn-cs"/>
              </a:rPr>
              <a:t>support and improve teaching</a:t>
            </a:r>
            <a:r>
              <a:rPr lang="en-US" sz="1200" b="1" u="sng" kern="1200" baseline="0" dirty="0">
                <a:solidFill>
                  <a:srgbClr val="FF0000"/>
                </a:solidFill>
                <a:effectLst/>
                <a:latin typeface="+mn-lt"/>
                <a:ea typeface="+mn-ea"/>
                <a:cs typeface="+mn-cs"/>
              </a:rPr>
              <a:t> and learning </a:t>
            </a:r>
          </a:p>
          <a:p>
            <a:pPr marL="171450" indent="-171450">
              <a:buFont typeface="Arial"/>
              <a:buChar char="•"/>
            </a:pPr>
            <a:r>
              <a:rPr lang="en-US" sz="1200" b="1" u="sng" kern="1200" baseline="0" dirty="0">
                <a:solidFill>
                  <a:srgbClr val="FF0000"/>
                </a:solidFill>
                <a:effectLst/>
                <a:latin typeface="+mn-lt"/>
                <a:ea typeface="+mn-ea"/>
                <a:cs typeface="+mn-cs"/>
              </a:rPr>
              <a:t>Ensure equity</a:t>
            </a:r>
          </a:p>
          <a:p>
            <a:pPr marL="171450" indent="-171450">
              <a:buFont typeface="Arial"/>
              <a:buChar char="•"/>
            </a:pPr>
            <a:r>
              <a:rPr lang="en-US" sz="1200" b="1" u="sng" kern="1200" baseline="0" dirty="0">
                <a:solidFill>
                  <a:srgbClr val="FF0000"/>
                </a:solidFill>
                <a:effectLst/>
                <a:latin typeface="+mn-lt"/>
                <a:ea typeface="+mn-ea"/>
                <a:cs typeface="+mn-cs"/>
              </a:rPr>
              <a:t>and </a:t>
            </a:r>
            <a:r>
              <a:rPr lang="en-US" sz="1200" b="1" u="sng" kern="1200" dirty="0">
                <a:solidFill>
                  <a:srgbClr val="FF0000"/>
                </a:solidFill>
                <a:effectLst/>
                <a:latin typeface="+mn-lt"/>
                <a:ea typeface="+mn-ea"/>
                <a:cs typeface="+mn-cs"/>
              </a:rPr>
              <a:t>equip students w/21</a:t>
            </a:r>
            <a:r>
              <a:rPr lang="en-US" sz="1200" b="1" u="sng" kern="1200" baseline="30000" dirty="0">
                <a:solidFill>
                  <a:srgbClr val="FF0000"/>
                </a:solidFill>
                <a:effectLst/>
                <a:latin typeface="+mn-lt"/>
                <a:ea typeface="+mn-ea"/>
                <a:cs typeface="+mn-cs"/>
              </a:rPr>
              <a:t>st</a:t>
            </a:r>
            <a:r>
              <a:rPr lang="en-US" sz="1200" b="1" u="sng" kern="1200" dirty="0">
                <a:solidFill>
                  <a:srgbClr val="FF0000"/>
                </a:solidFill>
                <a:effectLst/>
                <a:latin typeface="+mn-lt"/>
                <a:ea typeface="+mn-ea"/>
                <a:cs typeface="+mn-cs"/>
              </a:rPr>
              <a:t> century skills………with the ultimate goal of creating the world’s best quality</a:t>
            </a:r>
            <a:r>
              <a:rPr lang="en-US" sz="1200" b="1" u="sng" kern="1200" baseline="0" dirty="0">
                <a:solidFill>
                  <a:srgbClr val="FF0000"/>
                </a:solidFill>
                <a:effectLst/>
                <a:latin typeface="+mn-lt"/>
                <a:ea typeface="+mn-ea"/>
                <a:cs typeface="+mn-cs"/>
              </a:rPr>
              <a:t> workforce.</a:t>
            </a:r>
          </a:p>
          <a:p>
            <a:pPr marL="171450" indent="-171450">
              <a:buFont typeface="Arial"/>
              <a:buChar char="•"/>
            </a:pP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2E83D16-32F5-984B-917F-E4A766FF9A30}" type="slidenum">
              <a:rPr lang="en-US" smtClean="0"/>
              <a:t>2</a:t>
            </a:fld>
            <a:endParaRPr lang="en-US"/>
          </a:p>
        </p:txBody>
      </p:sp>
    </p:spTree>
    <p:extLst>
      <p:ext uri="{BB962C8B-B14F-4D97-AF65-F5344CB8AC3E}">
        <p14:creationId xmlns:p14="http://schemas.microsoft.com/office/powerpoint/2010/main" val="3802286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E83D16-32F5-984B-917F-E4A766FF9A30}" type="slidenum">
              <a:rPr lang="en-US" smtClean="0"/>
              <a:t>20</a:t>
            </a:fld>
            <a:endParaRPr lang="en-US"/>
          </a:p>
        </p:txBody>
      </p:sp>
    </p:spTree>
    <p:extLst>
      <p:ext uri="{BB962C8B-B14F-4D97-AF65-F5344CB8AC3E}">
        <p14:creationId xmlns:p14="http://schemas.microsoft.com/office/powerpoint/2010/main" val="23225770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a:solidFill>
                  <a:schemeClr val="tx1"/>
                </a:solidFill>
                <a:effectLst/>
                <a:latin typeface="+mn-lt"/>
                <a:ea typeface="+mn-ea"/>
                <a:cs typeface="+mn-cs"/>
              </a:rPr>
              <a:t>According to the Minnesota Department of Education, 70 percent of jobs in Minnesota will require some form of postsecondary education by the year 2020. As such, the state goal is to reach a 90 percent graduation rate by the year 2020 with no student group below 85 percent.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28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Because graduation data lags behind one year, </a:t>
            </a:r>
            <a:r>
              <a:rPr lang="en-US" sz="1200" b="1" kern="1200" dirty="0">
                <a:solidFill>
                  <a:schemeClr val="tx1"/>
                </a:solidFill>
                <a:effectLst/>
                <a:latin typeface="+mn-lt"/>
                <a:ea typeface="+mn-ea"/>
                <a:cs typeface="+mn-cs"/>
              </a:rPr>
              <a:t>2023 data is UNOFFICIAL for this report.</a:t>
            </a:r>
          </a:p>
          <a:p>
            <a:r>
              <a:rPr lang="en-US" sz="1200" i="1" kern="1200" dirty="0">
                <a:solidFill>
                  <a:schemeClr val="tx1"/>
                </a:solidFill>
                <a:effectLst/>
                <a:latin typeface="+mn-lt"/>
                <a:ea typeface="+mn-ea"/>
                <a:cs typeface="+mn-cs"/>
              </a:rPr>
              <a:t>The Dropout Rule </a:t>
            </a:r>
            <a:endParaRPr lang="en-US" dirty="0">
              <a:effectLst/>
            </a:endParaRPr>
          </a:p>
          <a:p>
            <a:r>
              <a:rPr lang="en-US" sz="1200" kern="1200" dirty="0">
                <a:solidFill>
                  <a:schemeClr val="tx1"/>
                </a:solidFill>
                <a:effectLst/>
                <a:latin typeface="+mn-lt"/>
                <a:ea typeface="+mn-ea"/>
                <a:cs typeface="+mn-cs"/>
              </a:rPr>
              <a:t>If a student drops out after less than half an academic year at a high school, they will be counted as a dropout in the graduation rate of whichever high school they have attended for the most time. </a:t>
            </a:r>
            <a:endParaRPr lang="en-US" dirty="0">
              <a:effectLst/>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Arial"/>
              <a:buNone/>
              <a:tabLst/>
              <a:defRPr/>
            </a:pP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2E83D16-32F5-984B-917F-E4A766FF9A30}" type="slidenum">
              <a:rPr lang="en-US" smtClean="0"/>
              <a:t>21</a:t>
            </a:fld>
            <a:endParaRPr lang="en-US"/>
          </a:p>
        </p:txBody>
      </p:sp>
    </p:spTree>
    <p:extLst>
      <p:ext uri="{BB962C8B-B14F-4D97-AF65-F5344CB8AC3E}">
        <p14:creationId xmlns:p14="http://schemas.microsoft.com/office/powerpoint/2010/main" val="16129866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Comprehensive model of data-based</a:t>
            </a:r>
            <a:r>
              <a:rPr lang="en-US" baseline="0" dirty="0"/>
              <a:t> decision making </a:t>
            </a:r>
            <a:r>
              <a:rPr lang="en-US" dirty="0"/>
              <a:t>that includes social and emotional supports in addition to academic and behavior</a:t>
            </a:r>
          </a:p>
        </p:txBody>
      </p:sp>
      <p:sp>
        <p:nvSpPr>
          <p:cNvPr id="4" name="Slide Number Placeholder 3"/>
          <p:cNvSpPr>
            <a:spLocks noGrp="1"/>
          </p:cNvSpPr>
          <p:nvPr>
            <p:ph type="sldNum" sz="quarter" idx="10"/>
          </p:nvPr>
        </p:nvSpPr>
        <p:spPr/>
        <p:txBody>
          <a:bodyPr/>
          <a:lstStyle/>
          <a:p>
            <a:fld id="{22E83D16-32F5-984B-917F-E4A766FF9A30}" type="slidenum">
              <a:rPr lang="en-US" smtClean="0"/>
              <a:t>22</a:t>
            </a:fld>
            <a:endParaRPr lang="en-US"/>
          </a:p>
        </p:txBody>
      </p:sp>
    </p:spTree>
    <p:extLst>
      <p:ext uri="{BB962C8B-B14F-4D97-AF65-F5344CB8AC3E}">
        <p14:creationId xmlns:p14="http://schemas.microsoft.com/office/powerpoint/2010/main" val="1037091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Framework for providing targeted support for all learners </a:t>
            </a:r>
            <a:r>
              <a:rPr lang="mr-IN" dirty="0"/>
              <a:t>–</a:t>
            </a:r>
            <a:r>
              <a:rPr lang="en-US" dirty="0"/>
              <a:t> whether advanced or struggling</a:t>
            </a:r>
          </a:p>
          <a:p>
            <a:r>
              <a:rPr lang="en-US" dirty="0"/>
              <a:t>Focused</a:t>
            </a:r>
            <a:r>
              <a:rPr lang="en-US" baseline="0" dirty="0"/>
              <a:t> on the whole child: academic, behavioral, social and emotional wellness</a:t>
            </a:r>
          </a:p>
          <a:p>
            <a:r>
              <a:rPr lang="en-US" baseline="0" dirty="0"/>
              <a:t>Tier 1 = ALL students</a:t>
            </a:r>
          </a:p>
          <a:p>
            <a:r>
              <a:rPr lang="en-US" baseline="0" dirty="0"/>
              <a:t>Tier 2 = small group instruction</a:t>
            </a:r>
          </a:p>
          <a:p>
            <a:r>
              <a:rPr lang="en-US" baseline="0" dirty="0"/>
              <a:t>Tier 3 = individualized targeted interventions</a:t>
            </a:r>
            <a:endParaRPr lang="en-US" dirty="0"/>
          </a:p>
        </p:txBody>
      </p:sp>
      <p:sp>
        <p:nvSpPr>
          <p:cNvPr id="4" name="Slide Number Placeholder 3"/>
          <p:cNvSpPr>
            <a:spLocks noGrp="1"/>
          </p:cNvSpPr>
          <p:nvPr>
            <p:ph type="sldNum" sz="quarter" idx="10"/>
          </p:nvPr>
        </p:nvSpPr>
        <p:spPr/>
        <p:txBody>
          <a:bodyPr/>
          <a:lstStyle/>
          <a:p>
            <a:fld id="{22E83D16-32F5-984B-917F-E4A766FF9A30}" type="slidenum">
              <a:rPr lang="en-US" smtClean="0"/>
              <a:t>23</a:t>
            </a:fld>
            <a:endParaRPr lang="en-US"/>
          </a:p>
        </p:txBody>
      </p:sp>
    </p:spTree>
    <p:extLst>
      <p:ext uri="{BB962C8B-B14F-4D97-AF65-F5344CB8AC3E}">
        <p14:creationId xmlns:p14="http://schemas.microsoft.com/office/powerpoint/2010/main" val="20341705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Best</a:t>
            </a:r>
            <a:r>
              <a:rPr lang="en-US" baseline="0" dirty="0"/>
              <a:t> practice means we are examining and utilizing 5 categories of data</a:t>
            </a:r>
          </a:p>
          <a:p>
            <a:r>
              <a:rPr lang="en-US" baseline="0" dirty="0"/>
              <a:t>1=Synergy SIS</a:t>
            </a:r>
          </a:p>
          <a:p>
            <a:r>
              <a:rPr lang="en-US" baseline="0" dirty="0"/>
              <a:t>2=staff surveys, community surveys and focus meetings</a:t>
            </a:r>
          </a:p>
          <a:p>
            <a:r>
              <a:rPr lang="en-US" baseline="0" dirty="0"/>
              <a:t>3 =MCA, ACCESS, STAR, ACT, Graduation</a:t>
            </a:r>
          </a:p>
          <a:p>
            <a:r>
              <a:rPr lang="en-US" baseline="0" dirty="0"/>
              <a:t>4=Curriculum Maps, WBWF</a:t>
            </a:r>
          </a:p>
          <a:p>
            <a:r>
              <a:rPr lang="en-US" baseline="0" dirty="0"/>
              <a:t>5= TDE: walk </a:t>
            </a:r>
            <a:r>
              <a:rPr lang="en-US" baseline="0" dirty="0" err="1"/>
              <a:t>throughs</a:t>
            </a:r>
            <a:r>
              <a:rPr lang="en-US" baseline="0" dirty="0"/>
              <a:t>, observations</a:t>
            </a:r>
            <a:endParaRPr lang="en-US" dirty="0"/>
          </a:p>
        </p:txBody>
      </p:sp>
      <p:sp>
        <p:nvSpPr>
          <p:cNvPr id="4" name="Slide Number Placeholder 3"/>
          <p:cNvSpPr>
            <a:spLocks noGrp="1"/>
          </p:cNvSpPr>
          <p:nvPr>
            <p:ph type="sldNum" sz="quarter" idx="10"/>
          </p:nvPr>
        </p:nvSpPr>
        <p:spPr/>
        <p:txBody>
          <a:bodyPr/>
          <a:lstStyle/>
          <a:p>
            <a:fld id="{22E83D16-32F5-984B-917F-E4A766FF9A30}" type="slidenum">
              <a:rPr lang="en-US" smtClean="0"/>
              <a:t>24</a:t>
            </a:fld>
            <a:endParaRPr lang="en-US"/>
          </a:p>
        </p:txBody>
      </p:sp>
    </p:spTree>
    <p:extLst>
      <p:ext uri="{BB962C8B-B14F-4D97-AF65-F5344CB8AC3E}">
        <p14:creationId xmlns:p14="http://schemas.microsoft.com/office/powerpoint/2010/main" val="7701395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endParaRPr lang="en-US" sz="1200" b="0" kern="120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a:p>
            <a:pPr marL="171450" marR="0" lvl="1" indent="-171450" algn="l" defTabSz="457200" rtl="0" eaLnBrk="1" fontAlgn="auto" latinLnBrk="0" hangingPunct="1">
              <a:lnSpc>
                <a:spcPct val="100000"/>
              </a:lnSpc>
              <a:spcBef>
                <a:spcPts val="0"/>
              </a:spcBef>
              <a:spcAft>
                <a:spcPts val="0"/>
              </a:spcAft>
              <a:buClrTx/>
              <a:buSzTx/>
              <a:buFont typeface="Arial" charset="0"/>
              <a:buChar char="•"/>
              <a:tabLst/>
              <a:defRPr/>
            </a:pPr>
            <a:endParaRPr lang="en-US" sz="1200" kern="1200" dirty="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22E83D16-32F5-984B-917F-E4A766FF9A30}" type="slidenum">
              <a:rPr lang="en-US" smtClean="0"/>
              <a:t>25</a:t>
            </a:fld>
            <a:endParaRPr lang="en-US"/>
          </a:p>
        </p:txBody>
      </p:sp>
    </p:spTree>
    <p:extLst>
      <p:ext uri="{BB962C8B-B14F-4D97-AF65-F5344CB8AC3E}">
        <p14:creationId xmlns:p14="http://schemas.microsoft.com/office/powerpoint/2010/main" val="1680739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22-23 data: 11 probationary; 25 experienced tenured</a:t>
            </a:r>
          </a:p>
        </p:txBody>
      </p:sp>
      <p:sp>
        <p:nvSpPr>
          <p:cNvPr id="4" name="Slide Number Placeholder 3"/>
          <p:cNvSpPr>
            <a:spLocks noGrp="1"/>
          </p:cNvSpPr>
          <p:nvPr>
            <p:ph type="sldNum" sz="quarter" idx="5"/>
          </p:nvPr>
        </p:nvSpPr>
        <p:spPr/>
        <p:txBody>
          <a:bodyPr/>
          <a:lstStyle/>
          <a:p>
            <a:fld id="{22E83D16-32F5-984B-917F-E4A766FF9A30}" type="slidenum">
              <a:rPr lang="en-US" smtClean="0"/>
              <a:t>26</a:t>
            </a:fld>
            <a:endParaRPr lang="en-US"/>
          </a:p>
        </p:txBody>
      </p:sp>
    </p:spTree>
    <p:extLst>
      <p:ext uri="{BB962C8B-B14F-4D97-AF65-F5344CB8AC3E}">
        <p14:creationId xmlns:p14="http://schemas.microsoft.com/office/powerpoint/2010/main" val="18784997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E83D16-32F5-984B-917F-E4A766FF9A30}" type="slidenum">
              <a:rPr lang="en-US" smtClean="0"/>
              <a:t>27</a:t>
            </a:fld>
            <a:endParaRPr lang="en-US"/>
          </a:p>
        </p:txBody>
      </p:sp>
    </p:spTree>
    <p:extLst>
      <p:ext uri="{BB962C8B-B14F-4D97-AF65-F5344CB8AC3E}">
        <p14:creationId xmlns:p14="http://schemas.microsoft.com/office/powerpoint/2010/main" val="40006359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E83D16-32F5-984B-917F-E4A766FF9A30}" type="slidenum">
              <a:rPr lang="en-US" smtClean="0"/>
              <a:t>28</a:t>
            </a:fld>
            <a:endParaRPr lang="en-US"/>
          </a:p>
        </p:txBody>
      </p:sp>
    </p:spTree>
    <p:extLst>
      <p:ext uri="{BB962C8B-B14F-4D97-AF65-F5344CB8AC3E}">
        <p14:creationId xmlns:p14="http://schemas.microsoft.com/office/powerpoint/2010/main" val="1637045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Iterative or</a:t>
            </a:r>
            <a:r>
              <a:rPr lang="en-US" baseline="0" dirty="0"/>
              <a:t> revolving</a:t>
            </a:r>
            <a:r>
              <a:rPr lang="en-US" dirty="0"/>
              <a:t> improvement process</a:t>
            </a:r>
          </a:p>
        </p:txBody>
      </p:sp>
      <p:sp>
        <p:nvSpPr>
          <p:cNvPr id="4" name="Slide Number Placeholder 3"/>
          <p:cNvSpPr>
            <a:spLocks noGrp="1"/>
          </p:cNvSpPr>
          <p:nvPr>
            <p:ph type="sldNum" sz="quarter" idx="10"/>
          </p:nvPr>
        </p:nvSpPr>
        <p:spPr/>
        <p:txBody>
          <a:bodyPr/>
          <a:lstStyle/>
          <a:p>
            <a:fld id="{22E83D16-32F5-984B-917F-E4A766FF9A30}" type="slidenum">
              <a:rPr lang="en-US" smtClean="0"/>
              <a:t>3</a:t>
            </a:fld>
            <a:endParaRPr lang="en-US"/>
          </a:p>
        </p:txBody>
      </p:sp>
    </p:spTree>
    <p:extLst>
      <p:ext uri="{BB962C8B-B14F-4D97-AF65-F5344CB8AC3E}">
        <p14:creationId xmlns:p14="http://schemas.microsoft.com/office/powerpoint/2010/main" val="719285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u="sng"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2E83D16-32F5-984B-917F-E4A766FF9A30}" type="slidenum">
              <a:rPr lang="en-US" smtClean="0"/>
              <a:t>4</a:t>
            </a:fld>
            <a:endParaRPr lang="en-US"/>
          </a:p>
        </p:txBody>
      </p:sp>
    </p:spTree>
    <p:extLst>
      <p:ext uri="{BB962C8B-B14F-4D97-AF65-F5344CB8AC3E}">
        <p14:creationId xmlns:p14="http://schemas.microsoft.com/office/powerpoint/2010/main" val="4089141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438 in 2017-18</a:t>
            </a:r>
          </a:p>
          <a:p>
            <a:r>
              <a:rPr lang="en-US" baseline="0" dirty="0"/>
              <a:t>469 in 2018-19 (86 Hispanic)</a:t>
            </a:r>
          </a:p>
          <a:p>
            <a:r>
              <a:rPr lang="en-US" baseline="0" dirty="0"/>
              <a:t>478 in 2019-20 (88 Hispanic)</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486 in 2020-21 (93 Hispanic)</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487 in 2022-23 (118 Hispanic)</a:t>
            </a:r>
          </a:p>
          <a:p>
            <a:endParaRPr lang="en-US" baseline="0" dirty="0"/>
          </a:p>
          <a:p>
            <a:r>
              <a:rPr lang="en-US" baseline="0" dirty="0"/>
              <a:t>Hispanic, Black, and 2 or more races are growing across the state = White population is decreasing; down 2% since 18-19 (approx. 17,600 students of a total of 883,203)</a:t>
            </a:r>
          </a:p>
          <a:p>
            <a:endParaRPr lang="en-US" dirty="0"/>
          </a:p>
        </p:txBody>
      </p:sp>
      <p:sp>
        <p:nvSpPr>
          <p:cNvPr id="4" name="Slide Number Placeholder 3"/>
          <p:cNvSpPr>
            <a:spLocks noGrp="1"/>
          </p:cNvSpPr>
          <p:nvPr>
            <p:ph type="sldNum" sz="quarter" idx="10"/>
          </p:nvPr>
        </p:nvSpPr>
        <p:spPr/>
        <p:txBody>
          <a:bodyPr/>
          <a:lstStyle/>
          <a:p>
            <a:fld id="{22E83D16-32F5-984B-917F-E4A766FF9A30}" type="slidenum">
              <a:rPr lang="en-US" smtClean="0"/>
              <a:t>5</a:t>
            </a:fld>
            <a:endParaRPr lang="en-US"/>
          </a:p>
        </p:txBody>
      </p:sp>
    </p:spTree>
    <p:extLst>
      <p:ext uri="{BB962C8B-B14F-4D97-AF65-F5344CB8AC3E}">
        <p14:creationId xmlns:p14="http://schemas.microsoft.com/office/powerpoint/2010/main" val="3857011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E83D16-32F5-984B-917F-E4A766FF9A30}" type="slidenum">
              <a:rPr lang="en-US" smtClean="0"/>
              <a:t>6</a:t>
            </a:fld>
            <a:endParaRPr lang="en-US"/>
          </a:p>
        </p:txBody>
      </p:sp>
    </p:spTree>
    <p:extLst>
      <p:ext uri="{BB962C8B-B14F-4D97-AF65-F5344CB8AC3E}">
        <p14:creationId xmlns:p14="http://schemas.microsoft.com/office/powerpoint/2010/main" val="1514742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E83D16-32F5-984B-917F-E4A766FF9A30}" type="slidenum">
              <a:rPr lang="en-US" smtClean="0"/>
              <a:t>7</a:t>
            </a:fld>
            <a:endParaRPr lang="en-US"/>
          </a:p>
        </p:txBody>
      </p:sp>
    </p:spTree>
    <p:extLst>
      <p:ext uri="{BB962C8B-B14F-4D97-AF65-F5344CB8AC3E}">
        <p14:creationId xmlns:p14="http://schemas.microsoft.com/office/powerpoint/2010/main" val="2004261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23/26 screened prior to K</a:t>
            </a:r>
          </a:p>
          <a:p>
            <a:r>
              <a:rPr lang="en-US" dirty="0"/>
              <a:t>3 screened after K started</a:t>
            </a:r>
          </a:p>
          <a:p>
            <a:endParaRPr lang="en-US" dirty="0"/>
          </a:p>
          <a:p>
            <a:r>
              <a:rPr lang="en-US" dirty="0"/>
              <a:t>As of 8/2023 – all are compliant with vaccination status</a:t>
            </a:r>
          </a:p>
          <a:p>
            <a:endParaRPr lang="en-US" dirty="0"/>
          </a:p>
        </p:txBody>
      </p:sp>
      <p:sp>
        <p:nvSpPr>
          <p:cNvPr id="4" name="Slide Number Placeholder 3"/>
          <p:cNvSpPr>
            <a:spLocks noGrp="1"/>
          </p:cNvSpPr>
          <p:nvPr>
            <p:ph type="sldNum" sz="quarter" idx="10"/>
          </p:nvPr>
        </p:nvSpPr>
        <p:spPr/>
        <p:txBody>
          <a:bodyPr/>
          <a:lstStyle/>
          <a:p>
            <a:fld id="{22E83D16-32F5-984B-917F-E4A766FF9A30}" type="slidenum">
              <a:rPr lang="en-US" smtClean="0"/>
              <a:t>8</a:t>
            </a:fld>
            <a:endParaRPr lang="en-US"/>
          </a:p>
        </p:txBody>
      </p:sp>
    </p:spTree>
    <p:extLst>
      <p:ext uri="{BB962C8B-B14F-4D97-AF65-F5344CB8AC3E}">
        <p14:creationId xmlns:p14="http://schemas.microsoft.com/office/powerpoint/2010/main" val="1803918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entire Literacy Plan (as a link) is included in our WBWF</a:t>
            </a:r>
            <a:r>
              <a:rPr lang="en-US" baseline="0" dirty="0"/>
              <a:t> plan.</a:t>
            </a:r>
            <a:endParaRPr lang="en-US" dirty="0"/>
          </a:p>
        </p:txBody>
      </p:sp>
      <p:sp>
        <p:nvSpPr>
          <p:cNvPr id="4" name="Slide Number Placeholder 3"/>
          <p:cNvSpPr>
            <a:spLocks noGrp="1"/>
          </p:cNvSpPr>
          <p:nvPr>
            <p:ph type="sldNum" sz="quarter" idx="10"/>
          </p:nvPr>
        </p:nvSpPr>
        <p:spPr/>
        <p:txBody>
          <a:bodyPr/>
          <a:lstStyle/>
          <a:p>
            <a:fld id="{22E83D16-32F5-984B-917F-E4A766FF9A30}" type="slidenum">
              <a:rPr lang="en-US" smtClean="0"/>
              <a:t>9</a:t>
            </a:fld>
            <a:endParaRPr lang="en-US"/>
          </a:p>
        </p:txBody>
      </p:sp>
    </p:spTree>
    <p:extLst>
      <p:ext uri="{BB962C8B-B14F-4D97-AF65-F5344CB8AC3E}">
        <p14:creationId xmlns:p14="http://schemas.microsoft.com/office/powerpoint/2010/main" val="2570406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pic>
        <p:nvPicPr>
          <p:cNvPr id="8" name="Picture 7" descr="coverEmboss.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116012" y="1904999"/>
            <a:ext cx="6938963" cy="1582271"/>
          </a:xfrm>
        </p:spPr>
        <p:txBody>
          <a:bodyPr anchor="b" anchorCtr="0"/>
          <a:lstStyle>
            <a:lvl1pPr>
              <a:lnSpc>
                <a:spcPct val="95000"/>
              </a:lnSpc>
              <a:defRPr sz="6600"/>
            </a:lvl1pPr>
          </a:lstStyle>
          <a:p>
            <a:r>
              <a:rPr lang="en-US"/>
              <a:t>Click to edit Master title style</a:t>
            </a:r>
            <a:endParaRPr lang="en-US" dirty="0"/>
          </a:p>
        </p:txBody>
      </p:sp>
      <p:sp>
        <p:nvSpPr>
          <p:cNvPr id="3" name="Subtitle 2"/>
          <p:cNvSpPr>
            <a:spLocks noGrp="1"/>
          </p:cNvSpPr>
          <p:nvPr>
            <p:ph type="subTitle" idx="1"/>
          </p:nvPr>
        </p:nvSpPr>
        <p:spPr>
          <a:xfrm>
            <a:off x="1116013" y="3487271"/>
            <a:ext cx="6938961" cy="1143000"/>
          </a:xfrm>
        </p:spPr>
        <p:txBody>
          <a:bodyPr/>
          <a:lstStyle>
            <a:lvl1pPr marL="0" indent="0" algn="ctr">
              <a:spcBef>
                <a:spcPts val="300"/>
              </a:spcBef>
              <a:buNone/>
              <a:defRPr sz="2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907741" y="5715000"/>
            <a:ext cx="2133600" cy="275478"/>
          </a:xfrm>
        </p:spPr>
        <p:txBody>
          <a:bodyPr/>
          <a:lstStyle>
            <a:lvl1pPr>
              <a:defRPr>
                <a:solidFill>
                  <a:schemeClr val="bg2">
                    <a:lumMod val="60000"/>
                    <a:lumOff val="40000"/>
                  </a:schemeClr>
                </a:solidFill>
              </a:defRPr>
            </a:lvl1pPr>
          </a:lstStyle>
          <a:p>
            <a:fld id="{628EAFA9-7502-42D3-9B79-C38E938C236F}" type="datetimeFigureOut">
              <a:rPr lang="en-US" smtClean="0"/>
              <a:t>11/20/23</a:t>
            </a:fld>
            <a:endParaRPr lang="en-US"/>
          </a:p>
        </p:txBody>
      </p:sp>
      <p:sp>
        <p:nvSpPr>
          <p:cNvPr id="5" name="Footer Placeholder 4"/>
          <p:cNvSpPr>
            <a:spLocks noGrp="1"/>
          </p:cNvSpPr>
          <p:nvPr>
            <p:ph type="ftr" sz="quarter" idx="11"/>
          </p:nvPr>
        </p:nvSpPr>
        <p:spPr>
          <a:xfrm>
            <a:off x="1102659" y="5715000"/>
            <a:ext cx="2895600" cy="275478"/>
          </a:xfrm>
        </p:spPr>
        <p:txBody>
          <a:bodyPr/>
          <a:lstStyle>
            <a:lvl1pPr>
              <a:defRPr>
                <a:solidFill>
                  <a:schemeClr val="bg2">
                    <a:lumMod val="60000"/>
                    <a:lumOff val="40000"/>
                  </a:schemeClr>
                </a:solidFill>
              </a:defRPr>
            </a:lvl1pPr>
          </a:lstStyle>
          <a:p>
            <a:endParaRPr lang="en-US"/>
          </a:p>
        </p:txBody>
      </p:sp>
      <p:sp>
        <p:nvSpPr>
          <p:cNvPr id="6" name="Slide Number Placeholder 5"/>
          <p:cNvSpPr>
            <a:spLocks noGrp="1"/>
          </p:cNvSpPr>
          <p:nvPr>
            <p:ph type="sldNum" sz="quarter" idx="12"/>
          </p:nvPr>
        </p:nvSpPr>
        <p:spPr>
          <a:xfrm>
            <a:off x="4343400" y="5715000"/>
            <a:ext cx="457200" cy="275478"/>
          </a:xfrm>
        </p:spPr>
        <p:txBody>
          <a:bodyPr/>
          <a:lstStyle>
            <a:lvl1pPr>
              <a:defRPr>
                <a:solidFill>
                  <a:schemeClr val="bg2">
                    <a:lumMod val="60000"/>
                    <a:lumOff val="40000"/>
                  </a:schemeClr>
                </a:solidFill>
              </a:defRPr>
            </a:lvl1pPr>
          </a:lstStyle>
          <a:p>
            <a:fld id="{2D57B0AA-AC8E-4463-ADAC-E87D09B82E4F}" type="slidenum">
              <a:rPr lang="en-US" smtClean="0"/>
              <a:t>‹#›</a:t>
            </a:fld>
            <a:endParaRPr lang="en-US"/>
          </a:p>
        </p:txBody>
      </p:sp>
      <p:pic>
        <p:nvPicPr>
          <p:cNvPr id="9" name="Picture 8" descr="coverAccentBottom.png"/>
          <p:cNvPicPr>
            <a:picLocks noChangeAspect="1"/>
          </p:cNvPicPr>
          <p:nvPr/>
        </p:nvPicPr>
        <p:blipFill>
          <a:blip r:embed="rId3"/>
          <a:stretch>
            <a:fillRect/>
          </a:stretch>
        </p:blipFill>
        <p:spPr>
          <a:xfrm>
            <a:off x="914400" y="4686766"/>
            <a:ext cx="7315200" cy="400705"/>
          </a:xfrm>
          <a:prstGeom prst="rect">
            <a:avLst/>
          </a:prstGeom>
        </p:spPr>
      </p:pic>
      <p:pic>
        <p:nvPicPr>
          <p:cNvPr id="10" name="Picture 9" descr="coverAccentTop.png"/>
          <p:cNvPicPr>
            <a:picLocks noChangeAspect="1"/>
          </p:cNvPicPr>
          <p:nvPr/>
        </p:nvPicPr>
        <p:blipFill>
          <a:blip r:embed="rId4"/>
          <a:stretch>
            <a:fillRect/>
          </a:stretch>
        </p:blipFill>
        <p:spPr>
          <a:xfrm>
            <a:off x="914400" y="1619136"/>
            <a:ext cx="7315200" cy="391386"/>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2" descr="scrollwork-Top.png"/>
          <p:cNvPicPr>
            <a:picLocks noChangeAspect="1" noChangeArrowheads="1"/>
          </p:cNvPicPr>
          <p:nvPr/>
        </p:nvPicPr>
        <p:blipFill>
          <a:blip r:embed="rId2"/>
          <a:srcRect/>
          <a:stretch>
            <a:fillRect/>
          </a:stretch>
        </p:blipFill>
        <p:spPr bwMode="auto">
          <a:xfrm flipH="1">
            <a:off x="4754083" y="673398"/>
            <a:ext cx="742950" cy="361950"/>
          </a:xfrm>
          <a:prstGeom prst="rect">
            <a:avLst/>
          </a:prstGeom>
          <a:noFill/>
        </p:spPr>
      </p:pic>
      <p:pic>
        <p:nvPicPr>
          <p:cNvPr id="15" name="Picture 3" descr="scrollwork-Bottom.png"/>
          <p:cNvPicPr>
            <a:picLocks noChangeAspect="1" noChangeArrowheads="1"/>
          </p:cNvPicPr>
          <p:nvPr/>
        </p:nvPicPr>
        <p:blipFill>
          <a:blip r:embed="rId3"/>
          <a:srcRect/>
          <a:stretch>
            <a:fillRect/>
          </a:stretch>
        </p:blipFill>
        <p:spPr bwMode="auto">
          <a:xfrm flipH="1">
            <a:off x="4754083" y="5636584"/>
            <a:ext cx="742950" cy="361950"/>
          </a:xfrm>
          <a:prstGeom prst="rect">
            <a:avLst/>
          </a:prstGeom>
          <a:noFill/>
        </p:spPr>
      </p:pic>
      <p:pic>
        <p:nvPicPr>
          <p:cNvPr id="4099" name="Picture 3" descr="scrollwork-Bottom.png"/>
          <p:cNvPicPr>
            <a:picLocks noChangeAspect="1" noChangeArrowheads="1"/>
          </p:cNvPicPr>
          <p:nvPr/>
        </p:nvPicPr>
        <p:blipFill>
          <a:blip r:embed="rId3"/>
          <a:srcRect/>
          <a:stretch>
            <a:fillRect/>
          </a:stretch>
        </p:blipFill>
        <p:spPr bwMode="auto">
          <a:xfrm>
            <a:off x="7774169" y="5636584"/>
            <a:ext cx="742950" cy="361950"/>
          </a:xfrm>
          <a:prstGeom prst="rect">
            <a:avLst/>
          </a:prstGeom>
          <a:noFill/>
        </p:spPr>
      </p:pic>
      <p:pic>
        <p:nvPicPr>
          <p:cNvPr id="4098" name="Picture 2" descr="scrollwork-Top.png"/>
          <p:cNvPicPr>
            <a:picLocks noChangeAspect="1" noChangeArrowheads="1"/>
          </p:cNvPicPr>
          <p:nvPr/>
        </p:nvPicPr>
        <p:blipFill>
          <a:blip r:embed="rId2"/>
          <a:srcRect/>
          <a:stretch>
            <a:fillRect/>
          </a:stretch>
        </p:blipFill>
        <p:spPr bwMode="auto">
          <a:xfrm>
            <a:off x="7774169" y="673398"/>
            <a:ext cx="742950" cy="361950"/>
          </a:xfrm>
          <a:prstGeom prst="rect">
            <a:avLst/>
          </a:prstGeom>
          <a:noFill/>
        </p:spPr>
      </p:pic>
      <p:sp>
        <p:nvSpPr>
          <p:cNvPr id="2" name="Title 1"/>
          <p:cNvSpPr>
            <a:spLocks noGrp="1"/>
          </p:cNvSpPr>
          <p:nvPr>
            <p:ph type="title"/>
          </p:nvPr>
        </p:nvSpPr>
        <p:spPr>
          <a:xfrm>
            <a:off x="838200" y="914400"/>
            <a:ext cx="3429000" cy="1371600"/>
          </a:xfrm>
        </p:spPr>
        <p:txBody>
          <a:bodyPr vert="horz" lIns="91440" tIns="45720" rIns="91440" bIns="45720" rtlCol="0" anchor="b">
            <a:noAutofit/>
          </a:bodyPr>
          <a:lstStyle>
            <a:lvl1pPr algn="ctr" defTabSz="914400" rtl="0" eaLnBrk="1" latinLnBrk="0" hangingPunct="1">
              <a:spcBef>
                <a:spcPct val="0"/>
              </a:spcBef>
              <a:buNone/>
              <a:defRPr lang="en-US" sz="3600" b="0" kern="1200" dirty="0">
                <a:solidFill>
                  <a:schemeClr val="tx1"/>
                </a:solidFill>
                <a:latin typeface="+mj-lt"/>
                <a:ea typeface="+mj-ea"/>
                <a:cs typeface="+mj-cs"/>
              </a:defRPr>
            </a:lvl1pPr>
          </a:lstStyle>
          <a:p>
            <a:r>
              <a:rPr lang="en-US"/>
              <a:t>Click to edit Master title style</a:t>
            </a:r>
            <a:endParaRPr lang="en-US" dirty="0"/>
          </a:p>
        </p:txBody>
      </p:sp>
      <p:sp>
        <p:nvSpPr>
          <p:cNvPr id="3" name="Picture Placeholder 2"/>
          <p:cNvSpPr>
            <a:spLocks noGrp="1"/>
          </p:cNvSpPr>
          <p:nvPr>
            <p:ph type="pic" idx="1"/>
          </p:nvPr>
        </p:nvSpPr>
        <p:spPr>
          <a:xfrm>
            <a:off x="5081121" y="914400"/>
            <a:ext cx="3108960" cy="4815841"/>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8200" y="2667001"/>
            <a:ext cx="3429000" cy="2895600"/>
          </a:xfrm>
        </p:spPr>
        <p:txBody>
          <a:bodyPr vert="horz" lIns="91440" tIns="45720" rIns="91440" bIns="45720" rtlCol="0">
            <a:normAutofit/>
          </a:bodyPr>
          <a:lstStyle>
            <a:lvl1pPr marL="0" indent="0" algn="ctr">
              <a:spcBef>
                <a:spcPts val="500"/>
              </a:spcBef>
              <a:buNone/>
              <a:defRPr lang="en-US" sz="1800" kern="12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600"/>
              </a:spcBef>
              <a:buSzPct val="100000"/>
              <a:buFont typeface="Wingdings" pitchFamily="2" charset="2"/>
              <a:buNone/>
            </a:pPr>
            <a:r>
              <a:rPr lang="en-US"/>
              <a:t>Click to edit Master text styles</a:t>
            </a:r>
          </a:p>
        </p:txBody>
      </p:sp>
      <p:sp>
        <p:nvSpPr>
          <p:cNvPr id="5" name="Date Placeholder 4"/>
          <p:cNvSpPr>
            <a:spLocks noGrp="1"/>
          </p:cNvSpPr>
          <p:nvPr>
            <p:ph type="dt" sz="half" idx="10"/>
          </p:nvPr>
        </p:nvSpPr>
        <p:spPr/>
        <p:txBody>
          <a:bodyPr/>
          <a:lstStyle/>
          <a:p>
            <a:fld id="{628EAFA9-7502-42D3-9B79-C38E938C236F}" type="datetimeFigureOut">
              <a:rPr lang="en-US" smtClean="0"/>
              <a:t>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57B0AA-AC8E-4463-ADAC-E87D09B82E4F}" type="slidenum">
              <a:rPr lang="en-US" smtClean="0"/>
              <a:t>‹#›</a:t>
            </a:fld>
            <a:endParaRPr lang="en-US"/>
          </a:p>
        </p:txBody>
      </p:sp>
      <p:pic>
        <p:nvPicPr>
          <p:cNvPr id="8" name="Picture 2" descr="captionAccent.png"/>
          <p:cNvPicPr>
            <a:picLocks noChangeAspect="1" noChangeArrowheads="1"/>
          </p:cNvPicPr>
          <p:nvPr/>
        </p:nvPicPr>
        <p:blipFill>
          <a:blip r:embed="rId4"/>
          <a:srcRect/>
          <a:stretch>
            <a:fillRect/>
          </a:stretch>
        </p:blipFill>
        <p:spPr bwMode="auto">
          <a:xfrm>
            <a:off x="838200" y="2326341"/>
            <a:ext cx="3429000" cy="240307"/>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2" name="Picture 2" descr="scrollwork-Top.png"/>
          <p:cNvPicPr>
            <a:picLocks noChangeAspect="1" noChangeArrowheads="1"/>
          </p:cNvPicPr>
          <p:nvPr/>
        </p:nvPicPr>
        <p:blipFill>
          <a:blip r:embed="rId2"/>
          <a:srcRect/>
          <a:stretch>
            <a:fillRect/>
          </a:stretch>
        </p:blipFill>
        <p:spPr bwMode="auto">
          <a:xfrm flipH="1">
            <a:off x="1752600" y="565897"/>
            <a:ext cx="742950" cy="361950"/>
          </a:xfrm>
          <a:prstGeom prst="rect">
            <a:avLst/>
          </a:prstGeom>
          <a:noFill/>
        </p:spPr>
      </p:pic>
      <p:pic>
        <p:nvPicPr>
          <p:cNvPr id="15" name="Picture 3" descr="scrollwork-Bottom.png"/>
          <p:cNvPicPr>
            <a:picLocks noChangeAspect="1" noChangeArrowheads="1"/>
          </p:cNvPicPr>
          <p:nvPr/>
        </p:nvPicPr>
        <p:blipFill>
          <a:blip r:embed="rId3"/>
          <a:srcRect/>
          <a:stretch>
            <a:fillRect/>
          </a:stretch>
        </p:blipFill>
        <p:spPr bwMode="auto">
          <a:xfrm flipH="1">
            <a:off x="1752600" y="4128247"/>
            <a:ext cx="742950" cy="361950"/>
          </a:xfrm>
          <a:prstGeom prst="rect">
            <a:avLst/>
          </a:prstGeom>
          <a:noFill/>
        </p:spPr>
      </p:pic>
      <p:pic>
        <p:nvPicPr>
          <p:cNvPr id="4099" name="Picture 3" descr="scrollwork-Bottom.png"/>
          <p:cNvPicPr>
            <a:picLocks noChangeAspect="1" noChangeArrowheads="1"/>
          </p:cNvPicPr>
          <p:nvPr/>
        </p:nvPicPr>
        <p:blipFill>
          <a:blip r:embed="rId3"/>
          <a:srcRect/>
          <a:stretch>
            <a:fillRect/>
          </a:stretch>
        </p:blipFill>
        <p:spPr bwMode="auto">
          <a:xfrm>
            <a:off x="6648450" y="4128247"/>
            <a:ext cx="742950" cy="361950"/>
          </a:xfrm>
          <a:prstGeom prst="rect">
            <a:avLst/>
          </a:prstGeom>
          <a:noFill/>
        </p:spPr>
      </p:pic>
      <p:pic>
        <p:nvPicPr>
          <p:cNvPr id="4098" name="Picture 2" descr="scrollwork-Top.png"/>
          <p:cNvPicPr>
            <a:picLocks noChangeAspect="1" noChangeArrowheads="1"/>
          </p:cNvPicPr>
          <p:nvPr/>
        </p:nvPicPr>
        <p:blipFill>
          <a:blip r:embed="rId2"/>
          <a:srcRect/>
          <a:stretch>
            <a:fillRect/>
          </a:stretch>
        </p:blipFill>
        <p:spPr bwMode="auto">
          <a:xfrm>
            <a:off x="6648450" y="565897"/>
            <a:ext cx="742950" cy="361950"/>
          </a:xfrm>
          <a:prstGeom prst="rect">
            <a:avLst/>
          </a:prstGeom>
          <a:noFill/>
        </p:spPr>
      </p:pic>
      <p:sp>
        <p:nvSpPr>
          <p:cNvPr id="2" name="Title 1"/>
          <p:cNvSpPr>
            <a:spLocks noGrp="1"/>
          </p:cNvSpPr>
          <p:nvPr>
            <p:ph type="title"/>
          </p:nvPr>
        </p:nvSpPr>
        <p:spPr>
          <a:xfrm>
            <a:off x="1280160" y="4406153"/>
            <a:ext cx="6583680" cy="784412"/>
          </a:xfrm>
        </p:spPr>
        <p:txBody>
          <a:bodyPr vert="horz" lIns="91440" tIns="45720" rIns="91440" bIns="45720" rtlCol="0" anchor="b">
            <a:noAutofit/>
          </a:bodyPr>
          <a:lstStyle>
            <a:lvl1pPr algn="ctr" defTabSz="914400" rtl="0" eaLnBrk="1" latinLnBrk="0" hangingPunct="1">
              <a:spcBef>
                <a:spcPct val="0"/>
              </a:spcBef>
              <a:buNone/>
              <a:defRPr lang="en-US" sz="3600" b="0" kern="1200" dirty="0">
                <a:solidFill>
                  <a:schemeClr val="tx1"/>
                </a:solidFill>
                <a:latin typeface="+mj-lt"/>
                <a:ea typeface="+mj-ea"/>
                <a:cs typeface="+mj-cs"/>
              </a:defRPr>
            </a:lvl1pPr>
          </a:lstStyle>
          <a:p>
            <a:r>
              <a:rPr lang="en-US"/>
              <a:t>Click to edit Master title style</a:t>
            </a:r>
            <a:endParaRPr lang="en-US" dirty="0"/>
          </a:p>
        </p:txBody>
      </p:sp>
      <p:sp>
        <p:nvSpPr>
          <p:cNvPr id="3" name="Picture Placeholder 2"/>
          <p:cNvSpPr>
            <a:spLocks noGrp="1"/>
          </p:cNvSpPr>
          <p:nvPr>
            <p:ph type="pic" idx="1"/>
          </p:nvPr>
        </p:nvSpPr>
        <p:spPr>
          <a:xfrm>
            <a:off x="2286000" y="780826"/>
            <a:ext cx="4572000" cy="3467548"/>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8200" y="5446059"/>
            <a:ext cx="7543800" cy="609600"/>
          </a:xfrm>
        </p:spPr>
        <p:txBody>
          <a:bodyPr vert="horz" lIns="91440" tIns="45720" rIns="91440" bIns="45720" rtlCol="0">
            <a:normAutofit/>
          </a:bodyPr>
          <a:lstStyle>
            <a:lvl1pPr marL="0" indent="0" algn="ctr">
              <a:spcBef>
                <a:spcPts val="0"/>
              </a:spcBef>
              <a:buNone/>
              <a:defRPr lang="en-US" sz="1600" kern="12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600"/>
              </a:spcBef>
              <a:buSzPct val="100000"/>
              <a:buFont typeface="Wingdings" pitchFamily="2" charset="2"/>
              <a:buNone/>
            </a:pPr>
            <a:r>
              <a:rPr lang="en-US"/>
              <a:t>Click to edit Master text styles</a:t>
            </a:r>
          </a:p>
        </p:txBody>
      </p:sp>
      <p:sp>
        <p:nvSpPr>
          <p:cNvPr id="5" name="Date Placeholder 4"/>
          <p:cNvSpPr>
            <a:spLocks noGrp="1"/>
          </p:cNvSpPr>
          <p:nvPr>
            <p:ph type="dt" sz="half" idx="10"/>
          </p:nvPr>
        </p:nvSpPr>
        <p:spPr/>
        <p:txBody>
          <a:bodyPr/>
          <a:lstStyle/>
          <a:p>
            <a:fld id="{628EAFA9-7502-42D3-9B79-C38E938C236F}" type="datetimeFigureOut">
              <a:rPr lang="en-US" smtClean="0"/>
              <a:t>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57B0AA-AC8E-4463-ADAC-E87D09B82E4F}" type="slidenum">
              <a:rPr lang="en-US" smtClean="0"/>
              <a:t>‹#›</a:t>
            </a:fld>
            <a:endParaRPr lang="en-US"/>
          </a:p>
        </p:txBody>
      </p:sp>
      <p:pic>
        <p:nvPicPr>
          <p:cNvPr id="6146" name="Picture 2" descr="captionLongAccent.png"/>
          <p:cNvPicPr>
            <a:picLocks noChangeAspect="1" noChangeArrowheads="1"/>
          </p:cNvPicPr>
          <p:nvPr/>
        </p:nvPicPr>
        <p:blipFill>
          <a:blip r:embed="rId4"/>
          <a:srcRect/>
          <a:stretch>
            <a:fillRect/>
          </a:stretch>
        </p:blipFill>
        <p:spPr bwMode="auto">
          <a:xfrm>
            <a:off x="1390650" y="5204012"/>
            <a:ext cx="6362700" cy="247650"/>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pic>
        <p:nvPicPr>
          <p:cNvPr id="15" name="Picture 3" descr="scrollwork-Bottom.png"/>
          <p:cNvPicPr>
            <a:picLocks noChangeAspect="1" noChangeArrowheads="1"/>
          </p:cNvPicPr>
          <p:nvPr/>
        </p:nvPicPr>
        <p:blipFill>
          <a:blip r:embed="rId2"/>
          <a:srcRect/>
          <a:stretch>
            <a:fillRect/>
          </a:stretch>
        </p:blipFill>
        <p:spPr bwMode="auto">
          <a:xfrm flipH="1">
            <a:off x="993402" y="4128247"/>
            <a:ext cx="742950" cy="361950"/>
          </a:xfrm>
          <a:prstGeom prst="rect">
            <a:avLst/>
          </a:prstGeom>
          <a:noFill/>
        </p:spPr>
      </p:pic>
      <p:pic>
        <p:nvPicPr>
          <p:cNvPr id="4099" name="Picture 3" descr="scrollwork-Bottom.png"/>
          <p:cNvPicPr>
            <a:picLocks noChangeAspect="1" noChangeArrowheads="1"/>
          </p:cNvPicPr>
          <p:nvPr/>
        </p:nvPicPr>
        <p:blipFill>
          <a:blip r:embed="rId2"/>
          <a:srcRect/>
          <a:stretch>
            <a:fillRect/>
          </a:stretch>
        </p:blipFill>
        <p:spPr bwMode="auto">
          <a:xfrm>
            <a:off x="7407649" y="4128247"/>
            <a:ext cx="742950" cy="361950"/>
          </a:xfrm>
          <a:prstGeom prst="rect">
            <a:avLst/>
          </a:prstGeom>
          <a:noFill/>
        </p:spPr>
      </p:pic>
      <p:pic>
        <p:nvPicPr>
          <p:cNvPr id="12" name="Picture 2" descr="scrollwork-Top.png"/>
          <p:cNvPicPr>
            <a:picLocks noChangeAspect="1" noChangeArrowheads="1"/>
          </p:cNvPicPr>
          <p:nvPr/>
        </p:nvPicPr>
        <p:blipFill>
          <a:blip r:embed="rId3"/>
          <a:srcRect/>
          <a:stretch>
            <a:fillRect/>
          </a:stretch>
        </p:blipFill>
        <p:spPr bwMode="auto">
          <a:xfrm flipH="1">
            <a:off x="993402" y="565897"/>
            <a:ext cx="742950" cy="361950"/>
          </a:xfrm>
          <a:prstGeom prst="rect">
            <a:avLst/>
          </a:prstGeom>
          <a:noFill/>
        </p:spPr>
      </p:pic>
      <p:pic>
        <p:nvPicPr>
          <p:cNvPr id="4098" name="Picture 2" descr="scrollwork-Top.png"/>
          <p:cNvPicPr>
            <a:picLocks noChangeAspect="1" noChangeArrowheads="1"/>
          </p:cNvPicPr>
          <p:nvPr/>
        </p:nvPicPr>
        <p:blipFill>
          <a:blip r:embed="rId3"/>
          <a:srcRect/>
          <a:stretch>
            <a:fillRect/>
          </a:stretch>
        </p:blipFill>
        <p:spPr bwMode="auto">
          <a:xfrm>
            <a:off x="7407649" y="565897"/>
            <a:ext cx="742950" cy="361950"/>
          </a:xfrm>
          <a:prstGeom prst="rect">
            <a:avLst/>
          </a:prstGeom>
          <a:noFill/>
        </p:spPr>
      </p:pic>
      <p:sp>
        <p:nvSpPr>
          <p:cNvPr id="2" name="Title 1"/>
          <p:cNvSpPr>
            <a:spLocks noGrp="1"/>
          </p:cNvSpPr>
          <p:nvPr>
            <p:ph type="title"/>
          </p:nvPr>
        </p:nvSpPr>
        <p:spPr>
          <a:xfrm>
            <a:off x="1280160" y="4406153"/>
            <a:ext cx="6583680" cy="784412"/>
          </a:xfrm>
        </p:spPr>
        <p:txBody>
          <a:bodyPr vert="horz" lIns="91440" tIns="45720" rIns="91440" bIns="45720" rtlCol="0" anchor="b">
            <a:noAutofit/>
          </a:bodyPr>
          <a:lstStyle>
            <a:lvl1pPr algn="ctr" defTabSz="914400" rtl="0" eaLnBrk="1" latinLnBrk="0" hangingPunct="1">
              <a:spcBef>
                <a:spcPct val="0"/>
              </a:spcBef>
              <a:buNone/>
              <a:defRPr lang="en-US" sz="3600" b="0" kern="1200" dirty="0">
                <a:solidFill>
                  <a:schemeClr val="tx1"/>
                </a:solidFill>
                <a:latin typeface="+mj-lt"/>
                <a:ea typeface="+mj-ea"/>
                <a:cs typeface="+mj-cs"/>
              </a:defRPr>
            </a:lvl1pPr>
          </a:lstStyle>
          <a:p>
            <a:r>
              <a:rPr lang="en-US"/>
              <a:t>Click to edit Master title style</a:t>
            </a:r>
            <a:endParaRPr lang="en-US" dirty="0"/>
          </a:p>
        </p:txBody>
      </p:sp>
      <p:sp>
        <p:nvSpPr>
          <p:cNvPr id="3" name="Picture Placeholder 2"/>
          <p:cNvSpPr>
            <a:spLocks noGrp="1"/>
          </p:cNvSpPr>
          <p:nvPr>
            <p:ph type="pic" idx="1"/>
          </p:nvPr>
        </p:nvSpPr>
        <p:spPr>
          <a:xfrm>
            <a:off x="1524000" y="780826"/>
            <a:ext cx="2743200" cy="3467548"/>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8200" y="5446059"/>
            <a:ext cx="7543800" cy="609600"/>
          </a:xfrm>
        </p:spPr>
        <p:txBody>
          <a:bodyPr vert="horz" lIns="91440" tIns="45720" rIns="91440" bIns="45720" rtlCol="0">
            <a:normAutofit/>
          </a:bodyPr>
          <a:lstStyle>
            <a:lvl1pPr marL="0" indent="0" algn="ctr">
              <a:spcBef>
                <a:spcPts val="0"/>
              </a:spcBef>
              <a:buNone/>
              <a:defRPr lang="en-US" sz="1600" kern="12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600"/>
              </a:spcBef>
              <a:buSzPct val="100000"/>
              <a:buFont typeface="Wingdings" pitchFamily="2" charset="2"/>
              <a:buNone/>
            </a:pPr>
            <a:r>
              <a:rPr lang="en-US"/>
              <a:t>Click to edit Master text styles</a:t>
            </a:r>
          </a:p>
        </p:txBody>
      </p:sp>
      <p:sp>
        <p:nvSpPr>
          <p:cNvPr id="5" name="Date Placeholder 4"/>
          <p:cNvSpPr>
            <a:spLocks noGrp="1"/>
          </p:cNvSpPr>
          <p:nvPr>
            <p:ph type="dt" sz="half" idx="10"/>
          </p:nvPr>
        </p:nvSpPr>
        <p:spPr/>
        <p:txBody>
          <a:bodyPr/>
          <a:lstStyle/>
          <a:p>
            <a:fld id="{628EAFA9-7502-42D3-9B79-C38E938C236F}" type="datetimeFigureOut">
              <a:rPr lang="en-US" smtClean="0"/>
              <a:t>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57B0AA-AC8E-4463-ADAC-E87D09B82E4F}" type="slidenum">
              <a:rPr lang="en-US" smtClean="0"/>
              <a:t>‹#›</a:t>
            </a:fld>
            <a:endParaRPr lang="en-US"/>
          </a:p>
        </p:txBody>
      </p:sp>
      <p:pic>
        <p:nvPicPr>
          <p:cNvPr id="6146" name="Picture 2" descr="captionLongAccent.png"/>
          <p:cNvPicPr>
            <a:picLocks noChangeAspect="1" noChangeArrowheads="1"/>
          </p:cNvPicPr>
          <p:nvPr/>
        </p:nvPicPr>
        <p:blipFill>
          <a:blip r:embed="rId4"/>
          <a:srcRect/>
          <a:stretch>
            <a:fillRect/>
          </a:stretch>
        </p:blipFill>
        <p:spPr bwMode="auto">
          <a:xfrm>
            <a:off x="1390650" y="5204012"/>
            <a:ext cx="6362700" cy="247650"/>
          </a:xfrm>
          <a:prstGeom prst="rect">
            <a:avLst/>
          </a:prstGeom>
          <a:noFill/>
        </p:spPr>
      </p:pic>
      <p:sp>
        <p:nvSpPr>
          <p:cNvPr id="14" name="Picture Placeholder 2"/>
          <p:cNvSpPr>
            <a:spLocks noGrp="1"/>
          </p:cNvSpPr>
          <p:nvPr>
            <p:ph type="pic" idx="13"/>
          </p:nvPr>
        </p:nvSpPr>
        <p:spPr>
          <a:xfrm>
            <a:off x="4912659" y="780826"/>
            <a:ext cx="2743200" cy="3467548"/>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2084294"/>
            <a:ext cx="7543800" cy="3639670"/>
          </a:xfrm>
        </p:spPr>
        <p:txBody>
          <a:bodyPr vert="eaVert"/>
          <a:lstStyle>
            <a:lvl5pPr>
              <a:defRPr/>
            </a:lvl5pPr>
            <a:lvl6pPr marL="2286000">
              <a:defRPr/>
            </a:lvl6pPr>
            <a:lvl7pPr marL="2286000">
              <a:defRPr/>
            </a:lvl7pPr>
            <a:lvl8pPr marL="2286000">
              <a:defRPr/>
            </a:lvl8pPr>
            <a:lvl9pPr marL="228600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8EAFA9-7502-42D3-9B79-C38E938C236F}" type="datetimeFigureOut">
              <a:rPr lang="en-US" smtClean="0"/>
              <a:t>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922048"/>
            <a:ext cx="1676400" cy="481488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922048"/>
            <a:ext cx="5638800" cy="4814888"/>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8EAFA9-7502-42D3-9B79-C38E938C236F}" type="datetimeFigureOut">
              <a:rPr lang="en-US" smtClean="0"/>
              <a:t>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t>‹#›</a:t>
            </a:fld>
            <a:endParaRPr lang="en-US"/>
          </a:p>
        </p:txBody>
      </p:sp>
      <p:pic>
        <p:nvPicPr>
          <p:cNvPr id="5122" name="Picture 2" descr="verticalAccent.png"/>
          <p:cNvPicPr>
            <a:picLocks noChangeAspect="1" noChangeArrowheads="1"/>
          </p:cNvPicPr>
          <p:nvPr/>
        </p:nvPicPr>
        <p:blipFill>
          <a:blip r:embed="rId2"/>
          <a:srcRect/>
          <a:stretch>
            <a:fillRect/>
          </a:stretch>
        </p:blipFill>
        <p:spPr bwMode="auto">
          <a:xfrm>
            <a:off x="6626225" y="860612"/>
            <a:ext cx="247364" cy="4937760"/>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8EAFA9-7502-42D3-9B79-C38E938C236F}" type="datetimeFigureOut">
              <a:rPr lang="en-US" smtClean="0"/>
              <a:t>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t>‹#›</a:t>
            </a:fld>
            <a:endParaRPr lang="en-US"/>
          </a:p>
        </p:txBody>
      </p:sp>
      <p:pic>
        <p:nvPicPr>
          <p:cNvPr id="7"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bg>
      <p:bgRef idx="1002">
        <a:schemeClr val="bg2"/>
      </p:bgRef>
    </p:bg>
    <p:spTree>
      <p:nvGrpSpPr>
        <p:cNvPr id="1" name=""/>
        <p:cNvGrpSpPr/>
        <p:nvPr/>
      </p:nvGrpSpPr>
      <p:grpSpPr>
        <a:xfrm>
          <a:off x="0" y="0"/>
          <a:ext cx="0" cy="0"/>
          <a:chOff x="0" y="0"/>
          <a:chExt cx="0" cy="0"/>
        </a:xfrm>
      </p:grpSpPr>
      <p:pic>
        <p:nvPicPr>
          <p:cNvPr id="8" name="Picture 7" descr="coverEmboss.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102519" y="4038600"/>
            <a:ext cx="6938963" cy="1174376"/>
          </a:xfrm>
        </p:spPr>
        <p:txBody>
          <a:bodyPr anchor="b" anchorCtr="0">
            <a:noAutofit/>
          </a:bodyPr>
          <a:lstStyle>
            <a:lvl1pPr>
              <a:lnSpc>
                <a:spcPct val="95000"/>
              </a:lnSpc>
              <a:defRPr sz="5200"/>
            </a:lvl1pPr>
          </a:lstStyle>
          <a:p>
            <a:r>
              <a:rPr lang="en-US"/>
              <a:t>Click to edit Master title style</a:t>
            </a:r>
            <a:endParaRPr lang="en-US" dirty="0"/>
          </a:p>
        </p:txBody>
      </p:sp>
      <p:sp>
        <p:nvSpPr>
          <p:cNvPr id="3" name="Subtitle 2"/>
          <p:cNvSpPr>
            <a:spLocks noGrp="1"/>
          </p:cNvSpPr>
          <p:nvPr>
            <p:ph type="subTitle" idx="1"/>
          </p:nvPr>
        </p:nvSpPr>
        <p:spPr>
          <a:xfrm>
            <a:off x="1102520" y="5212977"/>
            <a:ext cx="6938961" cy="775447"/>
          </a:xfrm>
        </p:spPr>
        <p:txBody>
          <a:bodyPr>
            <a:normAutofit/>
          </a:bodyPr>
          <a:lstStyle>
            <a:lvl1pPr marL="0" indent="0" algn="ctr">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907741" y="6214969"/>
            <a:ext cx="2133600" cy="275478"/>
          </a:xfrm>
        </p:spPr>
        <p:txBody>
          <a:bodyPr/>
          <a:lstStyle>
            <a:lvl1pPr>
              <a:defRPr>
                <a:solidFill>
                  <a:schemeClr val="bg2">
                    <a:lumMod val="60000"/>
                    <a:lumOff val="40000"/>
                  </a:schemeClr>
                </a:solidFill>
              </a:defRPr>
            </a:lvl1pPr>
          </a:lstStyle>
          <a:p>
            <a:fld id="{628EAFA9-7502-42D3-9B79-C38E938C236F}" type="datetimeFigureOut">
              <a:rPr lang="en-US" smtClean="0"/>
              <a:t>11/20/23</a:t>
            </a:fld>
            <a:endParaRPr lang="en-US"/>
          </a:p>
        </p:txBody>
      </p:sp>
      <p:sp>
        <p:nvSpPr>
          <p:cNvPr id="5" name="Footer Placeholder 4"/>
          <p:cNvSpPr>
            <a:spLocks noGrp="1"/>
          </p:cNvSpPr>
          <p:nvPr>
            <p:ph type="ftr" sz="quarter" idx="11"/>
          </p:nvPr>
        </p:nvSpPr>
        <p:spPr>
          <a:xfrm>
            <a:off x="1102659" y="6214969"/>
            <a:ext cx="2895600" cy="275478"/>
          </a:xfrm>
        </p:spPr>
        <p:txBody>
          <a:bodyPr/>
          <a:lstStyle>
            <a:lvl1pPr>
              <a:defRPr>
                <a:solidFill>
                  <a:schemeClr val="bg2">
                    <a:lumMod val="60000"/>
                    <a:lumOff val="40000"/>
                  </a:schemeClr>
                </a:solidFill>
              </a:defRPr>
            </a:lvl1pPr>
          </a:lstStyle>
          <a:p>
            <a:endParaRPr lang="en-US"/>
          </a:p>
        </p:txBody>
      </p:sp>
      <p:sp>
        <p:nvSpPr>
          <p:cNvPr id="6" name="Slide Number Placeholder 5"/>
          <p:cNvSpPr>
            <a:spLocks noGrp="1"/>
          </p:cNvSpPr>
          <p:nvPr>
            <p:ph type="sldNum" sz="quarter" idx="12"/>
          </p:nvPr>
        </p:nvSpPr>
        <p:spPr>
          <a:xfrm>
            <a:off x="4343400" y="6214969"/>
            <a:ext cx="457200" cy="275478"/>
          </a:xfrm>
        </p:spPr>
        <p:txBody>
          <a:bodyPr/>
          <a:lstStyle>
            <a:lvl1pPr>
              <a:defRPr>
                <a:solidFill>
                  <a:schemeClr val="bg2">
                    <a:lumMod val="60000"/>
                    <a:lumOff val="40000"/>
                  </a:schemeClr>
                </a:solidFill>
              </a:defRPr>
            </a:lvl1pPr>
          </a:lstStyle>
          <a:p>
            <a:fld id="{2D57B0AA-AC8E-4463-ADAC-E87D09B82E4F}" type="slidenum">
              <a:rPr lang="en-US" smtClean="0"/>
              <a:t>‹#›</a:t>
            </a:fld>
            <a:endParaRPr lang="en-US"/>
          </a:p>
        </p:txBody>
      </p:sp>
      <p:pic>
        <p:nvPicPr>
          <p:cNvPr id="9" name="Picture 8" descr="coverAccentBottom.png"/>
          <p:cNvPicPr>
            <a:picLocks noChangeAspect="1"/>
          </p:cNvPicPr>
          <p:nvPr/>
        </p:nvPicPr>
        <p:blipFill>
          <a:blip r:embed="rId3"/>
          <a:stretch>
            <a:fillRect/>
          </a:stretch>
        </p:blipFill>
        <p:spPr>
          <a:xfrm>
            <a:off x="914400" y="3915801"/>
            <a:ext cx="7315200" cy="400705"/>
          </a:xfrm>
          <a:prstGeom prst="rect">
            <a:avLst/>
          </a:prstGeom>
        </p:spPr>
      </p:pic>
      <p:sp>
        <p:nvSpPr>
          <p:cNvPr id="11" name="Picture Placeholder 2"/>
          <p:cNvSpPr>
            <a:spLocks noGrp="1"/>
          </p:cNvSpPr>
          <p:nvPr>
            <p:ph type="pic" idx="13"/>
          </p:nvPr>
        </p:nvSpPr>
        <p:spPr>
          <a:xfrm>
            <a:off x="1188720" y="1004455"/>
            <a:ext cx="6766560" cy="2729345"/>
          </a:xfrm>
          <a:solidFill>
            <a:schemeClr val="bg2"/>
          </a:solidFill>
          <a:ln w="127000">
            <a:solidFill>
              <a:schemeClr val="tx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16012" y="1904998"/>
            <a:ext cx="6938964" cy="1582271"/>
          </a:xfrm>
        </p:spPr>
        <p:txBody>
          <a:bodyPr vert="horz" lIns="91440" tIns="45720" rIns="91440" bIns="45720" rtlCol="0" anchor="b" anchorCtr="0">
            <a:noAutofit/>
          </a:bodyPr>
          <a:lstStyle>
            <a:lvl1pPr algn="ctr" defTabSz="914400" rtl="0" eaLnBrk="1" latinLnBrk="0" hangingPunct="1">
              <a:lnSpc>
                <a:spcPct val="95000"/>
              </a:lnSpc>
              <a:spcBef>
                <a:spcPct val="0"/>
              </a:spcBef>
              <a:buNone/>
              <a:defRPr lang="en-US" sz="5600" kern="1200">
                <a:solidFill>
                  <a:schemeClr val="tx1"/>
                </a:solidFill>
                <a:latin typeface="+mj-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1116012" y="3487271"/>
            <a:ext cx="6938960" cy="1143000"/>
          </a:xfrm>
        </p:spPr>
        <p:txBody>
          <a:bodyPr vert="horz" lIns="91440" tIns="45720" rIns="91440" bIns="45720" rtlCol="0">
            <a:normAutofit/>
          </a:bodyPr>
          <a:lstStyle>
            <a:lvl1pPr marL="0" indent="0" algn="ctr" defTabSz="914400" rtl="0" eaLnBrk="1" latinLnBrk="0" hangingPunct="1">
              <a:spcBef>
                <a:spcPts val="300"/>
              </a:spcBef>
              <a:buSzPct val="100000"/>
              <a:buFont typeface="Wingdings" pitchFamily="2" charset="2"/>
              <a:buNone/>
              <a:defRPr lang="en-US" sz="1800" kern="1200" smtClean="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8EAFA9-7502-42D3-9B79-C38E938C236F}" type="datetimeFigureOut">
              <a:rPr lang="en-US" smtClean="0"/>
              <a:t>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t>‹#›</a:t>
            </a:fld>
            <a:endParaRPr lang="en-US"/>
          </a:p>
        </p:txBody>
      </p:sp>
      <p:pic>
        <p:nvPicPr>
          <p:cNvPr id="1026" name="Picture 2" descr="SectionAccentTop.png"/>
          <p:cNvPicPr>
            <a:picLocks noChangeAspect="1" noChangeArrowheads="1"/>
          </p:cNvPicPr>
          <p:nvPr/>
        </p:nvPicPr>
        <p:blipFill>
          <a:blip r:embed="rId2"/>
          <a:srcRect/>
          <a:stretch>
            <a:fillRect/>
          </a:stretch>
        </p:blipFill>
        <p:spPr bwMode="auto">
          <a:xfrm>
            <a:off x="914400" y="1618488"/>
            <a:ext cx="7315200" cy="356382"/>
          </a:xfrm>
          <a:prstGeom prst="rect">
            <a:avLst/>
          </a:prstGeom>
          <a:noFill/>
        </p:spPr>
      </p:pic>
      <p:pic>
        <p:nvPicPr>
          <p:cNvPr id="1027" name="Picture 3" descr="SectionAccentBottom.png"/>
          <p:cNvPicPr>
            <a:picLocks noChangeAspect="1" noChangeArrowheads="1"/>
          </p:cNvPicPr>
          <p:nvPr/>
        </p:nvPicPr>
        <p:blipFill>
          <a:blip r:embed="rId3"/>
          <a:srcRect/>
          <a:stretch>
            <a:fillRect/>
          </a:stretch>
        </p:blipFill>
        <p:spPr bwMode="auto">
          <a:xfrm>
            <a:off x="914400" y="4690872"/>
            <a:ext cx="7315200" cy="356382"/>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084293"/>
            <a:ext cx="3429000" cy="3639312"/>
          </a:xfrm>
        </p:spPr>
        <p:txBody>
          <a:bodyPr>
            <a:normAutofit/>
          </a:bodyPr>
          <a:lstStyle>
            <a:lvl1pPr marL="282575" indent="-282575">
              <a:defRPr sz="2000"/>
            </a:lvl1pPr>
            <a:lvl2pPr marL="573088" indent="-282575">
              <a:defRPr sz="1800"/>
            </a:lvl2pPr>
            <a:lvl3pPr marL="855663" indent="-282575">
              <a:defRPr sz="1800"/>
            </a:lvl3pPr>
            <a:lvl4pPr marL="1146175" indent="-282575">
              <a:defRPr sz="1800"/>
            </a:lvl4pPr>
            <a:lvl5pPr marL="1430338" indent="-282575">
              <a:defRPr sz="1800"/>
            </a:lvl5pPr>
            <a:lvl6pPr marL="1712913" indent="-282575">
              <a:defRPr sz="1800"/>
            </a:lvl6pPr>
            <a:lvl7pPr marL="2003425" indent="-282575">
              <a:defRPr sz="1800"/>
            </a:lvl7pPr>
            <a:lvl8pPr marL="2286000" indent="-282575">
              <a:defRPr sz="1800"/>
            </a:lvl8pPr>
            <a:lvl9pPr marL="2568575" indent="-282575">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26106" y="2084293"/>
            <a:ext cx="3429000" cy="3639312"/>
          </a:xfrm>
        </p:spPr>
        <p:txBody>
          <a:bodyPr>
            <a:normAutofit/>
          </a:bodyPr>
          <a:lstStyle>
            <a:lvl1pPr marL="282575" indent="-282575">
              <a:defRPr sz="2000"/>
            </a:lvl1pPr>
            <a:lvl2pPr marL="573088" indent="-282575">
              <a:defRPr sz="1800"/>
            </a:lvl2pPr>
            <a:lvl3pPr marL="855663" indent="-282575">
              <a:defRPr sz="1800"/>
            </a:lvl3pPr>
            <a:lvl4pPr marL="1146175" indent="-282575">
              <a:defRPr sz="1800"/>
            </a:lvl4pPr>
            <a:lvl5pPr marL="1430338" indent="-282575">
              <a:defRPr sz="1800"/>
            </a:lvl5pPr>
            <a:lvl6pPr marL="1712913" indent="-282575">
              <a:defRPr sz="1800"/>
            </a:lvl6pPr>
            <a:lvl7pPr marL="2005013" indent="-282575">
              <a:defRPr sz="1800"/>
            </a:lvl7pPr>
            <a:lvl8pPr marL="2287588" indent="-282575">
              <a:defRPr sz="1800"/>
            </a:lvl8pPr>
            <a:lvl9pPr marL="2568575" indent="-2809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8EAFA9-7502-42D3-9B79-C38E938C236F}" type="datetimeFigureOut">
              <a:rPr lang="en-US" smtClean="0"/>
              <a:t>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57B0AA-AC8E-4463-ADAC-E87D09B82E4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81100" y="1839913"/>
            <a:ext cx="2743200" cy="903287"/>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8200" y="2971800"/>
            <a:ext cx="3429000" cy="2751804"/>
          </a:xfrm>
        </p:spPr>
        <p:txBody>
          <a:bodyPr>
            <a:normAutofit/>
          </a:bodyPr>
          <a:lstStyle>
            <a:lvl1pPr marL="282575" indent="-282575">
              <a:defRPr sz="1800"/>
            </a:lvl1pPr>
            <a:lvl2pPr marL="573088" indent="-282575">
              <a:defRPr sz="1800"/>
            </a:lvl2pPr>
            <a:lvl3pPr marL="855663" indent="-282575">
              <a:defRPr sz="1800"/>
            </a:lvl3pPr>
            <a:lvl4pPr marL="1146175" indent="-282575">
              <a:defRPr sz="1800"/>
            </a:lvl4pPr>
            <a:lvl5pPr marL="1430338" indent="-284163">
              <a:defRPr sz="1800"/>
            </a:lvl5pPr>
            <a:lvl6pPr marL="1712913" indent="-282575">
              <a:defRPr sz="1600"/>
            </a:lvl6pPr>
            <a:lvl7pPr marL="2003425" indent="-282575">
              <a:defRPr sz="1600"/>
            </a:lvl7pPr>
            <a:lvl8pPr marL="2286000" indent="-282575">
              <a:defRPr sz="1600"/>
            </a:lvl8pPr>
            <a:lvl9pPr marL="2568575" indent="-282575">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269006" y="1839913"/>
            <a:ext cx="2743200" cy="903287"/>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26106" y="2971800"/>
            <a:ext cx="3429000" cy="2751804"/>
          </a:xfrm>
        </p:spPr>
        <p:txBody>
          <a:bodyPr>
            <a:normAutofit/>
          </a:bodyPr>
          <a:lstStyle>
            <a:lvl1pPr marL="282575" indent="-282575">
              <a:defRPr sz="1800"/>
            </a:lvl1pPr>
            <a:lvl2pPr marL="573088" indent="-282575">
              <a:defRPr sz="1800"/>
            </a:lvl2pPr>
            <a:lvl3pPr marL="855663" indent="-282575">
              <a:defRPr sz="1800"/>
            </a:lvl3pPr>
            <a:lvl4pPr marL="1146175" indent="-282575">
              <a:defRPr sz="1800"/>
            </a:lvl4pPr>
            <a:lvl5pPr marL="1430338" indent="-282575">
              <a:defRPr sz="1800"/>
            </a:lvl5pPr>
            <a:lvl6pPr marL="1712913" indent="-282575">
              <a:defRPr sz="1600"/>
            </a:lvl6pPr>
            <a:lvl7pPr marL="2003425" indent="-282575">
              <a:defRPr sz="1600"/>
            </a:lvl7pPr>
            <a:lvl8pPr marL="2286000" indent="-282575">
              <a:defRPr sz="1600"/>
            </a:lvl8pPr>
            <a:lvl9pPr marL="2568575" indent="-282575">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8EAFA9-7502-42D3-9B79-C38E938C236F}" type="datetimeFigureOut">
              <a:rPr lang="en-US" smtClean="0"/>
              <a:t>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57B0AA-AC8E-4463-ADAC-E87D09B82E4F}" type="slidenum">
              <a:rPr lang="en-US" smtClean="0"/>
              <a:t>‹#›</a:t>
            </a:fld>
            <a:endParaRPr lang="en-US"/>
          </a:p>
        </p:txBody>
      </p:sp>
      <p:pic>
        <p:nvPicPr>
          <p:cNvPr id="2050" name="Picture 2" descr="comparisonRule.png"/>
          <p:cNvPicPr>
            <a:picLocks noChangeAspect="1" noChangeArrowheads="1"/>
          </p:cNvPicPr>
          <p:nvPr/>
        </p:nvPicPr>
        <p:blipFill>
          <a:blip r:embed="rId3"/>
          <a:srcRect/>
          <a:stretch>
            <a:fillRect/>
          </a:stretch>
        </p:blipFill>
        <p:spPr bwMode="auto">
          <a:xfrm>
            <a:off x="1247775" y="2686050"/>
            <a:ext cx="2609850" cy="133350"/>
          </a:xfrm>
          <a:prstGeom prst="rect">
            <a:avLst/>
          </a:prstGeom>
          <a:noFill/>
        </p:spPr>
      </p:pic>
      <p:pic>
        <p:nvPicPr>
          <p:cNvPr id="12" name="Picture 2" descr="comparisonRule.png"/>
          <p:cNvPicPr>
            <a:picLocks noChangeAspect="1" noChangeArrowheads="1"/>
          </p:cNvPicPr>
          <p:nvPr/>
        </p:nvPicPr>
        <p:blipFill>
          <a:blip r:embed="rId3"/>
          <a:srcRect/>
          <a:stretch>
            <a:fillRect/>
          </a:stretch>
        </p:blipFill>
        <p:spPr bwMode="auto">
          <a:xfrm>
            <a:off x="5335681" y="2686050"/>
            <a:ext cx="2609850" cy="133350"/>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8EAFA9-7502-42D3-9B79-C38E938C236F}" type="datetimeFigureOut">
              <a:rPr lang="en-US" smtClean="0"/>
              <a:t>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57B0AA-AC8E-4463-ADAC-E87D09B82E4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8EAFA9-7502-42D3-9B79-C38E938C236F}" type="datetimeFigureOut">
              <a:rPr lang="en-US" smtClean="0"/>
              <a:t>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57B0AA-AC8E-4463-ADAC-E87D09B82E4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3429000" cy="1371600"/>
          </a:xfrm>
        </p:spPr>
        <p:txBody>
          <a:bodyPr anchor="b">
            <a:noAutofit/>
          </a:bodyPr>
          <a:lstStyle>
            <a:lvl1pPr algn="ctr">
              <a:defRPr sz="3600" b="0"/>
            </a:lvl1pPr>
          </a:lstStyle>
          <a:p>
            <a:r>
              <a:rPr lang="en-US"/>
              <a:t>Click to edit Master title style</a:t>
            </a:r>
            <a:endParaRPr lang="en-US" dirty="0"/>
          </a:p>
        </p:txBody>
      </p:sp>
      <p:sp>
        <p:nvSpPr>
          <p:cNvPr id="3" name="Content Placeholder 2"/>
          <p:cNvSpPr>
            <a:spLocks noGrp="1"/>
          </p:cNvSpPr>
          <p:nvPr>
            <p:ph idx="1"/>
          </p:nvPr>
        </p:nvSpPr>
        <p:spPr>
          <a:xfrm>
            <a:off x="4926106" y="914400"/>
            <a:ext cx="3429000" cy="4815841"/>
          </a:xfrm>
        </p:spPr>
        <p:txBody>
          <a:bodyPr>
            <a:normAutofit/>
          </a:bodyPr>
          <a:lstStyle>
            <a:lvl1pPr marL="341313" indent="-341313">
              <a:defRPr sz="2200"/>
            </a:lvl1pPr>
            <a:lvl2pPr marL="631825" indent="-284163">
              <a:defRPr sz="2000"/>
            </a:lvl2pPr>
            <a:lvl3pPr marL="914400" indent="-284163">
              <a:defRPr sz="1800"/>
            </a:lvl3pPr>
            <a:lvl4pPr marL="1196975" indent="-284163">
              <a:defRPr sz="1800"/>
            </a:lvl4pPr>
            <a:lvl5pPr marL="1487488" indent="-284163">
              <a:defRPr sz="1800"/>
            </a:lvl5pPr>
            <a:lvl6pPr marL="1770063" indent="-284163">
              <a:defRPr sz="1800"/>
            </a:lvl6pPr>
            <a:lvl7pPr marL="2060575" indent="-284163">
              <a:defRPr sz="1800"/>
            </a:lvl7pPr>
            <a:lvl8pPr marL="2344738" indent="-284163">
              <a:defRPr sz="1800"/>
            </a:lvl8pPr>
            <a:lvl9pPr marL="2627313" indent="-284163">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8200" y="2667001"/>
            <a:ext cx="3429000" cy="28956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8EAFA9-7502-42D3-9B79-C38E938C236F}" type="datetimeFigureOut">
              <a:rPr lang="en-US" smtClean="0"/>
              <a:t>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57B0AA-AC8E-4463-ADAC-E87D09B82E4F}" type="slidenum">
              <a:rPr lang="en-US" smtClean="0"/>
              <a:t>‹#›</a:t>
            </a:fld>
            <a:endParaRPr lang="en-US"/>
          </a:p>
        </p:txBody>
      </p:sp>
      <p:pic>
        <p:nvPicPr>
          <p:cNvPr id="3074" name="Picture 2" descr="captionAccent.png"/>
          <p:cNvPicPr>
            <a:picLocks noChangeAspect="1" noChangeArrowheads="1"/>
          </p:cNvPicPr>
          <p:nvPr/>
        </p:nvPicPr>
        <p:blipFill>
          <a:blip r:embed="rId2"/>
          <a:srcRect/>
          <a:stretch>
            <a:fillRect/>
          </a:stretch>
        </p:blipFill>
        <p:spPr bwMode="auto">
          <a:xfrm>
            <a:off x="838200" y="2326341"/>
            <a:ext cx="3429000" cy="240307"/>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interiorEdging.png"/>
          <p:cNvPicPr>
            <a:picLocks noChangeAspect="1"/>
          </p:cNvPicPr>
          <p:nvPr/>
        </p:nvPicPr>
        <p:blipFill>
          <a:blip r:embed="rId16"/>
          <a:stretch>
            <a:fillRect/>
          </a:stretch>
        </p:blipFill>
        <p:spPr>
          <a:xfrm>
            <a:off x="0" y="0"/>
            <a:ext cx="9144000" cy="6858000"/>
          </a:xfrm>
          <a:prstGeom prst="rect">
            <a:avLst/>
          </a:prstGeom>
        </p:spPr>
      </p:pic>
      <p:sp>
        <p:nvSpPr>
          <p:cNvPr id="2" name="Title Placeholder 1"/>
          <p:cNvSpPr>
            <a:spLocks noGrp="1"/>
          </p:cNvSpPr>
          <p:nvPr>
            <p:ph type="title"/>
          </p:nvPr>
        </p:nvSpPr>
        <p:spPr>
          <a:xfrm>
            <a:off x="800100" y="381000"/>
            <a:ext cx="75438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084294"/>
            <a:ext cx="6949440" cy="36396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53200" y="6118412"/>
            <a:ext cx="2133600" cy="275478"/>
          </a:xfrm>
          <a:prstGeom prst="rect">
            <a:avLst/>
          </a:prstGeom>
        </p:spPr>
        <p:txBody>
          <a:bodyPr vert="horz" lIns="91440" tIns="45720" rIns="91440" bIns="45720" rtlCol="0" anchor="ctr"/>
          <a:lstStyle>
            <a:lvl1pPr algn="r">
              <a:defRPr sz="1200">
                <a:solidFill>
                  <a:schemeClr val="tx1"/>
                </a:solidFill>
              </a:defRPr>
            </a:lvl1pPr>
          </a:lstStyle>
          <a:p>
            <a:fld id="{628EAFA9-7502-42D3-9B79-C38E938C236F}" type="datetimeFigureOut">
              <a:rPr lang="en-US" smtClean="0"/>
              <a:t>11/20/23</a:t>
            </a:fld>
            <a:endParaRPr lang="en-US"/>
          </a:p>
        </p:txBody>
      </p:sp>
      <p:sp>
        <p:nvSpPr>
          <p:cNvPr id="5" name="Footer Placeholder 4"/>
          <p:cNvSpPr>
            <a:spLocks noGrp="1"/>
          </p:cNvSpPr>
          <p:nvPr>
            <p:ph type="ftr" sz="quarter" idx="3"/>
          </p:nvPr>
        </p:nvSpPr>
        <p:spPr>
          <a:xfrm>
            <a:off x="457200" y="6118412"/>
            <a:ext cx="2895600" cy="275478"/>
          </a:xfrm>
          <a:prstGeom prst="rect">
            <a:avLst/>
          </a:prstGeom>
        </p:spPr>
        <p:txBody>
          <a:bodyPr vert="horz" lIns="91440" tIns="45720" rIns="91440" bIns="45720" rtlCol="0" anchor="ctr"/>
          <a:lstStyle>
            <a:lvl1pPr algn="l">
              <a:defRPr sz="1200">
                <a:solidFill>
                  <a:schemeClr val="tx1"/>
                </a:solidFill>
              </a:defRPr>
            </a:lvl1pPr>
          </a:lstStyle>
          <a:p>
            <a:endParaRPr lang="en-US"/>
          </a:p>
        </p:txBody>
      </p:sp>
      <p:sp>
        <p:nvSpPr>
          <p:cNvPr id="6" name="Slide Number Placeholder 5"/>
          <p:cNvSpPr>
            <a:spLocks noGrp="1"/>
          </p:cNvSpPr>
          <p:nvPr>
            <p:ph type="sldNum" sz="quarter" idx="4"/>
          </p:nvPr>
        </p:nvSpPr>
        <p:spPr>
          <a:xfrm>
            <a:off x="4343400" y="6118412"/>
            <a:ext cx="457200" cy="275478"/>
          </a:xfrm>
          <a:prstGeom prst="rect">
            <a:avLst/>
          </a:prstGeom>
        </p:spPr>
        <p:txBody>
          <a:bodyPr vert="horz" lIns="91440" tIns="45720" rIns="91440" bIns="45720" rtlCol="0" anchor="ctr"/>
          <a:lstStyle>
            <a:lvl1pPr algn="ctr">
              <a:defRPr sz="1200">
                <a:solidFill>
                  <a:schemeClr val="tx1"/>
                </a:solidFill>
              </a:defRPr>
            </a:lvl1pPr>
          </a:lstStyle>
          <a:p>
            <a:fld id="{2D57B0AA-AC8E-4463-ADAC-E87D09B82E4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5600" kern="1200">
          <a:solidFill>
            <a:schemeClr val="tx1"/>
          </a:solidFill>
          <a:latin typeface="+mj-lt"/>
          <a:ea typeface="+mj-ea"/>
          <a:cs typeface="+mj-cs"/>
        </a:defRPr>
      </a:lvl1pPr>
    </p:titleStyle>
    <p:bodyStyle>
      <a:lvl1pPr marL="457200" indent="-457200" algn="l" defTabSz="914400" rtl="0" eaLnBrk="1" latinLnBrk="0" hangingPunct="1">
        <a:spcBef>
          <a:spcPts val="2000"/>
        </a:spcBef>
        <a:buSzPct val="100000"/>
        <a:buFont typeface="Wingdings" pitchFamily="2" charset="2"/>
        <a:buChar char=""/>
        <a:defRPr sz="2200" kern="1200">
          <a:solidFill>
            <a:schemeClr val="tx1"/>
          </a:solidFill>
          <a:latin typeface="+mn-lt"/>
          <a:ea typeface="+mn-ea"/>
          <a:cs typeface="+mn-cs"/>
        </a:defRPr>
      </a:lvl1pPr>
      <a:lvl2pPr marL="914400" indent="-457200" algn="l" defTabSz="914400" rtl="0" eaLnBrk="1" latinLnBrk="0" hangingPunct="1">
        <a:spcBef>
          <a:spcPts val="1500"/>
        </a:spcBef>
        <a:buClr>
          <a:schemeClr val="tx1">
            <a:lumMod val="60000"/>
            <a:lumOff val="40000"/>
          </a:schemeClr>
        </a:buClr>
        <a:buSzPct val="100000"/>
        <a:buFont typeface="Wingdings" pitchFamily="2" charset="2"/>
        <a:buChar char=""/>
        <a:defRPr sz="2000" kern="1200">
          <a:solidFill>
            <a:schemeClr val="tx1"/>
          </a:solidFill>
          <a:latin typeface="+mn-lt"/>
          <a:ea typeface="+mn-ea"/>
          <a:cs typeface="+mn-cs"/>
        </a:defRPr>
      </a:lvl2pPr>
      <a:lvl3pPr marL="13716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3pPr>
      <a:lvl4pPr marL="1828800" indent="-457200" algn="l" defTabSz="914400" rtl="0" eaLnBrk="1" latinLnBrk="0" hangingPunct="1">
        <a:spcBef>
          <a:spcPts val="1500"/>
        </a:spcBef>
        <a:buClr>
          <a:schemeClr val="tx1">
            <a:lumMod val="60000"/>
            <a:lumOff val="40000"/>
          </a:schemeClr>
        </a:buClr>
        <a:buSzPct val="100000"/>
        <a:buFont typeface="Wingdings" pitchFamily="2" charset="2"/>
        <a:buChar char=""/>
        <a:defRPr sz="1800" kern="1200">
          <a:solidFill>
            <a:schemeClr val="tx1"/>
          </a:solidFill>
          <a:latin typeface="+mn-lt"/>
          <a:ea typeface="+mn-ea"/>
          <a:cs typeface="+mn-cs"/>
        </a:defRPr>
      </a:lvl4pPr>
      <a:lvl5pPr marL="22860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5pPr>
      <a:lvl6pPr marL="27432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a:solidFill>
            <a:schemeClr val="tx1"/>
          </a:solidFill>
          <a:latin typeface="+mn-lt"/>
          <a:ea typeface="+mn-ea"/>
          <a:cs typeface="+mn-cs"/>
        </a:defRPr>
      </a:lvl6pPr>
      <a:lvl7pPr marL="32004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7pPr>
      <a:lvl8pPr marL="36576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baseline="0">
          <a:solidFill>
            <a:schemeClr val="tx1"/>
          </a:solidFill>
          <a:latin typeface="+mn-lt"/>
          <a:ea typeface="+mn-ea"/>
          <a:cs typeface="+mn-cs"/>
        </a:defRPr>
      </a:lvl8pPr>
      <a:lvl9pPr marL="41148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9.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50000"/>
            <a:lumOff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334" y="2182918"/>
            <a:ext cx="8651249" cy="1873235"/>
          </a:xfrm>
        </p:spPr>
        <p:txBody>
          <a:bodyPr>
            <a:noAutofit/>
          </a:bodyPr>
          <a:lstStyle/>
          <a:p>
            <a:r>
              <a:rPr lang="en-US" sz="6000" b="1" dirty="0"/>
              <a:t>World’s Best Workforce</a:t>
            </a:r>
            <a:br>
              <a:rPr lang="en-US" sz="6000" b="1" dirty="0"/>
            </a:br>
            <a:r>
              <a:rPr lang="en-US" sz="6000" b="1" dirty="0"/>
              <a:t>2022-2023 Report </a:t>
            </a:r>
          </a:p>
        </p:txBody>
      </p:sp>
      <p:sp>
        <p:nvSpPr>
          <p:cNvPr id="3" name="Subtitle 2"/>
          <p:cNvSpPr>
            <a:spLocks noGrp="1"/>
          </p:cNvSpPr>
          <p:nvPr>
            <p:ph type="subTitle" idx="1"/>
          </p:nvPr>
        </p:nvSpPr>
        <p:spPr>
          <a:xfrm>
            <a:off x="1116013" y="4950380"/>
            <a:ext cx="6938961" cy="1407757"/>
          </a:xfrm>
        </p:spPr>
        <p:txBody>
          <a:bodyPr>
            <a:normAutofit/>
          </a:bodyPr>
          <a:lstStyle/>
          <a:p>
            <a:r>
              <a:rPr lang="en-US" dirty="0"/>
              <a:t>Lester Prairie Public Schools</a:t>
            </a:r>
          </a:p>
          <a:p>
            <a:r>
              <a:rPr lang="en-US" dirty="0"/>
              <a:t>School Board Annual Public Meeting</a:t>
            </a:r>
          </a:p>
          <a:p>
            <a:r>
              <a:rPr lang="en-US" dirty="0"/>
              <a:t>November 20, 2023 </a:t>
            </a:r>
          </a:p>
          <a:p>
            <a:endParaRPr lang="en-US" dirty="0"/>
          </a:p>
        </p:txBody>
      </p:sp>
      <p:pic>
        <p:nvPicPr>
          <p:cNvPr id="4" name="Picture 3" descr="Bulldog ima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2244" y="693190"/>
            <a:ext cx="1791732" cy="1221635"/>
          </a:xfrm>
          <a:prstGeom prst="rect">
            <a:avLst/>
          </a:prstGeom>
        </p:spPr>
      </p:pic>
    </p:spTree>
    <p:extLst>
      <p:ext uri="{BB962C8B-B14F-4D97-AF65-F5344CB8AC3E}">
        <p14:creationId xmlns:p14="http://schemas.microsoft.com/office/powerpoint/2010/main" val="459957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40632" y="426953"/>
            <a:ext cx="8769683" cy="1371600"/>
          </a:xfrm>
        </p:spPr>
        <p:txBody>
          <a:bodyPr>
            <a:noAutofit/>
          </a:bodyPr>
          <a:lstStyle/>
          <a:p>
            <a:pPr algn="l"/>
            <a:r>
              <a:rPr lang="en-US" sz="4000" b="1" dirty="0"/>
              <a:t>SMART Goal #2: All Third Grade Students Achieve Grade-Level Literacy</a:t>
            </a:r>
            <a:endParaRPr lang="en-US" sz="4000" b="1" cap="small" dirty="0"/>
          </a:p>
        </p:txBody>
      </p:sp>
      <p:sp>
        <p:nvSpPr>
          <p:cNvPr id="6" name="TextBox 5">
            <a:extLst>
              <a:ext uri="{FF2B5EF4-FFF2-40B4-BE49-F238E27FC236}">
                <a16:creationId xmlns:a16="http://schemas.microsoft.com/office/drawing/2014/main" id="{0213C624-E9C7-254D-8EBA-35FCC2413FF2}"/>
              </a:ext>
            </a:extLst>
          </p:cNvPr>
          <p:cNvSpPr txBox="1"/>
          <p:nvPr/>
        </p:nvSpPr>
        <p:spPr>
          <a:xfrm>
            <a:off x="429666" y="1938367"/>
            <a:ext cx="2526223" cy="3970318"/>
          </a:xfrm>
          <a:prstGeom prst="rect">
            <a:avLst/>
          </a:prstGeom>
          <a:noFill/>
        </p:spPr>
        <p:txBody>
          <a:bodyPr wrap="square" rtlCol="0">
            <a:spAutoFit/>
          </a:bodyPr>
          <a:lstStyle/>
          <a:p>
            <a:r>
              <a:rPr lang="en-US" sz="2100" b="1" dirty="0"/>
              <a:t>MCA SMART Goal:</a:t>
            </a:r>
            <a:r>
              <a:rPr lang="en-US" sz="2100" dirty="0"/>
              <a:t> The reading proficiency percentage of all third-grade students enrolled in the Lester Prairie School District will increase from 37.2% to 50% as measured by the Reading MCA-IIIs in the spring of 2023.</a:t>
            </a:r>
          </a:p>
        </p:txBody>
      </p:sp>
      <p:graphicFrame>
        <p:nvGraphicFramePr>
          <p:cNvPr id="5" name="Table 4"/>
          <p:cNvGraphicFramePr>
            <a:graphicFrameLocks noGrp="1"/>
          </p:cNvGraphicFramePr>
          <p:nvPr>
            <p:extLst>
              <p:ext uri="{D42A27DB-BD31-4B8C-83A1-F6EECF244321}">
                <p14:modId xmlns:p14="http://schemas.microsoft.com/office/powerpoint/2010/main" val="1287572164"/>
              </p:ext>
            </p:extLst>
          </p:nvPr>
        </p:nvGraphicFramePr>
        <p:xfrm>
          <a:off x="3012033" y="1783870"/>
          <a:ext cx="5702301" cy="5001856"/>
        </p:xfrm>
        <a:graphic>
          <a:graphicData uri="http://schemas.openxmlformats.org/drawingml/2006/table">
            <a:tbl>
              <a:tblPr firstRow="1" bandRow="1">
                <a:tableStyleId>{5C22544A-7EE6-4342-B048-85BDC9FD1C3A}</a:tableStyleId>
              </a:tblPr>
              <a:tblGrid>
                <a:gridCol w="1900767">
                  <a:extLst>
                    <a:ext uri="{9D8B030D-6E8A-4147-A177-3AD203B41FA5}">
                      <a16:colId xmlns:a16="http://schemas.microsoft.com/office/drawing/2014/main" val="20000"/>
                    </a:ext>
                  </a:extLst>
                </a:gridCol>
                <a:gridCol w="1900767">
                  <a:extLst>
                    <a:ext uri="{9D8B030D-6E8A-4147-A177-3AD203B41FA5}">
                      <a16:colId xmlns:a16="http://schemas.microsoft.com/office/drawing/2014/main" val="20001"/>
                    </a:ext>
                  </a:extLst>
                </a:gridCol>
                <a:gridCol w="1900767">
                  <a:extLst>
                    <a:ext uri="{9D8B030D-6E8A-4147-A177-3AD203B41FA5}">
                      <a16:colId xmlns:a16="http://schemas.microsoft.com/office/drawing/2014/main" val="20002"/>
                    </a:ext>
                  </a:extLst>
                </a:gridCol>
              </a:tblGrid>
              <a:tr h="460336">
                <a:tc gridSpan="3">
                  <a:txBody>
                    <a:bodyPr/>
                    <a:lstStyle/>
                    <a:p>
                      <a:pPr algn="ctr"/>
                      <a:r>
                        <a:rPr lang="en-US" sz="2800" dirty="0"/>
                        <a:t>MCA III </a:t>
                      </a:r>
                      <a:r>
                        <a:rPr lang="mr-IN" sz="2800" dirty="0"/>
                        <a:t>–</a:t>
                      </a:r>
                      <a:r>
                        <a:rPr lang="en-US" sz="2800" dirty="0"/>
                        <a:t> Grade 3 READING</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406179">
                <a:tc rowSpan="2">
                  <a:txBody>
                    <a:bodyPr/>
                    <a:lstStyle/>
                    <a:p>
                      <a:pPr algn="ctr"/>
                      <a:endParaRPr lang="en-US" sz="2400" b="1" dirty="0"/>
                    </a:p>
                  </a:txBody>
                  <a:tcPr/>
                </a:tc>
                <a:tc gridSpan="2">
                  <a:txBody>
                    <a:bodyPr/>
                    <a:lstStyle/>
                    <a:p>
                      <a:pPr algn="ctr"/>
                      <a:r>
                        <a:rPr lang="en-US" sz="2400" b="1" dirty="0"/>
                        <a:t>Percent Proficient</a:t>
                      </a:r>
                    </a:p>
                  </a:txBody>
                  <a:tcPr/>
                </a:tc>
                <a:tc hMerge="1">
                  <a:txBody>
                    <a:bodyPr/>
                    <a:lstStyle/>
                    <a:p>
                      <a:endParaRPr lang="en-US" dirty="0"/>
                    </a:p>
                  </a:txBody>
                  <a:tcPr/>
                </a:tc>
                <a:extLst>
                  <a:ext uri="{0D108BD9-81ED-4DB2-BD59-A6C34878D82A}">
                    <a16:rowId xmlns:a16="http://schemas.microsoft.com/office/drawing/2014/main" val="10001"/>
                  </a:ext>
                </a:extLst>
              </a:tr>
              <a:tr h="406179">
                <a:tc vMerge="1">
                  <a:txBody>
                    <a:bodyPr/>
                    <a:lstStyle/>
                    <a:p>
                      <a:endParaRPr lang="en-US" dirty="0"/>
                    </a:p>
                  </a:txBody>
                  <a:tcPr/>
                </a:tc>
                <a:tc>
                  <a:txBody>
                    <a:bodyPr/>
                    <a:lstStyle/>
                    <a:p>
                      <a:pPr algn="ctr"/>
                      <a:r>
                        <a:rPr lang="en-US" sz="2400" b="1" dirty="0"/>
                        <a:t>Grade</a:t>
                      </a:r>
                      <a:r>
                        <a:rPr lang="en-US" sz="2400" b="1" baseline="0" dirty="0"/>
                        <a:t> 3</a:t>
                      </a:r>
                      <a:endParaRPr lang="en-US" sz="2400" b="1" dirty="0"/>
                    </a:p>
                  </a:txBody>
                  <a:tcPr/>
                </a:tc>
                <a:tc>
                  <a:txBody>
                    <a:bodyPr/>
                    <a:lstStyle/>
                    <a:p>
                      <a:pPr algn="ctr"/>
                      <a:r>
                        <a:rPr lang="en-US" sz="2400" b="1" dirty="0"/>
                        <a:t>State</a:t>
                      </a:r>
                    </a:p>
                  </a:txBody>
                  <a:tcPr/>
                </a:tc>
                <a:extLst>
                  <a:ext uri="{0D108BD9-81ED-4DB2-BD59-A6C34878D82A}">
                    <a16:rowId xmlns:a16="http://schemas.microsoft.com/office/drawing/2014/main" val="10002"/>
                  </a:ext>
                </a:extLst>
              </a:tr>
              <a:tr h="460336">
                <a:tc>
                  <a:txBody>
                    <a:bodyPr/>
                    <a:lstStyle/>
                    <a:p>
                      <a:pPr algn="ctr"/>
                      <a:r>
                        <a:rPr lang="en-US" sz="2400" b="1" dirty="0"/>
                        <a:t>2016-17</a:t>
                      </a:r>
                    </a:p>
                  </a:txBody>
                  <a:tcPr/>
                </a:tc>
                <a:tc>
                  <a:txBody>
                    <a:bodyPr/>
                    <a:lstStyle/>
                    <a:p>
                      <a:pPr algn="ctr"/>
                      <a:r>
                        <a:rPr lang="en-US" sz="2800" dirty="0"/>
                        <a:t>47.1%</a:t>
                      </a:r>
                    </a:p>
                  </a:txBody>
                  <a:tcPr/>
                </a:tc>
                <a:tc>
                  <a:txBody>
                    <a:bodyPr/>
                    <a:lstStyle/>
                    <a:p>
                      <a:pPr algn="ctr"/>
                      <a:r>
                        <a:rPr lang="en-US" sz="2800" dirty="0"/>
                        <a:t>57.0%</a:t>
                      </a:r>
                    </a:p>
                  </a:txBody>
                  <a:tcPr/>
                </a:tc>
                <a:extLst>
                  <a:ext uri="{0D108BD9-81ED-4DB2-BD59-A6C34878D82A}">
                    <a16:rowId xmlns:a16="http://schemas.microsoft.com/office/drawing/2014/main" val="10005"/>
                  </a:ext>
                </a:extLst>
              </a:tr>
              <a:tr h="460336">
                <a:tc>
                  <a:txBody>
                    <a:bodyPr/>
                    <a:lstStyle/>
                    <a:p>
                      <a:pPr algn="ctr"/>
                      <a:r>
                        <a:rPr lang="en-US" sz="2400" b="1" dirty="0"/>
                        <a:t>2017-18</a:t>
                      </a:r>
                    </a:p>
                  </a:txBody>
                  <a:tcPr/>
                </a:tc>
                <a:tc>
                  <a:txBody>
                    <a:bodyPr/>
                    <a:lstStyle/>
                    <a:p>
                      <a:pPr algn="ctr"/>
                      <a:r>
                        <a:rPr lang="en-US" sz="2800" dirty="0"/>
                        <a:t>62.5%</a:t>
                      </a:r>
                    </a:p>
                  </a:txBody>
                  <a:tcPr/>
                </a:tc>
                <a:tc>
                  <a:txBody>
                    <a:bodyPr/>
                    <a:lstStyle/>
                    <a:p>
                      <a:pPr algn="ctr"/>
                      <a:r>
                        <a:rPr lang="en-US" sz="2800" dirty="0"/>
                        <a:t>56.2%</a:t>
                      </a:r>
                    </a:p>
                  </a:txBody>
                  <a:tcPr/>
                </a:tc>
                <a:extLst>
                  <a:ext uri="{0D108BD9-81ED-4DB2-BD59-A6C34878D82A}">
                    <a16:rowId xmlns:a16="http://schemas.microsoft.com/office/drawing/2014/main" val="10006"/>
                  </a:ext>
                </a:extLst>
              </a:tr>
              <a:tr h="460336">
                <a:tc>
                  <a:txBody>
                    <a:bodyPr/>
                    <a:lstStyle/>
                    <a:p>
                      <a:pPr algn="ctr"/>
                      <a:r>
                        <a:rPr lang="en-US" sz="2400" b="1" dirty="0"/>
                        <a:t>2018-19</a:t>
                      </a:r>
                    </a:p>
                  </a:txBody>
                  <a:tcPr/>
                </a:tc>
                <a:tc>
                  <a:txBody>
                    <a:bodyPr/>
                    <a:lstStyle/>
                    <a:p>
                      <a:pPr algn="ctr"/>
                      <a:r>
                        <a:rPr lang="en-US" sz="2800" dirty="0"/>
                        <a:t>59.3%</a:t>
                      </a:r>
                    </a:p>
                  </a:txBody>
                  <a:tcPr/>
                </a:tc>
                <a:tc>
                  <a:txBody>
                    <a:bodyPr/>
                    <a:lstStyle/>
                    <a:p>
                      <a:pPr algn="ctr"/>
                      <a:r>
                        <a:rPr lang="en-US" sz="2800" dirty="0"/>
                        <a:t>55.0%</a:t>
                      </a:r>
                    </a:p>
                  </a:txBody>
                  <a:tcPr/>
                </a:tc>
                <a:extLst>
                  <a:ext uri="{0D108BD9-81ED-4DB2-BD59-A6C34878D82A}">
                    <a16:rowId xmlns:a16="http://schemas.microsoft.com/office/drawing/2014/main" val="3493370456"/>
                  </a:ext>
                </a:extLst>
              </a:tr>
              <a:tr h="460336">
                <a:tc>
                  <a:txBody>
                    <a:bodyPr/>
                    <a:lstStyle/>
                    <a:p>
                      <a:pPr algn="ctr"/>
                      <a:r>
                        <a:rPr lang="en-US" sz="2400" b="1" dirty="0"/>
                        <a:t>2019-20</a:t>
                      </a:r>
                    </a:p>
                  </a:txBody>
                  <a:tcPr/>
                </a:tc>
                <a:tc gridSpan="2">
                  <a:txBody>
                    <a:bodyPr/>
                    <a:lstStyle/>
                    <a:p>
                      <a:pPr algn="ctr"/>
                      <a:r>
                        <a:rPr lang="en-US" sz="1900" dirty="0"/>
                        <a:t>Results not available due to COVID</a:t>
                      </a:r>
                    </a:p>
                  </a:txBody>
                  <a:tcPr/>
                </a:tc>
                <a:tc hMerge="1">
                  <a:txBody>
                    <a:bodyPr/>
                    <a:lstStyle/>
                    <a:p>
                      <a:pPr algn="ctr"/>
                      <a:endParaRPr lang="en-US" sz="2800" dirty="0"/>
                    </a:p>
                  </a:txBody>
                  <a:tcPr/>
                </a:tc>
                <a:extLst>
                  <a:ext uri="{0D108BD9-81ED-4DB2-BD59-A6C34878D82A}">
                    <a16:rowId xmlns:a16="http://schemas.microsoft.com/office/drawing/2014/main" val="3067389962"/>
                  </a:ext>
                </a:extLst>
              </a:tr>
              <a:tr h="460336">
                <a:tc>
                  <a:txBody>
                    <a:bodyPr/>
                    <a:lstStyle/>
                    <a:p>
                      <a:pPr algn="ctr"/>
                      <a:r>
                        <a:rPr lang="en-US" sz="2400" b="1" dirty="0"/>
                        <a:t>2020-21</a:t>
                      </a:r>
                    </a:p>
                  </a:txBody>
                  <a:tcPr/>
                </a:tc>
                <a:tc>
                  <a:txBody>
                    <a:bodyPr/>
                    <a:lstStyle/>
                    <a:p>
                      <a:pPr algn="ctr"/>
                      <a:r>
                        <a:rPr lang="en-US" sz="2800" dirty="0"/>
                        <a:t>48%</a:t>
                      </a:r>
                    </a:p>
                  </a:txBody>
                  <a:tcPr/>
                </a:tc>
                <a:tc>
                  <a:txBody>
                    <a:bodyPr/>
                    <a:lstStyle/>
                    <a:p>
                      <a:pPr algn="ctr"/>
                      <a:r>
                        <a:rPr lang="en-US" sz="2800" dirty="0"/>
                        <a:t>48.2%</a:t>
                      </a:r>
                    </a:p>
                  </a:txBody>
                  <a:tcPr/>
                </a:tc>
                <a:extLst>
                  <a:ext uri="{0D108BD9-81ED-4DB2-BD59-A6C34878D82A}">
                    <a16:rowId xmlns:a16="http://schemas.microsoft.com/office/drawing/2014/main" val="315944508"/>
                  </a:ext>
                </a:extLst>
              </a:tr>
              <a:tr h="460336">
                <a:tc>
                  <a:txBody>
                    <a:bodyPr/>
                    <a:lstStyle/>
                    <a:p>
                      <a:pPr algn="ctr"/>
                      <a:r>
                        <a:rPr lang="en-US" sz="2400" b="1" dirty="0"/>
                        <a:t>2021-22</a:t>
                      </a:r>
                    </a:p>
                  </a:txBody>
                  <a:tcPr/>
                </a:tc>
                <a:tc>
                  <a:txBody>
                    <a:bodyPr/>
                    <a:lstStyle/>
                    <a:p>
                      <a:pPr algn="ctr"/>
                      <a:r>
                        <a:rPr lang="en-US" sz="2800" dirty="0"/>
                        <a:t>37.2%</a:t>
                      </a:r>
                    </a:p>
                  </a:txBody>
                  <a:tcPr/>
                </a:tc>
                <a:tc>
                  <a:txBody>
                    <a:bodyPr/>
                    <a:lstStyle/>
                    <a:p>
                      <a:pPr algn="ctr"/>
                      <a:r>
                        <a:rPr lang="en-US" sz="2800" dirty="0"/>
                        <a:t>48.7%</a:t>
                      </a:r>
                    </a:p>
                  </a:txBody>
                  <a:tcPr/>
                </a:tc>
                <a:extLst>
                  <a:ext uri="{0D108BD9-81ED-4DB2-BD59-A6C34878D82A}">
                    <a16:rowId xmlns:a16="http://schemas.microsoft.com/office/drawing/2014/main" val="2525924490"/>
                  </a:ext>
                </a:extLst>
              </a:tr>
              <a:tr h="460336">
                <a:tc>
                  <a:txBody>
                    <a:bodyPr/>
                    <a:lstStyle/>
                    <a:p>
                      <a:pPr algn="ctr"/>
                      <a:r>
                        <a:rPr lang="en-US" sz="2400" b="1" dirty="0"/>
                        <a:t>2022-23</a:t>
                      </a:r>
                    </a:p>
                  </a:txBody>
                  <a:tcPr/>
                </a:tc>
                <a:tc>
                  <a:txBody>
                    <a:bodyPr/>
                    <a:lstStyle/>
                    <a:p>
                      <a:pPr algn="ctr"/>
                      <a:r>
                        <a:rPr lang="en-US" sz="2800" dirty="0"/>
                        <a:t>18.0%</a:t>
                      </a:r>
                    </a:p>
                  </a:txBody>
                  <a:tcPr/>
                </a:tc>
                <a:tc>
                  <a:txBody>
                    <a:bodyPr/>
                    <a:lstStyle/>
                    <a:p>
                      <a:pPr algn="ctr"/>
                      <a:r>
                        <a:rPr lang="en-US" sz="2800" dirty="0"/>
                        <a:t>47.3%</a:t>
                      </a:r>
                    </a:p>
                  </a:txBody>
                  <a:tcPr/>
                </a:tc>
                <a:extLst>
                  <a:ext uri="{0D108BD9-81ED-4DB2-BD59-A6C34878D82A}">
                    <a16:rowId xmlns:a16="http://schemas.microsoft.com/office/drawing/2014/main" val="2693181222"/>
                  </a:ext>
                </a:extLst>
              </a:tr>
            </a:tbl>
          </a:graphicData>
        </a:graphic>
      </p:graphicFrame>
      <p:sp>
        <p:nvSpPr>
          <p:cNvPr id="2" name="TextBox 1">
            <a:extLst>
              <a:ext uri="{FF2B5EF4-FFF2-40B4-BE49-F238E27FC236}">
                <a16:creationId xmlns:a16="http://schemas.microsoft.com/office/drawing/2014/main" id="{34CE471B-FE4A-B384-100E-DAECB3449D6A}"/>
              </a:ext>
            </a:extLst>
          </p:cNvPr>
          <p:cNvSpPr txBox="1"/>
          <p:nvPr/>
        </p:nvSpPr>
        <p:spPr>
          <a:xfrm>
            <a:off x="363221" y="5929830"/>
            <a:ext cx="2526223" cy="1261884"/>
          </a:xfrm>
          <a:prstGeom prst="rect">
            <a:avLst/>
          </a:prstGeom>
          <a:noFill/>
        </p:spPr>
        <p:txBody>
          <a:bodyPr wrap="square" rtlCol="0">
            <a:spAutoFit/>
          </a:bodyPr>
          <a:lstStyle/>
          <a:p>
            <a:pPr marL="0" indent="0">
              <a:buNone/>
            </a:pPr>
            <a:r>
              <a:rPr lang="en-US" sz="2000" b="1" dirty="0"/>
              <a:t>Results: </a:t>
            </a:r>
            <a:r>
              <a:rPr lang="en-US" i="1" dirty="0"/>
              <a:t>Results indicated 18% in 2023 = Goal NOT met</a:t>
            </a:r>
            <a:endParaRPr lang="en-US" dirty="0"/>
          </a:p>
          <a:p>
            <a:pPr marL="0" indent="0">
              <a:buNone/>
            </a:pPr>
            <a:endParaRPr lang="en-US" sz="2000" dirty="0"/>
          </a:p>
        </p:txBody>
      </p:sp>
    </p:spTree>
    <p:extLst>
      <p:ext uri="{BB962C8B-B14F-4D97-AF65-F5344CB8AC3E}">
        <p14:creationId xmlns:p14="http://schemas.microsoft.com/office/powerpoint/2010/main" val="1699200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a:t>WBWF #3: </a:t>
            </a:r>
            <a:br>
              <a:rPr lang="en-US" b="1" dirty="0"/>
            </a:br>
            <a:r>
              <a:rPr lang="en-US" b="1" dirty="0"/>
              <a:t>Achievement Gap Closure</a:t>
            </a:r>
          </a:p>
        </p:txBody>
      </p:sp>
      <p:sp>
        <p:nvSpPr>
          <p:cNvPr id="3" name="Content Placeholder 2"/>
          <p:cNvSpPr>
            <a:spLocks noGrp="1"/>
          </p:cNvSpPr>
          <p:nvPr>
            <p:ph idx="1"/>
          </p:nvPr>
        </p:nvSpPr>
        <p:spPr>
          <a:xfrm>
            <a:off x="524933" y="2084294"/>
            <a:ext cx="8331200" cy="4265356"/>
          </a:xfrm>
        </p:spPr>
        <p:txBody>
          <a:bodyPr>
            <a:normAutofit/>
          </a:bodyPr>
          <a:lstStyle/>
          <a:p>
            <a:pPr marL="0" indent="0">
              <a:buNone/>
            </a:pPr>
            <a:r>
              <a:rPr lang="en-US" sz="2800" b="1" u="sng" dirty="0"/>
              <a:t>READING</a:t>
            </a:r>
            <a:r>
              <a:rPr lang="en-US" sz="2800" b="1" dirty="0"/>
              <a:t>:</a:t>
            </a:r>
          </a:p>
          <a:p>
            <a:pPr marL="0" indent="0">
              <a:buNone/>
            </a:pPr>
            <a:r>
              <a:rPr lang="en-US" sz="2800" b="1" dirty="0"/>
              <a:t>The percentage of all Hispanic students in grades 3-8 and 10 in Lester Prairie Public Schools who earn Does Not Meet (D) and Partially Meets (P) the standards on the Reading MCA III will decrease from 69% to 50% in 2023.</a:t>
            </a:r>
          </a:p>
          <a:p>
            <a:pPr marL="0" indent="0">
              <a:buNone/>
            </a:pPr>
            <a:r>
              <a:rPr lang="en-US" sz="2800" b="1" dirty="0"/>
              <a:t>Results: </a:t>
            </a:r>
            <a:r>
              <a:rPr lang="en-US" i="1" dirty="0"/>
              <a:t>Results indicated  77.8% D and P in 2023 = Goal NOT met</a:t>
            </a:r>
            <a:endParaRPr lang="en-US" dirty="0"/>
          </a:p>
          <a:p>
            <a:pPr marL="0" indent="0">
              <a:buNone/>
            </a:pPr>
            <a:endParaRPr lang="en-US" sz="2800" dirty="0"/>
          </a:p>
          <a:p>
            <a:pPr marL="0" indent="0">
              <a:buNone/>
            </a:pPr>
            <a:endParaRPr lang="en-US" sz="2800" b="1" dirty="0"/>
          </a:p>
        </p:txBody>
      </p:sp>
    </p:spTree>
    <p:extLst>
      <p:ext uri="{BB962C8B-B14F-4D97-AF65-F5344CB8AC3E}">
        <p14:creationId xmlns:p14="http://schemas.microsoft.com/office/powerpoint/2010/main" val="4135789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2019-09-25 12.04.5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518" y="1524460"/>
            <a:ext cx="7278964" cy="4904048"/>
          </a:xfrm>
          <a:prstGeom prst="rect">
            <a:avLst/>
          </a:prstGeom>
        </p:spPr>
      </p:pic>
      <p:sp>
        <p:nvSpPr>
          <p:cNvPr id="3" name="TextBox 2">
            <a:extLst>
              <a:ext uri="{FF2B5EF4-FFF2-40B4-BE49-F238E27FC236}">
                <a16:creationId xmlns:a16="http://schemas.microsoft.com/office/drawing/2014/main" id="{EE6D20E7-D0B9-814A-9664-CF00AD12EDB4}"/>
              </a:ext>
            </a:extLst>
          </p:cNvPr>
          <p:cNvSpPr txBox="1"/>
          <p:nvPr/>
        </p:nvSpPr>
        <p:spPr>
          <a:xfrm>
            <a:off x="2120900" y="596900"/>
            <a:ext cx="4495800" cy="584775"/>
          </a:xfrm>
          <a:prstGeom prst="rect">
            <a:avLst/>
          </a:prstGeom>
          <a:noFill/>
        </p:spPr>
        <p:txBody>
          <a:bodyPr wrap="square" rtlCol="0">
            <a:spAutoFit/>
          </a:bodyPr>
          <a:lstStyle/>
          <a:p>
            <a:pPr algn="ctr"/>
            <a:r>
              <a:rPr lang="en-US" sz="2400" b="1" dirty="0"/>
              <a:t>Data from </a:t>
            </a:r>
            <a:r>
              <a:rPr lang="en-US" sz="3200" b="1" dirty="0"/>
              <a:t>2023</a:t>
            </a:r>
            <a:r>
              <a:rPr lang="en-US" sz="2400" b="1" dirty="0"/>
              <a:t> Reading MCAs</a:t>
            </a:r>
          </a:p>
        </p:txBody>
      </p:sp>
      <p:sp>
        <p:nvSpPr>
          <p:cNvPr id="4" name="TextBox 3">
            <a:extLst>
              <a:ext uri="{FF2B5EF4-FFF2-40B4-BE49-F238E27FC236}">
                <a16:creationId xmlns:a16="http://schemas.microsoft.com/office/drawing/2014/main" id="{30FB3344-AC6D-9646-B3E6-DCFC60BF5E80}"/>
              </a:ext>
            </a:extLst>
          </p:cNvPr>
          <p:cNvSpPr txBox="1"/>
          <p:nvPr/>
        </p:nvSpPr>
        <p:spPr>
          <a:xfrm>
            <a:off x="3920837" y="6493409"/>
            <a:ext cx="2092036" cy="369332"/>
          </a:xfrm>
          <a:prstGeom prst="rect">
            <a:avLst/>
          </a:prstGeom>
          <a:noFill/>
        </p:spPr>
        <p:txBody>
          <a:bodyPr wrap="square" rtlCol="0">
            <a:spAutoFit/>
          </a:bodyPr>
          <a:lstStyle/>
          <a:p>
            <a:r>
              <a:rPr lang="en-US" b="1" dirty="0"/>
              <a:t>GAP = 17.1%</a:t>
            </a:r>
          </a:p>
        </p:txBody>
      </p:sp>
      <p:graphicFrame>
        <p:nvGraphicFramePr>
          <p:cNvPr id="5" name="Table 4">
            <a:extLst>
              <a:ext uri="{FF2B5EF4-FFF2-40B4-BE49-F238E27FC236}">
                <a16:creationId xmlns:a16="http://schemas.microsoft.com/office/drawing/2014/main" id="{5FA75A76-07A0-7544-8EB7-B9CD10E5CF3C}"/>
              </a:ext>
            </a:extLst>
          </p:cNvPr>
          <p:cNvGraphicFramePr>
            <a:graphicFrameLocks noGrp="1"/>
          </p:cNvGraphicFramePr>
          <p:nvPr>
            <p:extLst>
              <p:ext uri="{D42A27DB-BD31-4B8C-83A1-F6EECF244321}">
                <p14:modId xmlns:p14="http://schemas.microsoft.com/office/powerpoint/2010/main" val="3114175939"/>
              </p:ext>
            </p:extLst>
          </p:nvPr>
        </p:nvGraphicFramePr>
        <p:xfrm>
          <a:off x="1031948" y="2746755"/>
          <a:ext cx="7080103" cy="3681753"/>
        </p:xfrm>
        <a:graphic>
          <a:graphicData uri="http://schemas.openxmlformats.org/drawingml/2006/table">
            <a:tbl>
              <a:tblPr firstRow="1" bandRow="1">
                <a:tableStyleId>{5C22544A-7EE6-4342-B048-85BDC9FD1C3A}</a:tableStyleId>
              </a:tblPr>
              <a:tblGrid>
                <a:gridCol w="1117954">
                  <a:extLst>
                    <a:ext uri="{9D8B030D-6E8A-4147-A177-3AD203B41FA5}">
                      <a16:colId xmlns:a16="http://schemas.microsoft.com/office/drawing/2014/main" val="4034327339"/>
                    </a:ext>
                  </a:extLst>
                </a:gridCol>
                <a:gridCol w="969818">
                  <a:extLst>
                    <a:ext uri="{9D8B030D-6E8A-4147-A177-3AD203B41FA5}">
                      <a16:colId xmlns:a16="http://schemas.microsoft.com/office/drawing/2014/main" val="2331152410"/>
                    </a:ext>
                  </a:extLst>
                </a:gridCol>
                <a:gridCol w="946558">
                  <a:extLst>
                    <a:ext uri="{9D8B030D-6E8A-4147-A177-3AD203B41FA5}">
                      <a16:colId xmlns:a16="http://schemas.microsoft.com/office/drawing/2014/main" val="3611969256"/>
                    </a:ext>
                  </a:extLst>
                </a:gridCol>
                <a:gridCol w="1011443">
                  <a:extLst>
                    <a:ext uri="{9D8B030D-6E8A-4147-A177-3AD203B41FA5}">
                      <a16:colId xmlns:a16="http://schemas.microsoft.com/office/drawing/2014/main" val="4003584291"/>
                    </a:ext>
                  </a:extLst>
                </a:gridCol>
                <a:gridCol w="2022887">
                  <a:extLst>
                    <a:ext uri="{9D8B030D-6E8A-4147-A177-3AD203B41FA5}">
                      <a16:colId xmlns:a16="http://schemas.microsoft.com/office/drawing/2014/main" val="1200640951"/>
                    </a:ext>
                  </a:extLst>
                </a:gridCol>
                <a:gridCol w="1011443">
                  <a:extLst>
                    <a:ext uri="{9D8B030D-6E8A-4147-A177-3AD203B41FA5}">
                      <a16:colId xmlns:a16="http://schemas.microsoft.com/office/drawing/2014/main" val="3931096754"/>
                    </a:ext>
                  </a:extLst>
                </a:gridCol>
              </a:tblGrid>
              <a:tr h="867429">
                <a:tc>
                  <a:txBody>
                    <a:bodyPr/>
                    <a:lstStyle/>
                    <a:p>
                      <a:r>
                        <a:rPr lang="en-US" sz="1600" dirty="0"/>
                        <a:t>Federal Race</a:t>
                      </a:r>
                    </a:p>
                  </a:txBody>
                  <a:tcPr/>
                </a:tc>
                <a:tc>
                  <a:txBody>
                    <a:bodyPr/>
                    <a:lstStyle/>
                    <a:p>
                      <a:r>
                        <a:rPr lang="en-US" sz="1600" dirty="0"/>
                        <a:t>Does Not Meet</a:t>
                      </a:r>
                    </a:p>
                  </a:txBody>
                  <a:tcPr/>
                </a:tc>
                <a:tc>
                  <a:txBody>
                    <a:bodyPr/>
                    <a:lstStyle/>
                    <a:p>
                      <a:r>
                        <a:rPr lang="en-US" sz="1600" dirty="0"/>
                        <a:t>Partially Meets</a:t>
                      </a:r>
                    </a:p>
                  </a:txBody>
                  <a:tcPr/>
                </a:tc>
                <a:tc>
                  <a:txBody>
                    <a:bodyPr/>
                    <a:lstStyle/>
                    <a:p>
                      <a:endParaRPr lang="en-US" sz="1600" dirty="0"/>
                    </a:p>
                  </a:txBody>
                  <a:tcPr/>
                </a:tc>
                <a:tc>
                  <a:txBody>
                    <a:bodyPr/>
                    <a:lstStyle/>
                    <a:p>
                      <a:endParaRPr lang="en-US" sz="1600" dirty="0"/>
                    </a:p>
                    <a:p>
                      <a:r>
                        <a:rPr lang="en-US" sz="1600" dirty="0"/>
                        <a:t>Meets and Exceeds</a:t>
                      </a:r>
                    </a:p>
                  </a:txBody>
                  <a:tcPr/>
                </a:tc>
                <a:tc>
                  <a:txBody>
                    <a:bodyPr/>
                    <a:lstStyle/>
                    <a:p>
                      <a:r>
                        <a:rPr lang="en-US" sz="1600" dirty="0"/>
                        <a:t>Student Count Total</a:t>
                      </a:r>
                    </a:p>
                  </a:txBody>
                  <a:tcPr/>
                </a:tc>
                <a:extLst>
                  <a:ext uri="{0D108BD9-81ED-4DB2-BD59-A6C34878D82A}">
                    <a16:rowId xmlns:a16="http://schemas.microsoft.com/office/drawing/2014/main" val="3032097343"/>
                  </a:ext>
                </a:extLst>
              </a:tr>
              <a:tr h="703581">
                <a:tc>
                  <a:txBody>
                    <a:bodyPr/>
                    <a:lstStyle/>
                    <a:p>
                      <a:r>
                        <a:rPr lang="en-US" b="1" dirty="0"/>
                        <a:t>Hispanic</a:t>
                      </a:r>
                    </a:p>
                  </a:txBody>
                  <a:tcPr/>
                </a:tc>
                <a:tc>
                  <a:txBody>
                    <a:bodyPr/>
                    <a:lstStyle/>
                    <a:p>
                      <a:pPr algn="ctr"/>
                      <a:r>
                        <a:rPr lang="en-US" sz="2400" b="1" strike="noStrike" dirty="0"/>
                        <a:t>55.6%</a:t>
                      </a:r>
                    </a:p>
                  </a:txBody>
                  <a:tcPr/>
                </a:tc>
                <a:tc>
                  <a:txBody>
                    <a:bodyPr/>
                    <a:lstStyle/>
                    <a:p>
                      <a:pPr algn="ctr"/>
                      <a:r>
                        <a:rPr lang="en-US" sz="2400" b="1" strike="noStrike" dirty="0"/>
                        <a:t>22.2%</a:t>
                      </a:r>
                    </a:p>
                  </a:txBody>
                  <a:tcPr/>
                </a:tc>
                <a:tc>
                  <a:txBody>
                    <a:bodyPr/>
                    <a:lstStyle/>
                    <a:p>
                      <a:pPr algn="ctr"/>
                      <a:r>
                        <a:rPr lang="en-US" sz="2400" b="1" strike="noStrike" dirty="0"/>
                        <a:t>77.8%</a:t>
                      </a:r>
                    </a:p>
                  </a:txBody>
                  <a:tcPr/>
                </a:tc>
                <a:tc>
                  <a:txBody>
                    <a:bodyPr/>
                    <a:lstStyle/>
                    <a:p>
                      <a:pPr algn="ctr"/>
                      <a:r>
                        <a:rPr lang="en-US" sz="2400" b="1" strike="noStrike" dirty="0"/>
                        <a:t>22.2%</a:t>
                      </a:r>
                    </a:p>
                  </a:txBody>
                  <a:tcPr/>
                </a:tc>
                <a:tc>
                  <a:txBody>
                    <a:bodyPr/>
                    <a:lstStyle/>
                    <a:p>
                      <a:pPr algn="ctr"/>
                      <a:endParaRPr lang="en-US" sz="2400" b="1" strike="noStrike" dirty="0"/>
                    </a:p>
                  </a:txBody>
                  <a:tcPr/>
                </a:tc>
                <a:extLst>
                  <a:ext uri="{0D108BD9-81ED-4DB2-BD59-A6C34878D82A}">
                    <a16:rowId xmlns:a16="http://schemas.microsoft.com/office/drawing/2014/main" val="1490671825"/>
                  </a:ext>
                </a:extLst>
              </a:tr>
              <a:tr h="703581">
                <a:tc>
                  <a:txBody>
                    <a:bodyPr/>
                    <a:lstStyle/>
                    <a:p>
                      <a:r>
                        <a:rPr lang="en-US" dirty="0"/>
                        <a:t>#Count</a:t>
                      </a:r>
                    </a:p>
                  </a:txBody>
                  <a:tcPr/>
                </a:tc>
                <a:tc>
                  <a:txBody>
                    <a:bodyPr/>
                    <a:lstStyle/>
                    <a:p>
                      <a:pPr algn="ctr"/>
                      <a:r>
                        <a:rPr lang="en-US" sz="2400" b="1" strike="noStrike" dirty="0"/>
                        <a:t>30</a:t>
                      </a:r>
                    </a:p>
                  </a:txBody>
                  <a:tcPr/>
                </a:tc>
                <a:tc>
                  <a:txBody>
                    <a:bodyPr/>
                    <a:lstStyle/>
                    <a:p>
                      <a:pPr algn="ctr"/>
                      <a:r>
                        <a:rPr lang="en-US" sz="2400" b="1" strike="noStrike" dirty="0"/>
                        <a:t>12</a:t>
                      </a:r>
                    </a:p>
                  </a:txBody>
                  <a:tcPr/>
                </a:tc>
                <a:tc>
                  <a:txBody>
                    <a:bodyPr/>
                    <a:lstStyle/>
                    <a:p>
                      <a:pPr algn="ctr"/>
                      <a:endParaRPr lang="en-US" sz="2400" b="1" strike="noStrike" dirty="0"/>
                    </a:p>
                  </a:txBody>
                  <a:tcPr/>
                </a:tc>
                <a:tc>
                  <a:txBody>
                    <a:bodyPr/>
                    <a:lstStyle/>
                    <a:p>
                      <a:pPr algn="ctr"/>
                      <a:r>
                        <a:rPr lang="en-US" sz="2400" b="1" strike="noStrike" dirty="0"/>
                        <a:t>12</a:t>
                      </a:r>
                    </a:p>
                  </a:txBody>
                  <a:tcPr/>
                </a:tc>
                <a:tc>
                  <a:txBody>
                    <a:bodyPr/>
                    <a:lstStyle/>
                    <a:p>
                      <a:pPr algn="ctr"/>
                      <a:r>
                        <a:rPr lang="en-US" sz="2400" b="1" strike="noStrike" dirty="0"/>
                        <a:t>54</a:t>
                      </a:r>
                    </a:p>
                  </a:txBody>
                  <a:tcPr/>
                </a:tc>
                <a:extLst>
                  <a:ext uri="{0D108BD9-81ED-4DB2-BD59-A6C34878D82A}">
                    <a16:rowId xmlns:a16="http://schemas.microsoft.com/office/drawing/2014/main" val="132481139"/>
                  </a:ext>
                </a:extLst>
              </a:tr>
              <a:tr h="703581">
                <a:tc>
                  <a:txBody>
                    <a:bodyPr/>
                    <a:lstStyle/>
                    <a:p>
                      <a:r>
                        <a:rPr lang="en-US" b="1" dirty="0"/>
                        <a:t>White</a:t>
                      </a:r>
                    </a:p>
                  </a:txBody>
                  <a:tcPr/>
                </a:tc>
                <a:tc>
                  <a:txBody>
                    <a:bodyPr/>
                    <a:lstStyle/>
                    <a:p>
                      <a:pPr algn="ctr"/>
                      <a:r>
                        <a:rPr lang="en-US" sz="2400" b="1" strike="noStrike" dirty="0"/>
                        <a:t>30.9%</a:t>
                      </a:r>
                    </a:p>
                  </a:txBody>
                  <a:tcPr/>
                </a:tc>
                <a:tc>
                  <a:txBody>
                    <a:bodyPr/>
                    <a:lstStyle/>
                    <a:p>
                      <a:pPr algn="ctr"/>
                      <a:r>
                        <a:rPr lang="en-US" sz="2400" b="1" strike="noStrike" dirty="0"/>
                        <a:t>29.8%</a:t>
                      </a:r>
                    </a:p>
                  </a:txBody>
                  <a:tcPr/>
                </a:tc>
                <a:tc>
                  <a:txBody>
                    <a:bodyPr/>
                    <a:lstStyle/>
                    <a:p>
                      <a:pPr algn="ctr"/>
                      <a:r>
                        <a:rPr lang="en-US" sz="2400" b="1" strike="noStrike" dirty="0"/>
                        <a:t>60.7%</a:t>
                      </a:r>
                    </a:p>
                  </a:txBody>
                  <a:tcPr/>
                </a:tc>
                <a:tc>
                  <a:txBody>
                    <a:bodyPr/>
                    <a:lstStyle/>
                    <a:p>
                      <a:pPr algn="ctr"/>
                      <a:r>
                        <a:rPr lang="en-US" sz="2400" b="1" strike="noStrike" dirty="0"/>
                        <a:t>39.3%</a:t>
                      </a:r>
                    </a:p>
                  </a:txBody>
                  <a:tcPr/>
                </a:tc>
                <a:tc>
                  <a:txBody>
                    <a:bodyPr/>
                    <a:lstStyle/>
                    <a:p>
                      <a:pPr algn="ctr"/>
                      <a:endParaRPr lang="en-US" sz="2400" b="1" strike="noStrike"/>
                    </a:p>
                  </a:txBody>
                  <a:tcPr/>
                </a:tc>
                <a:extLst>
                  <a:ext uri="{0D108BD9-81ED-4DB2-BD59-A6C34878D82A}">
                    <a16:rowId xmlns:a16="http://schemas.microsoft.com/office/drawing/2014/main" val="1291225270"/>
                  </a:ext>
                </a:extLst>
              </a:tr>
              <a:tr h="703581">
                <a:tc>
                  <a:txBody>
                    <a:bodyPr/>
                    <a:lstStyle/>
                    <a:p>
                      <a:r>
                        <a:rPr lang="en-US" dirty="0"/>
                        <a:t>#Count</a:t>
                      </a:r>
                    </a:p>
                  </a:txBody>
                  <a:tcPr/>
                </a:tc>
                <a:tc>
                  <a:txBody>
                    <a:bodyPr/>
                    <a:lstStyle/>
                    <a:p>
                      <a:pPr algn="ctr"/>
                      <a:r>
                        <a:rPr lang="en-US" sz="2400" b="1" strike="noStrike" dirty="0"/>
                        <a:t>59</a:t>
                      </a:r>
                    </a:p>
                  </a:txBody>
                  <a:tcPr/>
                </a:tc>
                <a:tc>
                  <a:txBody>
                    <a:bodyPr/>
                    <a:lstStyle/>
                    <a:p>
                      <a:pPr algn="ctr"/>
                      <a:r>
                        <a:rPr lang="en-US" sz="2400" b="1" strike="noStrike" dirty="0"/>
                        <a:t>57</a:t>
                      </a:r>
                    </a:p>
                  </a:txBody>
                  <a:tcPr/>
                </a:tc>
                <a:tc>
                  <a:txBody>
                    <a:bodyPr/>
                    <a:lstStyle/>
                    <a:p>
                      <a:pPr algn="ctr"/>
                      <a:endParaRPr lang="en-US" sz="2400" b="1" strike="noStrike" dirty="0"/>
                    </a:p>
                  </a:txBody>
                  <a:tcPr/>
                </a:tc>
                <a:tc>
                  <a:txBody>
                    <a:bodyPr/>
                    <a:lstStyle/>
                    <a:p>
                      <a:pPr algn="ctr"/>
                      <a:r>
                        <a:rPr lang="en-US" sz="2400" b="1" strike="noStrike" dirty="0"/>
                        <a:t>75</a:t>
                      </a:r>
                    </a:p>
                  </a:txBody>
                  <a:tcPr/>
                </a:tc>
                <a:tc>
                  <a:txBody>
                    <a:bodyPr/>
                    <a:lstStyle/>
                    <a:p>
                      <a:pPr algn="ctr"/>
                      <a:r>
                        <a:rPr lang="en-US" sz="2400" b="1" strike="noStrike" dirty="0"/>
                        <a:t>191</a:t>
                      </a:r>
                    </a:p>
                  </a:txBody>
                  <a:tcPr/>
                </a:tc>
                <a:extLst>
                  <a:ext uri="{0D108BD9-81ED-4DB2-BD59-A6C34878D82A}">
                    <a16:rowId xmlns:a16="http://schemas.microsoft.com/office/drawing/2014/main" val="2372469400"/>
                  </a:ext>
                </a:extLst>
              </a:tr>
            </a:tbl>
          </a:graphicData>
        </a:graphic>
      </p:graphicFrame>
    </p:spTree>
    <p:extLst>
      <p:ext uri="{BB962C8B-B14F-4D97-AF65-F5344CB8AC3E}">
        <p14:creationId xmlns:p14="http://schemas.microsoft.com/office/powerpoint/2010/main" val="772214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a:t>WBWF #3: </a:t>
            </a:r>
            <a:br>
              <a:rPr lang="en-US" b="1" dirty="0"/>
            </a:br>
            <a:r>
              <a:rPr lang="en-US" b="1" dirty="0"/>
              <a:t>Achievement Gap Closure</a:t>
            </a:r>
          </a:p>
        </p:txBody>
      </p:sp>
      <p:sp>
        <p:nvSpPr>
          <p:cNvPr id="3" name="Content Placeholder 2"/>
          <p:cNvSpPr>
            <a:spLocks noGrp="1"/>
          </p:cNvSpPr>
          <p:nvPr>
            <p:ph idx="1"/>
          </p:nvPr>
        </p:nvSpPr>
        <p:spPr>
          <a:xfrm>
            <a:off x="524933" y="2084294"/>
            <a:ext cx="8331200" cy="4265356"/>
          </a:xfrm>
        </p:spPr>
        <p:txBody>
          <a:bodyPr>
            <a:normAutofit/>
          </a:bodyPr>
          <a:lstStyle/>
          <a:p>
            <a:pPr marL="0" indent="0">
              <a:buNone/>
            </a:pPr>
            <a:r>
              <a:rPr lang="en-US" sz="2800" b="1" u="sng" dirty="0"/>
              <a:t>READING - FRP</a:t>
            </a:r>
            <a:r>
              <a:rPr lang="en-US" sz="2800" b="1" dirty="0"/>
              <a:t>:</a:t>
            </a:r>
          </a:p>
          <a:p>
            <a:pPr marL="0" indent="0">
              <a:buNone/>
            </a:pPr>
            <a:r>
              <a:rPr lang="en-US" sz="2800" b="1" dirty="0"/>
              <a:t>The percentage of all FRP students in grades 3-8 and 10 in Lester Prairie Public Schools who earn Does Not Meet (D) and Partially Meets (P) the standards on the Reading MCA III will decrease from 69% to 50% in 2023.</a:t>
            </a:r>
          </a:p>
          <a:p>
            <a:r>
              <a:rPr lang="en-US" sz="2800" b="1" dirty="0"/>
              <a:t>Results: </a:t>
            </a:r>
            <a:r>
              <a:rPr lang="en-US" i="1" dirty="0"/>
              <a:t>Results indicated  79.5% D and P = Goal NOT met</a:t>
            </a:r>
            <a:r>
              <a:rPr lang="en-US" dirty="0"/>
              <a:t>.</a:t>
            </a:r>
          </a:p>
          <a:p>
            <a:pPr marL="0" indent="0">
              <a:buNone/>
            </a:pPr>
            <a:endParaRPr lang="en-US" sz="2800" b="1" dirty="0"/>
          </a:p>
        </p:txBody>
      </p:sp>
    </p:spTree>
    <p:extLst>
      <p:ext uri="{BB962C8B-B14F-4D97-AF65-F5344CB8AC3E}">
        <p14:creationId xmlns:p14="http://schemas.microsoft.com/office/powerpoint/2010/main" val="4199905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2019-09-25 12.06.2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750" y="1654729"/>
            <a:ext cx="7048500" cy="4864603"/>
          </a:xfrm>
          <a:prstGeom prst="rect">
            <a:avLst/>
          </a:prstGeom>
        </p:spPr>
      </p:pic>
      <p:sp>
        <p:nvSpPr>
          <p:cNvPr id="3" name="TextBox 2">
            <a:extLst>
              <a:ext uri="{FF2B5EF4-FFF2-40B4-BE49-F238E27FC236}">
                <a16:creationId xmlns:a16="http://schemas.microsoft.com/office/drawing/2014/main" id="{2665BA12-A30F-CE41-B3C4-08C6DA0F9AB0}"/>
              </a:ext>
            </a:extLst>
          </p:cNvPr>
          <p:cNvSpPr txBox="1"/>
          <p:nvPr/>
        </p:nvSpPr>
        <p:spPr>
          <a:xfrm>
            <a:off x="2387600" y="596900"/>
            <a:ext cx="4508500" cy="584775"/>
          </a:xfrm>
          <a:prstGeom prst="rect">
            <a:avLst/>
          </a:prstGeom>
          <a:noFill/>
        </p:spPr>
        <p:txBody>
          <a:bodyPr wrap="square" rtlCol="0">
            <a:spAutoFit/>
          </a:bodyPr>
          <a:lstStyle/>
          <a:p>
            <a:pPr algn="ctr"/>
            <a:r>
              <a:rPr lang="en-US" sz="2400" b="1" dirty="0"/>
              <a:t>Data from </a:t>
            </a:r>
            <a:r>
              <a:rPr lang="en-US" sz="3200" b="1" dirty="0"/>
              <a:t>2023</a:t>
            </a:r>
            <a:r>
              <a:rPr lang="en-US" sz="2400" b="1" dirty="0"/>
              <a:t> Reading MCAs</a:t>
            </a:r>
          </a:p>
        </p:txBody>
      </p:sp>
      <p:graphicFrame>
        <p:nvGraphicFramePr>
          <p:cNvPr id="5" name="Table 4">
            <a:extLst>
              <a:ext uri="{FF2B5EF4-FFF2-40B4-BE49-F238E27FC236}">
                <a16:creationId xmlns:a16="http://schemas.microsoft.com/office/drawing/2014/main" id="{8D6CA25D-E766-C640-BA6C-672EFE5C7A15}"/>
              </a:ext>
            </a:extLst>
          </p:cNvPr>
          <p:cNvGraphicFramePr>
            <a:graphicFrameLocks noGrp="1"/>
          </p:cNvGraphicFramePr>
          <p:nvPr>
            <p:extLst>
              <p:ext uri="{D42A27DB-BD31-4B8C-83A1-F6EECF244321}">
                <p14:modId xmlns:p14="http://schemas.microsoft.com/office/powerpoint/2010/main" val="1743417457"/>
              </p:ext>
            </p:extLst>
          </p:nvPr>
        </p:nvGraphicFramePr>
        <p:xfrm>
          <a:off x="1168362" y="2837579"/>
          <a:ext cx="6807278" cy="3681753"/>
        </p:xfrm>
        <a:graphic>
          <a:graphicData uri="http://schemas.openxmlformats.org/drawingml/2006/table">
            <a:tbl>
              <a:tblPr firstRow="1" bandRow="1">
                <a:tableStyleId>{5C22544A-7EE6-4342-B048-85BDC9FD1C3A}</a:tableStyleId>
              </a:tblPr>
              <a:tblGrid>
                <a:gridCol w="897944">
                  <a:extLst>
                    <a:ext uri="{9D8B030D-6E8A-4147-A177-3AD203B41FA5}">
                      <a16:colId xmlns:a16="http://schemas.microsoft.com/office/drawing/2014/main" val="4034327339"/>
                    </a:ext>
                  </a:extLst>
                </a:gridCol>
                <a:gridCol w="1033154">
                  <a:extLst>
                    <a:ext uri="{9D8B030D-6E8A-4147-A177-3AD203B41FA5}">
                      <a16:colId xmlns:a16="http://schemas.microsoft.com/office/drawing/2014/main" val="2331152410"/>
                    </a:ext>
                  </a:extLst>
                </a:gridCol>
                <a:gridCol w="1033153">
                  <a:extLst>
                    <a:ext uri="{9D8B030D-6E8A-4147-A177-3AD203B41FA5}">
                      <a16:colId xmlns:a16="http://schemas.microsoft.com/office/drawing/2014/main" val="3611969256"/>
                    </a:ext>
                  </a:extLst>
                </a:gridCol>
                <a:gridCol w="1290298">
                  <a:extLst>
                    <a:ext uri="{9D8B030D-6E8A-4147-A177-3AD203B41FA5}">
                      <a16:colId xmlns:a16="http://schemas.microsoft.com/office/drawing/2014/main" val="1220002849"/>
                    </a:ext>
                  </a:extLst>
                </a:gridCol>
                <a:gridCol w="1701819">
                  <a:extLst>
                    <a:ext uri="{9D8B030D-6E8A-4147-A177-3AD203B41FA5}">
                      <a16:colId xmlns:a16="http://schemas.microsoft.com/office/drawing/2014/main" val="1200640951"/>
                    </a:ext>
                  </a:extLst>
                </a:gridCol>
                <a:gridCol w="850910">
                  <a:extLst>
                    <a:ext uri="{9D8B030D-6E8A-4147-A177-3AD203B41FA5}">
                      <a16:colId xmlns:a16="http://schemas.microsoft.com/office/drawing/2014/main" val="3931096754"/>
                    </a:ext>
                  </a:extLst>
                </a:gridCol>
              </a:tblGrid>
              <a:tr h="867429">
                <a:tc>
                  <a:txBody>
                    <a:bodyPr/>
                    <a:lstStyle/>
                    <a:p>
                      <a:endParaRPr lang="en-US" sz="2400" dirty="0"/>
                    </a:p>
                    <a:p>
                      <a:r>
                        <a:rPr lang="en-US" sz="2400" dirty="0"/>
                        <a:t>FRP</a:t>
                      </a:r>
                    </a:p>
                  </a:txBody>
                  <a:tcPr/>
                </a:tc>
                <a:tc>
                  <a:txBody>
                    <a:bodyPr/>
                    <a:lstStyle/>
                    <a:p>
                      <a:endParaRPr lang="en-US" sz="1600" dirty="0"/>
                    </a:p>
                    <a:p>
                      <a:r>
                        <a:rPr lang="en-US" sz="1600" dirty="0"/>
                        <a:t>Does Not Meet</a:t>
                      </a:r>
                    </a:p>
                  </a:txBody>
                  <a:tcPr/>
                </a:tc>
                <a:tc>
                  <a:txBody>
                    <a:bodyPr/>
                    <a:lstStyle/>
                    <a:p>
                      <a:endParaRPr lang="en-US" sz="1600" dirty="0"/>
                    </a:p>
                    <a:p>
                      <a:r>
                        <a:rPr lang="en-US" sz="1600" dirty="0"/>
                        <a:t>Partially Meets</a:t>
                      </a:r>
                    </a:p>
                  </a:txBody>
                  <a:tcPr/>
                </a:tc>
                <a:tc>
                  <a:txBody>
                    <a:bodyPr/>
                    <a:lstStyle/>
                    <a:p>
                      <a:pPr algn="ctr"/>
                      <a:endParaRPr lang="en-US" sz="1600" dirty="0"/>
                    </a:p>
                  </a:txBody>
                  <a:tcPr/>
                </a:tc>
                <a:tc>
                  <a:txBody>
                    <a:bodyPr/>
                    <a:lstStyle/>
                    <a:p>
                      <a:endParaRPr lang="en-US" sz="1600" dirty="0"/>
                    </a:p>
                    <a:p>
                      <a:pPr algn="ctr"/>
                      <a:r>
                        <a:rPr lang="en-US" sz="1600" dirty="0"/>
                        <a:t>Meets and Exceeds</a:t>
                      </a:r>
                    </a:p>
                  </a:txBody>
                  <a:tcPr/>
                </a:tc>
                <a:tc>
                  <a:txBody>
                    <a:bodyPr/>
                    <a:lstStyle/>
                    <a:p>
                      <a:r>
                        <a:rPr lang="en-US" sz="1600" dirty="0"/>
                        <a:t>Student Count Total</a:t>
                      </a:r>
                    </a:p>
                  </a:txBody>
                  <a:tcPr/>
                </a:tc>
                <a:extLst>
                  <a:ext uri="{0D108BD9-81ED-4DB2-BD59-A6C34878D82A}">
                    <a16:rowId xmlns:a16="http://schemas.microsoft.com/office/drawing/2014/main" val="3032097343"/>
                  </a:ext>
                </a:extLst>
              </a:tr>
              <a:tr h="703581">
                <a:tc>
                  <a:txBody>
                    <a:bodyPr/>
                    <a:lstStyle/>
                    <a:p>
                      <a:r>
                        <a:rPr lang="en-US" sz="2400" b="1" dirty="0"/>
                        <a:t>YES</a:t>
                      </a:r>
                    </a:p>
                  </a:txBody>
                  <a:tcPr/>
                </a:tc>
                <a:tc>
                  <a:txBody>
                    <a:bodyPr/>
                    <a:lstStyle/>
                    <a:p>
                      <a:pPr algn="ctr"/>
                      <a:r>
                        <a:rPr lang="en-US" sz="2400" b="1" strike="noStrike" dirty="0"/>
                        <a:t>51.1%</a:t>
                      </a:r>
                    </a:p>
                  </a:txBody>
                  <a:tcPr/>
                </a:tc>
                <a:tc>
                  <a:txBody>
                    <a:bodyPr/>
                    <a:lstStyle/>
                    <a:p>
                      <a:pPr algn="ctr"/>
                      <a:r>
                        <a:rPr lang="en-US" sz="2400" b="1" strike="noStrike" dirty="0"/>
                        <a:t>28.4%</a:t>
                      </a:r>
                    </a:p>
                  </a:txBody>
                  <a:tcPr/>
                </a:tc>
                <a:tc>
                  <a:txBody>
                    <a:bodyPr/>
                    <a:lstStyle/>
                    <a:p>
                      <a:pPr algn="ctr"/>
                      <a:r>
                        <a:rPr lang="en-US" sz="2400" b="1" strike="noStrike" dirty="0"/>
                        <a:t>79.5%</a:t>
                      </a:r>
                    </a:p>
                  </a:txBody>
                  <a:tcPr/>
                </a:tc>
                <a:tc>
                  <a:txBody>
                    <a:bodyPr/>
                    <a:lstStyle/>
                    <a:p>
                      <a:pPr algn="ctr"/>
                      <a:r>
                        <a:rPr lang="en-US" sz="2400" b="1" strike="noStrike" dirty="0"/>
                        <a:t>20.5%</a:t>
                      </a:r>
                    </a:p>
                  </a:txBody>
                  <a:tcPr/>
                </a:tc>
                <a:tc>
                  <a:txBody>
                    <a:bodyPr/>
                    <a:lstStyle/>
                    <a:p>
                      <a:pPr algn="ctr"/>
                      <a:endParaRPr lang="en-US" sz="2400" b="1" strike="noStrike"/>
                    </a:p>
                  </a:txBody>
                  <a:tcPr/>
                </a:tc>
                <a:extLst>
                  <a:ext uri="{0D108BD9-81ED-4DB2-BD59-A6C34878D82A}">
                    <a16:rowId xmlns:a16="http://schemas.microsoft.com/office/drawing/2014/main" val="1490671825"/>
                  </a:ext>
                </a:extLst>
              </a:tr>
              <a:tr h="703581">
                <a:tc>
                  <a:txBody>
                    <a:bodyPr/>
                    <a:lstStyle/>
                    <a:p>
                      <a:r>
                        <a:rPr lang="en-US" dirty="0"/>
                        <a:t>#Count</a:t>
                      </a:r>
                    </a:p>
                  </a:txBody>
                  <a:tcPr/>
                </a:tc>
                <a:tc>
                  <a:txBody>
                    <a:bodyPr/>
                    <a:lstStyle/>
                    <a:p>
                      <a:pPr algn="ctr"/>
                      <a:r>
                        <a:rPr lang="en-US" sz="2400" b="1" strike="noStrike" dirty="0"/>
                        <a:t>45</a:t>
                      </a:r>
                    </a:p>
                  </a:txBody>
                  <a:tcPr/>
                </a:tc>
                <a:tc>
                  <a:txBody>
                    <a:bodyPr/>
                    <a:lstStyle/>
                    <a:p>
                      <a:pPr algn="ctr"/>
                      <a:r>
                        <a:rPr lang="en-US" sz="2400" b="1" strike="noStrike" dirty="0"/>
                        <a:t>25</a:t>
                      </a:r>
                    </a:p>
                  </a:txBody>
                  <a:tcPr/>
                </a:tc>
                <a:tc>
                  <a:txBody>
                    <a:bodyPr/>
                    <a:lstStyle/>
                    <a:p>
                      <a:pPr algn="ctr"/>
                      <a:endParaRPr lang="en-US" sz="2400" b="1" strike="noStrike" dirty="0"/>
                    </a:p>
                  </a:txBody>
                  <a:tcPr/>
                </a:tc>
                <a:tc>
                  <a:txBody>
                    <a:bodyPr/>
                    <a:lstStyle/>
                    <a:p>
                      <a:pPr algn="ctr"/>
                      <a:r>
                        <a:rPr lang="en-US" sz="2400" b="1" strike="noStrike" dirty="0"/>
                        <a:t>18</a:t>
                      </a:r>
                    </a:p>
                  </a:txBody>
                  <a:tcPr/>
                </a:tc>
                <a:tc>
                  <a:txBody>
                    <a:bodyPr/>
                    <a:lstStyle/>
                    <a:p>
                      <a:pPr algn="ctr"/>
                      <a:r>
                        <a:rPr lang="en-US" sz="2400" b="1" strike="noStrike" dirty="0"/>
                        <a:t>88</a:t>
                      </a:r>
                    </a:p>
                  </a:txBody>
                  <a:tcPr/>
                </a:tc>
                <a:extLst>
                  <a:ext uri="{0D108BD9-81ED-4DB2-BD59-A6C34878D82A}">
                    <a16:rowId xmlns:a16="http://schemas.microsoft.com/office/drawing/2014/main" val="132481139"/>
                  </a:ext>
                </a:extLst>
              </a:tr>
              <a:tr h="703581">
                <a:tc>
                  <a:txBody>
                    <a:bodyPr/>
                    <a:lstStyle/>
                    <a:p>
                      <a:r>
                        <a:rPr lang="en-US" sz="2400" b="1" dirty="0"/>
                        <a:t>NO</a:t>
                      </a:r>
                    </a:p>
                  </a:txBody>
                  <a:tcPr/>
                </a:tc>
                <a:tc>
                  <a:txBody>
                    <a:bodyPr/>
                    <a:lstStyle/>
                    <a:p>
                      <a:pPr algn="ctr"/>
                      <a:r>
                        <a:rPr lang="en-US" sz="2400" b="1" strike="noStrike" dirty="0"/>
                        <a:t>29.5%</a:t>
                      </a:r>
                    </a:p>
                  </a:txBody>
                  <a:tcPr/>
                </a:tc>
                <a:tc>
                  <a:txBody>
                    <a:bodyPr/>
                    <a:lstStyle/>
                    <a:p>
                      <a:pPr algn="ctr"/>
                      <a:r>
                        <a:rPr lang="en-US" sz="2400" b="1" strike="noStrike" dirty="0"/>
                        <a:t>27.7%</a:t>
                      </a:r>
                    </a:p>
                  </a:txBody>
                  <a:tcPr/>
                </a:tc>
                <a:tc>
                  <a:txBody>
                    <a:bodyPr/>
                    <a:lstStyle/>
                    <a:p>
                      <a:pPr algn="ctr"/>
                      <a:r>
                        <a:rPr lang="en-US" sz="2400" b="1" strike="noStrike" dirty="0"/>
                        <a:t>57.2%</a:t>
                      </a:r>
                    </a:p>
                  </a:txBody>
                  <a:tcPr/>
                </a:tc>
                <a:tc>
                  <a:txBody>
                    <a:bodyPr/>
                    <a:lstStyle/>
                    <a:p>
                      <a:pPr algn="ctr"/>
                      <a:r>
                        <a:rPr lang="en-US" sz="2400" b="1" strike="noStrike" dirty="0"/>
                        <a:t>42.8%</a:t>
                      </a:r>
                    </a:p>
                  </a:txBody>
                  <a:tcPr/>
                </a:tc>
                <a:tc>
                  <a:txBody>
                    <a:bodyPr/>
                    <a:lstStyle/>
                    <a:p>
                      <a:pPr algn="ctr"/>
                      <a:endParaRPr lang="en-US" sz="2400" b="1" strike="noStrike" dirty="0"/>
                    </a:p>
                  </a:txBody>
                  <a:tcPr/>
                </a:tc>
                <a:extLst>
                  <a:ext uri="{0D108BD9-81ED-4DB2-BD59-A6C34878D82A}">
                    <a16:rowId xmlns:a16="http://schemas.microsoft.com/office/drawing/2014/main" val="1291225270"/>
                  </a:ext>
                </a:extLst>
              </a:tr>
              <a:tr h="703581">
                <a:tc>
                  <a:txBody>
                    <a:bodyPr/>
                    <a:lstStyle/>
                    <a:p>
                      <a:r>
                        <a:rPr lang="en-US" dirty="0"/>
                        <a:t>#Count</a:t>
                      </a:r>
                    </a:p>
                  </a:txBody>
                  <a:tcPr/>
                </a:tc>
                <a:tc>
                  <a:txBody>
                    <a:bodyPr/>
                    <a:lstStyle/>
                    <a:p>
                      <a:pPr algn="ctr"/>
                      <a:r>
                        <a:rPr lang="en-US" sz="2400" b="1" strike="noStrike" dirty="0"/>
                        <a:t>49</a:t>
                      </a:r>
                    </a:p>
                  </a:txBody>
                  <a:tcPr/>
                </a:tc>
                <a:tc>
                  <a:txBody>
                    <a:bodyPr/>
                    <a:lstStyle/>
                    <a:p>
                      <a:pPr algn="ctr"/>
                      <a:r>
                        <a:rPr lang="en-US" sz="2400" b="1" strike="noStrike" dirty="0"/>
                        <a:t>46</a:t>
                      </a:r>
                    </a:p>
                  </a:txBody>
                  <a:tcPr/>
                </a:tc>
                <a:tc>
                  <a:txBody>
                    <a:bodyPr/>
                    <a:lstStyle/>
                    <a:p>
                      <a:pPr algn="ctr"/>
                      <a:endParaRPr lang="en-US" sz="2400" b="1" strike="noStrike" dirty="0"/>
                    </a:p>
                  </a:txBody>
                  <a:tcPr/>
                </a:tc>
                <a:tc>
                  <a:txBody>
                    <a:bodyPr/>
                    <a:lstStyle/>
                    <a:p>
                      <a:pPr algn="ctr"/>
                      <a:r>
                        <a:rPr lang="en-US" sz="2400" b="1" strike="noStrike" dirty="0"/>
                        <a:t>95</a:t>
                      </a:r>
                    </a:p>
                  </a:txBody>
                  <a:tcPr/>
                </a:tc>
                <a:tc>
                  <a:txBody>
                    <a:bodyPr/>
                    <a:lstStyle/>
                    <a:p>
                      <a:pPr algn="ctr"/>
                      <a:r>
                        <a:rPr lang="en-US" sz="2400" b="1" strike="noStrike" dirty="0"/>
                        <a:t>190</a:t>
                      </a:r>
                    </a:p>
                  </a:txBody>
                  <a:tcPr/>
                </a:tc>
                <a:extLst>
                  <a:ext uri="{0D108BD9-81ED-4DB2-BD59-A6C34878D82A}">
                    <a16:rowId xmlns:a16="http://schemas.microsoft.com/office/drawing/2014/main" val="2372469400"/>
                  </a:ext>
                </a:extLst>
              </a:tr>
            </a:tbl>
          </a:graphicData>
        </a:graphic>
      </p:graphicFrame>
      <p:sp>
        <p:nvSpPr>
          <p:cNvPr id="4" name="TextBox 3">
            <a:extLst>
              <a:ext uri="{FF2B5EF4-FFF2-40B4-BE49-F238E27FC236}">
                <a16:creationId xmlns:a16="http://schemas.microsoft.com/office/drawing/2014/main" id="{666DDA7B-A89A-78B1-B45F-28B38642CAA8}"/>
              </a:ext>
            </a:extLst>
          </p:cNvPr>
          <p:cNvSpPr txBox="1"/>
          <p:nvPr/>
        </p:nvSpPr>
        <p:spPr>
          <a:xfrm>
            <a:off x="4168239" y="6519332"/>
            <a:ext cx="1840675" cy="369332"/>
          </a:xfrm>
          <a:prstGeom prst="rect">
            <a:avLst/>
          </a:prstGeom>
          <a:noFill/>
        </p:spPr>
        <p:txBody>
          <a:bodyPr wrap="square" rtlCol="0">
            <a:spAutoFit/>
          </a:bodyPr>
          <a:lstStyle/>
          <a:p>
            <a:r>
              <a:rPr lang="en-US" b="1" dirty="0"/>
              <a:t>Gap = 22.3%</a:t>
            </a:r>
          </a:p>
        </p:txBody>
      </p:sp>
    </p:spTree>
    <p:extLst>
      <p:ext uri="{BB962C8B-B14F-4D97-AF65-F5344CB8AC3E}">
        <p14:creationId xmlns:p14="http://schemas.microsoft.com/office/powerpoint/2010/main" val="1951345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a:t>WBWF Goal #3: </a:t>
            </a:r>
            <a:br>
              <a:rPr lang="en-US" b="1" dirty="0"/>
            </a:br>
            <a:r>
              <a:rPr lang="en-US" b="1" dirty="0"/>
              <a:t>Achievement Gap Closure</a:t>
            </a:r>
          </a:p>
        </p:txBody>
      </p:sp>
      <p:sp>
        <p:nvSpPr>
          <p:cNvPr id="3" name="Content Placeholder 2"/>
          <p:cNvSpPr>
            <a:spLocks noGrp="1"/>
          </p:cNvSpPr>
          <p:nvPr>
            <p:ph idx="1"/>
          </p:nvPr>
        </p:nvSpPr>
        <p:spPr>
          <a:xfrm>
            <a:off x="800100" y="2084294"/>
            <a:ext cx="7742868" cy="4265356"/>
          </a:xfrm>
        </p:spPr>
        <p:txBody>
          <a:bodyPr>
            <a:normAutofit lnSpcReduction="10000"/>
          </a:bodyPr>
          <a:lstStyle/>
          <a:p>
            <a:pPr marL="0" indent="0">
              <a:buNone/>
            </a:pPr>
            <a:r>
              <a:rPr lang="en-US" sz="2800" b="1" u="sng" dirty="0">
                <a:solidFill>
                  <a:srgbClr val="FF0000"/>
                </a:solidFill>
              </a:rPr>
              <a:t>MATH - Hispanic</a:t>
            </a:r>
            <a:r>
              <a:rPr lang="en-US" sz="2800" dirty="0">
                <a:solidFill>
                  <a:srgbClr val="FF0000"/>
                </a:solidFill>
              </a:rPr>
              <a:t>: </a:t>
            </a:r>
          </a:p>
          <a:p>
            <a:pPr marL="0" indent="0">
              <a:buNone/>
            </a:pPr>
            <a:r>
              <a:rPr lang="en-US" sz="2800" b="1" dirty="0"/>
              <a:t>The percentage of all Hispanic students in grades 3-8 and 11 in Lester Prairie Public Schools who earn Does Not Meet (D) and Partially Meets (P) the standards on the Math MCA III will decrease from 73% to 45% in 2023.</a:t>
            </a:r>
          </a:p>
          <a:p>
            <a:pPr marL="0" indent="0">
              <a:buNone/>
            </a:pPr>
            <a:endParaRPr lang="en-US" sz="2800" b="1" dirty="0"/>
          </a:p>
          <a:p>
            <a:pPr marL="0" indent="0">
              <a:buNone/>
            </a:pPr>
            <a:r>
              <a:rPr lang="en-US" sz="2800" b="1" dirty="0"/>
              <a:t>Results: </a:t>
            </a:r>
            <a:r>
              <a:rPr lang="en-US" i="1" dirty="0"/>
              <a:t>Results indicated 82.3% D and P = Goal Not met</a:t>
            </a:r>
            <a:r>
              <a:rPr lang="en-US" dirty="0"/>
              <a:t>.</a:t>
            </a:r>
          </a:p>
          <a:p>
            <a:pPr marL="0" indent="0">
              <a:buNone/>
            </a:pPr>
            <a:endParaRPr lang="en-US" sz="2800" b="1" dirty="0"/>
          </a:p>
        </p:txBody>
      </p:sp>
    </p:spTree>
    <p:extLst>
      <p:ext uri="{BB962C8B-B14F-4D97-AF65-F5344CB8AC3E}">
        <p14:creationId xmlns:p14="http://schemas.microsoft.com/office/powerpoint/2010/main" val="1577957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2019-09-25 12.26.5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2050" y="1715577"/>
            <a:ext cx="6819899" cy="4708506"/>
          </a:xfrm>
          <a:prstGeom prst="rect">
            <a:avLst/>
          </a:prstGeom>
        </p:spPr>
      </p:pic>
      <p:sp>
        <p:nvSpPr>
          <p:cNvPr id="3" name="TextBox 2">
            <a:extLst>
              <a:ext uri="{FF2B5EF4-FFF2-40B4-BE49-F238E27FC236}">
                <a16:creationId xmlns:a16="http://schemas.microsoft.com/office/drawing/2014/main" id="{EDD3A807-D44B-8E43-8DCA-DB5FBD37C6A5}"/>
              </a:ext>
            </a:extLst>
          </p:cNvPr>
          <p:cNvSpPr txBox="1"/>
          <p:nvPr/>
        </p:nvSpPr>
        <p:spPr>
          <a:xfrm>
            <a:off x="2070100" y="660400"/>
            <a:ext cx="5219700" cy="584775"/>
          </a:xfrm>
          <a:prstGeom prst="rect">
            <a:avLst/>
          </a:prstGeom>
          <a:noFill/>
        </p:spPr>
        <p:txBody>
          <a:bodyPr wrap="square" rtlCol="0">
            <a:spAutoFit/>
          </a:bodyPr>
          <a:lstStyle/>
          <a:p>
            <a:pPr algn="ctr"/>
            <a:r>
              <a:rPr lang="en-US" sz="2400" b="1" dirty="0"/>
              <a:t>Data from </a:t>
            </a:r>
            <a:r>
              <a:rPr lang="en-US" sz="3200" b="1" dirty="0"/>
              <a:t>2023</a:t>
            </a:r>
            <a:r>
              <a:rPr lang="en-US" sz="2400" b="1" dirty="0"/>
              <a:t> Math MCAs</a:t>
            </a:r>
          </a:p>
        </p:txBody>
      </p:sp>
      <p:graphicFrame>
        <p:nvGraphicFramePr>
          <p:cNvPr id="5" name="Table 4">
            <a:extLst>
              <a:ext uri="{FF2B5EF4-FFF2-40B4-BE49-F238E27FC236}">
                <a16:creationId xmlns:a16="http://schemas.microsoft.com/office/drawing/2014/main" id="{79CA9D63-1D90-F341-8A5E-6C54F64264C4}"/>
              </a:ext>
            </a:extLst>
          </p:cNvPr>
          <p:cNvGraphicFramePr>
            <a:graphicFrameLocks noGrp="1"/>
          </p:cNvGraphicFramePr>
          <p:nvPr>
            <p:extLst>
              <p:ext uri="{D42A27DB-BD31-4B8C-83A1-F6EECF244321}">
                <p14:modId xmlns:p14="http://schemas.microsoft.com/office/powerpoint/2010/main" val="2820571361"/>
              </p:ext>
            </p:extLst>
          </p:nvPr>
        </p:nvGraphicFramePr>
        <p:xfrm>
          <a:off x="1284246" y="2840415"/>
          <a:ext cx="6575506" cy="3583668"/>
        </p:xfrm>
        <a:graphic>
          <a:graphicData uri="http://schemas.openxmlformats.org/drawingml/2006/table">
            <a:tbl>
              <a:tblPr firstRow="1" bandRow="1">
                <a:tableStyleId>{5C22544A-7EE6-4342-B048-85BDC9FD1C3A}</a:tableStyleId>
              </a:tblPr>
              <a:tblGrid>
                <a:gridCol w="987898">
                  <a:extLst>
                    <a:ext uri="{9D8B030D-6E8A-4147-A177-3AD203B41FA5}">
                      <a16:colId xmlns:a16="http://schemas.microsoft.com/office/drawing/2014/main" val="4034327339"/>
                    </a:ext>
                  </a:extLst>
                </a:gridCol>
                <a:gridCol w="969818">
                  <a:extLst>
                    <a:ext uri="{9D8B030D-6E8A-4147-A177-3AD203B41FA5}">
                      <a16:colId xmlns:a16="http://schemas.microsoft.com/office/drawing/2014/main" val="2331152410"/>
                    </a:ext>
                  </a:extLst>
                </a:gridCol>
                <a:gridCol w="983673">
                  <a:extLst>
                    <a:ext uri="{9D8B030D-6E8A-4147-A177-3AD203B41FA5}">
                      <a16:colId xmlns:a16="http://schemas.microsoft.com/office/drawing/2014/main" val="3611969256"/>
                    </a:ext>
                  </a:extLst>
                </a:gridCol>
                <a:gridCol w="1025236">
                  <a:extLst>
                    <a:ext uri="{9D8B030D-6E8A-4147-A177-3AD203B41FA5}">
                      <a16:colId xmlns:a16="http://schemas.microsoft.com/office/drawing/2014/main" val="4003584291"/>
                    </a:ext>
                  </a:extLst>
                </a:gridCol>
                <a:gridCol w="1669523">
                  <a:extLst>
                    <a:ext uri="{9D8B030D-6E8A-4147-A177-3AD203B41FA5}">
                      <a16:colId xmlns:a16="http://schemas.microsoft.com/office/drawing/2014/main" val="1200640951"/>
                    </a:ext>
                  </a:extLst>
                </a:gridCol>
                <a:gridCol w="939358">
                  <a:extLst>
                    <a:ext uri="{9D8B030D-6E8A-4147-A177-3AD203B41FA5}">
                      <a16:colId xmlns:a16="http://schemas.microsoft.com/office/drawing/2014/main" val="3931096754"/>
                    </a:ext>
                  </a:extLst>
                </a:gridCol>
              </a:tblGrid>
              <a:tr h="727155">
                <a:tc>
                  <a:txBody>
                    <a:bodyPr/>
                    <a:lstStyle/>
                    <a:p>
                      <a:r>
                        <a:rPr lang="en-US" sz="1600" dirty="0"/>
                        <a:t>Federal Race</a:t>
                      </a:r>
                    </a:p>
                  </a:txBody>
                  <a:tcPr/>
                </a:tc>
                <a:tc>
                  <a:txBody>
                    <a:bodyPr/>
                    <a:lstStyle/>
                    <a:p>
                      <a:r>
                        <a:rPr lang="en-US" sz="1600" dirty="0"/>
                        <a:t>Does Not Meet</a:t>
                      </a:r>
                    </a:p>
                  </a:txBody>
                  <a:tcPr/>
                </a:tc>
                <a:tc>
                  <a:txBody>
                    <a:bodyPr/>
                    <a:lstStyle/>
                    <a:p>
                      <a:r>
                        <a:rPr lang="en-US" sz="1600" dirty="0"/>
                        <a:t>Partially Meets</a:t>
                      </a:r>
                    </a:p>
                  </a:txBody>
                  <a:tcPr/>
                </a:tc>
                <a:tc>
                  <a:txBody>
                    <a:bodyPr/>
                    <a:lstStyle/>
                    <a:p>
                      <a:endParaRPr lang="en-US" sz="1600" dirty="0"/>
                    </a:p>
                  </a:txBody>
                  <a:tcPr/>
                </a:tc>
                <a:tc>
                  <a:txBody>
                    <a:bodyPr/>
                    <a:lstStyle/>
                    <a:p>
                      <a:r>
                        <a:rPr lang="en-US" sz="1600" dirty="0"/>
                        <a:t>Meet and</a:t>
                      </a:r>
                    </a:p>
                    <a:p>
                      <a:r>
                        <a:rPr lang="en-US" sz="1600" dirty="0"/>
                        <a:t>Exceeds</a:t>
                      </a:r>
                    </a:p>
                  </a:txBody>
                  <a:tcPr/>
                </a:tc>
                <a:tc>
                  <a:txBody>
                    <a:bodyPr/>
                    <a:lstStyle/>
                    <a:p>
                      <a:r>
                        <a:rPr lang="en-US" sz="1600" dirty="0"/>
                        <a:t>Student Count Total</a:t>
                      </a:r>
                    </a:p>
                  </a:txBody>
                  <a:tcPr/>
                </a:tc>
                <a:extLst>
                  <a:ext uri="{0D108BD9-81ED-4DB2-BD59-A6C34878D82A}">
                    <a16:rowId xmlns:a16="http://schemas.microsoft.com/office/drawing/2014/main" val="3032097343"/>
                  </a:ext>
                </a:extLst>
              </a:tr>
              <a:tr h="690177">
                <a:tc>
                  <a:txBody>
                    <a:bodyPr/>
                    <a:lstStyle/>
                    <a:p>
                      <a:r>
                        <a:rPr lang="en-US" dirty="0"/>
                        <a:t>Hispanic</a:t>
                      </a:r>
                    </a:p>
                  </a:txBody>
                  <a:tcPr/>
                </a:tc>
                <a:tc>
                  <a:txBody>
                    <a:bodyPr/>
                    <a:lstStyle/>
                    <a:p>
                      <a:pPr algn="ctr"/>
                      <a:r>
                        <a:rPr lang="en-US" sz="2400" b="1" strike="noStrike" dirty="0"/>
                        <a:t>45.2%</a:t>
                      </a:r>
                    </a:p>
                  </a:txBody>
                  <a:tcPr/>
                </a:tc>
                <a:tc>
                  <a:txBody>
                    <a:bodyPr/>
                    <a:lstStyle/>
                    <a:p>
                      <a:pPr algn="ctr"/>
                      <a:r>
                        <a:rPr lang="en-US" sz="2400" b="1" strike="noStrike" dirty="0"/>
                        <a:t>37.1%</a:t>
                      </a:r>
                    </a:p>
                  </a:txBody>
                  <a:tcPr/>
                </a:tc>
                <a:tc>
                  <a:txBody>
                    <a:bodyPr/>
                    <a:lstStyle/>
                    <a:p>
                      <a:pPr algn="ctr"/>
                      <a:r>
                        <a:rPr lang="en-US" sz="2400" b="1" strike="noStrike" dirty="0"/>
                        <a:t>82.3%</a:t>
                      </a:r>
                    </a:p>
                  </a:txBody>
                  <a:tcPr/>
                </a:tc>
                <a:tc>
                  <a:txBody>
                    <a:bodyPr/>
                    <a:lstStyle/>
                    <a:p>
                      <a:pPr algn="ctr"/>
                      <a:r>
                        <a:rPr lang="en-US" sz="2400" b="1" strike="noStrike" dirty="0"/>
                        <a:t>17.7%</a:t>
                      </a:r>
                    </a:p>
                  </a:txBody>
                  <a:tcPr/>
                </a:tc>
                <a:tc>
                  <a:txBody>
                    <a:bodyPr/>
                    <a:lstStyle/>
                    <a:p>
                      <a:pPr algn="ctr"/>
                      <a:endParaRPr lang="en-US" sz="2400" b="1" strike="noStrike"/>
                    </a:p>
                  </a:txBody>
                  <a:tcPr/>
                </a:tc>
                <a:extLst>
                  <a:ext uri="{0D108BD9-81ED-4DB2-BD59-A6C34878D82A}">
                    <a16:rowId xmlns:a16="http://schemas.microsoft.com/office/drawing/2014/main" val="1490671825"/>
                  </a:ext>
                </a:extLst>
              </a:tr>
              <a:tr h="690177">
                <a:tc>
                  <a:txBody>
                    <a:bodyPr/>
                    <a:lstStyle/>
                    <a:p>
                      <a:r>
                        <a:rPr lang="en-US" dirty="0"/>
                        <a:t>#Count</a:t>
                      </a:r>
                    </a:p>
                  </a:txBody>
                  <a:tcPr/>
                </a:tc>
                <a:tc>
                  <a:txBody>
                    <a:bodyPr/>
                    <a:lstStyle/>
                    <a:p>
                      <a:pPr algn="ctr"/>
                      <a:r>
                        <a:rPr lang="en-US" sz="2400" b="1" strike="noStrike" dirty="0"/>
                        <a:t>28</a:t>
                      </a:r>
                    </a:p>
                  </a:txBody>
                  <a:tcPr/>
                </a:tc>
                <a:tc>
                  <a:txBody>
                    <a:bodyPr/>
                    <a:lstStyle/>
                    <a:p>
                      <a:pPr algn="ctr"/>
                      <a:r>
                        <a:rPr lang="en-US" sz="2400" b="1" strike="noStrike" dirty="0"/>
                        <a:t>23</a:t>
                      </a:r>
                    </a:p>
                  </a:txBody>
                  <a:tcPr/>
                </a:tc>
                <a:tc>
                  <a:txBody>
                    <a:bodyPr/>
                    <a:lstStyle/>
                    <a:p>
                      <a:pPr algn="ctr"/>
                      <a:endParaRPr lang="en-US" sz="2400" b="1" strike="noStrike" dirty="0"/>
                    </a:p>
                  </a:txBody>
                  <a:tcPr/>
                </a:tc>
                <a:tc>
                  <a:txBody>
                    <a:bodyPr/>
                    <a:lstStyle/>
                    <a:p>
                      <a:pPr algn="ctr"/>
                      <a:r>
                        <a:rPr lang="en-US" sz="2400" b="1" strike="noStrike" dirty="0"/>
                        <a:t>11</a:t>
                      </a:r>
                    </a:p>
                  </a:txBody>
                  <a:tcPr/>
                </a:tc>
                <a:tc>
                  <a:txBody>
                    <a:bodyPr/>
                    <a:lstStyle/>
                    <a:p>
                      <a:pPr algn="ctr"/>
                      <a:r>
                        <a:rPr lang="en-US" sz="2400" b="1" strike="noStrike" dirty="0"/>
                        <a:t>62</a:t>
                      </a:r>
                    </a:p>
                  </a:txBody>
                  <a:tcPr/>
                </a:tc>
                <a:extLst>
                  <a:ext uri="{0D108BD9-81ED-4DB2-BD59-A6C34878D82A}">
                    <a16:rowId xmlns:a16="http://schemas.microsoft.com/office/drawing/2014/main" val="132481139"/>
                  </a:ext>
                </a:extLst>
              </a:tr>
              <a:tr h="690177">
                <a:tc>
                  <a:txBody>
                    <a:bodyPr/>
                    <a:lstStyle/>
                    <a:p>
                      <a:r>
                        <a:rPr lang="en-US" dirty="0"/>
                        <a:t>White</a:t>
                      </a:r>
                    </a:p>
                  </a:txBody>
                  <a:tcPr/>
                </a:tc>
                <a:tc>
                  <a:txBody>
                    <a:bodyPr/>
                    <a:lstStyle/>
                    <a:p>
                      <a:pPr algn="ctr"/>
                      <a:r>
                        <a:rPr lang="en-US" sz="2400" b="1" strike="noStrike" dirty="0"/>
                        <a:t>22.8%</a:t>
                      </a:r>
                    </a:p>
                  </a:txBody>
                  <a:tcPr/>
                </a:tc>
                <a:tc>
                  <a:txBody>
                    <a:bodyPr/>
                    <a:lstStyle/>
                    <a:p>
                      <a:pPr algn="ctr"/>
                      <a:r>
                        <a:rPr lang="en-US" sz="2400" b="1" strike="noStrike" dirty="0"/>
                        <a:t>29.5%</a:t>
                      </a:r>
                    </a:p>
                  </a:txBody>
                  <a:tcPr/>
                </a:tc>
                <a:tc>
                  <a:txBody>
                    <a:bodyPr/>
                    <a:lstStyle/>
                    <a:p>
                      <a:pPr algn="ctr"/>
                      <a:r>
                        <a:rPr lang="en-US" sz="2400" b="1" strike="noStrike" dirty="0"/>
                        <a:t>52.3%</a:t>
                      </a:r>
                    </a:p>
                  </a:txBody>
                  <a:tcPr/>
                </a:tc>
                <a:tc>
                  <a:txBody>
                    <a:bodyPr/>
                    <a:lstStyle/>
                    <a:p>
                      <a:pPr algn="ctr"/>
                      <a:r>
                        <a:rPr lang="en-US" sz="2400" b="1" strike="noStrike" dirty="0"/>
                        <a:t>47.7%</a:t>
                      </a:r>
                    </a:p>
                  </a:txBody>
                  <a:tcPr/>
                </a:tc>
                <a:tc>
                  <a:txBody>
                    <a:bodyPr/>
                    <a:lstStyle/>
                    <a:p>
                      <a:pPr algn="ctr"/>
                      <a:endParaRPr lang="en-US" sz="2400" b="1" strike="noStrike" dirty="0"/>
                    </a:p>
                  </a:txBody>
                  <a:tcPr/>
                </a:tc>
                <a:extLst>
                  <a:ext uri="{0D108BD9-81ED-4DB2-BD59-A6C34878D82A}">
                    <a16:rowId xmlns:a16="http://schemas.microsoft.com/office/drawing/2014/main" val="1291225270"/>
                  </a:ext>
                </a:extLst>
              </a:tr>
              <a:tr h="690177">
                <a:tc>
                  <a:txBody>
                    <a:bodyPr/>
                    <a:lstStyle/>
                    <a:p>
                      <a:r>
                        <a:rPr lang="en-US" dirty="0"/>
                        <a:t>#Count</a:t>
                      </a:r>
                    </a:p>
                  </a:txBody>
                  <a:tcPr/>
                </a:tc>
                <a:tc>
                  <a:txBody>
                    <a:bodyPr/>
                    <a:lstStyle/>
                    <a:p>
                      <a:pPr algn="ctr"/>
                      <a:r>
                        <a:rPr lang="en-US" sz="2400" b="1" strike="noStrike" dirty="0"/>
                        <a:t>44</a:t>
                      </a:r>
                    </a:p>
                  </a:txBody>
                  <a:tcPr/>
                </a:tc>
                <a:tc>
                  <a:txBody>
                    <a:bodyPr/>
                    <a:lstStyle/>
                    <a:p>
                      <a:pPr algn="ctr"/>
                      <a:r>
                        <a:rPr lang="en-US" sz="2400" b="1" strike="noStrike" dirty="0"/>
                        <a:t>57</a:t>
                      </a:r>
                    </a:p>
                  </a:txBody>
                  <a:tcPr/>
                </a:tc>
                <a:tc>
                  <a:txBody>
                    <a:bodyPr/>
                    <a:lstStyle/>
                    <a:p>
                      <a:pPr algn="ctr"/>
                      <a:endParaRPr lang="en-US" sz="2400" b="1" strike="noStrike" dirty="0"/>
                    </a:p>
                  </a:txBody>
                  <a:tcPr/>
                </a:tc>
                <a:tc>
                  <a:txBody>
                    <a:bodyPr/>
                    <a:lstStyle/>
                    <a:p>
                      <a:pPr algn="ctr"/>
                      <a:r>
                        <a:rPr lang="en-US" sz="2400" b="1" strike="noStrike" dirty="0"/>
                        <a:t>92</a:t>
                      </a:r>
                    </a:p>
                  </a:txBody>
                  <a:tcPr/>
                </a:tc>
                <a:tc>
                  <a:txBody>
                    <a:bodyPr/>
                    <a:lstStyle/>
                    <a:p>
                      <a:pPr algn="ctr"/>
                      <a:r>
                        <a:rPr lang="en-US" sz="2400" b="1" strike="noStrike" dirty="0"/>
                        <a:t>193</a:t>
                      </a:r>
                    </a:p>
                  </a:txBody>
                  <a:tcPr/>
                </a:tc>
                <a:extLst>
                  <a:ext uri="{0D108BD9-81ED-4DB2-BD59-A6C34878D82A}">
                    <a16:rowId xmlns:a16="http://schemas.microsoft.com/office/drawing/2014/main" val="2372469400"/>
                  </a:ext>
                </a:extLst>
              </a:tr>
            </a:tbl>
          </a:graphicData>
        </a:graphic>
      </p:graphicFrame>
      <p:sp>
        <p:nvSpPr>
          <p:cNvPr id="4" name="TextBox 3">
            <a:extLst>
              <a:ext uri="{FF2B5EF4-FFF2-40B4-BE49-F238E27FC236}">
                <a16:creationId xmlns:a16="http://schemas.microsoft.com/office/drawing/2014/main" id="{DCB026BA-23AA-5CB2-1CB4-E1FC9E90C499}"/>
              </a:ext>
            </a:extLst>
          </p:cNvPr>
          <p:cNvSpPr txBox="1"/>
          <p:nvPr/>
        </p:nvSpPr>
        <p:spPr>
          <a:xfrm>
            <a:off x="4061361" y="6507678"/>
            <a:ext cx="1828800" cy="369332"/>
          </a:xfrm>
          <a:prstGeom prst="rect">
            <a:avLst/>
          </a:prstGeom>
          <a:noFill/>
        </p:spPr>
        <p:txBody>
          <a:bodyPr wrap="square" rtlCol="0">
            <a:spAutoFit/>
          </a:bodyPr>
          <a:lstStyle/>
          <a:p>
            <a:r>
              <a:rPr lang="en-US" b="1" dirty="0"/>
              <a:t>Gap = 30%</a:t>
            </a:r>
          </a:p>
        </p:txBody>
      </p:sp>
    </p:spTree>
    <p:extLst>
      <p:ext uri="{BB962C8B-B14F-4D97-AF65-F5344CB8AC3E}">
        <p14:creationId xmlns:p14="http://schemas.microsoft.com/office/powerpoint/2010/main" val="3442880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a:t>WBWF Goal #3: </a:t>
            </a:r>
            <a:br>
              <a:rPr lang="en-US" b="1" dirty="0"/>
            </a:br>
            <a:r>
              <a:rPr lang="en-US" b="1" dirty="0"/>
              <a:t>Achievement Gap Closure</a:t>
            </a:r>
          </a:p>
        </p:txBody>
      </p:sp>
      <p:sp>
        <p:nvSpPr>
          <p:cNvPr id="3" name="Content Placeholder 2"/>
          <p:cNvSpPr>
            <a:spLocks noGrp="1"/>
          </p:cNvSpPr>
          <p:nvPr>
            <p:ph idx="1"/>
          </p:nvPr>
        </p:nvSpPr>
        <p:spPr>
          <a:xfrm>
            <a:off x="800100" y="2084294"/>
            <a:ext cx="7742868" cy="4265356"/>
          </a:xfrm>
        </p:spPr>
        <p:txBody>
          <a:bodyPr>
            <a:normAutofit lnSpcReduction="10000"/>
          </a:bodyPr>
          <a:lstStyle/>
          <a:p>
            <a:pPr marL="0" indent="0">
              <a:buNone/>
            </a:pPr>
            <a:r>
              <a:rPr lang="en-US" sz="2800" b="1" u="sng" dirty="0"/>
              <a:t>MATH - FRP</a:t>
            </a:r>
            <a:r>
              <a:rPr lang="en-US" sz="2800" dirty="0"/>
              <a:t>: </a:t>
            </a:r>
          </a:p>
          <a:p>
            <a:pPr marL="0" indent="0">
              <a:buNone/>
            </a:pPr>
            <a:r>
              <a:rPr lang="en-US" sz="2800" b="1" dirty="0"/>
              <a:t>The percentage of all FRP students in grades 3-8 and 11 in Lester Prairie Public Schools who earn Does Not Meet (D) and Partially Meets (P) the standards on the Math MCA III will decrease from 74% to 45% in 2023.</a:t>
            </a:r>
          </a:p>
          <a:p>
            <a:pPr marL="0" indent="0">
              <a:buNone/>
            </a:pPr>
            <a:endParaRPr lang="en-US" sz="2800" b="1" dirty="0"/>
          </a:p>
          <a:p>
            <a:pPr marL="0" indent="0">
              <a:buNone/>
            </a:pPr>
            <a:r>
              <a:rPr lang="en-US" sz="2800" b="1" dirty="0"/>
              <a:t>Results: </a:t>
            </a:r>
            <a:r>
              <a:rPr lang="en-US" sz="2800" i="1" dirty="0"/>
              <a:t>Results indicated 76% D and P = Goal NOT met</a:t>
            </a:r>
            <a:r>
              <a:rPr lang="en-US" sz="2800" dirty="0"/>
              <a:t>.</a:t>
            </a:r>
            <a:endParaRPr lang="en-US" sz="2800" b="1" dirty="0"/>
          </a:p>
        </p:txBody>
      </p:sp>
    </p:spTree>
    <p:extLst>
      <p:ext uri="{BB962C8B-B14F-4D97-AF65-F5344CB8AC3E}">
        <p14:creationId xmlns:p14="http://schemas.microsoft.com/office/powerpoint/2010/main" val="997594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2019-09-25 12.27.1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366" y="1795513"/>
            <a:ext cx="6663267" cy="4685719"/>
          </a:xfrm>
          <a:prstGeom prst="rect">
            <a:avLst/>
          </a:prstGeom>
        </p:spPr>
      </p:pic>
      <p:sp>
        <p:nvSpPr>
          <p:cNvPr id="3" name="TextBox 2">
            <a:extLst>
              <a:ext uri="{FF2B5EF4-FFF2-40B4-BE49-F238E27FC236}">
                <a16:creationId xmlns:a16="http://schemas.microsoft.com/office/drawing/2014/main" id="{1270235C-409F-CD41-BC84-7A58A71AB449}"/>
              </a:ext>
            </a:extLst>
          </p:cNvPr>
          <p:cNvSpPr txBox="1"/>
          <p:nvPr/>
        </p:nvSpPr>
        <p:spPr>
          <a:xfrm>
            <a:off x="2717800" y="635000"/>
            <a:ext cx="4267200" cy="584775"/>
          </a:xfrm>
          <a:prstGeom prst="rect">
            <a:avLst/>
          </a:prstGeom>
          <a:noFill/>
        </p:spPr>
        <p:txBody>
          <a:bodyPr wrap="square" rtlCol="0">
            <a:spAutoFit/>
          </a:bodyPr>
          <a:lstStyle/>
          <a:p>
            <a:pPr algn="ctr"/>
            <a:r>
              <a:rPr lang="en-US" sz="2400" b="1" dirty="0"/>
              <a:t>Data from </a:t>
            </a:r>
            <a:r>
              <a:rPr lang="en-US" sz="3200" b="1" dirty="0"/>
              <a:t>2023 </a:t>
            </a:r>
            <a:r>
              <a:rPr lang="en-US" sz="2400" b="1" dirty="0"/>
              <a:t>Math MCAs</a:t>
            </a:r>
          </a:p>
        </p:txBody>
      </p:sp>
      <p:graphicFrame>
        <p:nvGraphicFramePr>
          <p:cNvPr id="4" name="Table 4">
            <a:extLst>
              <a:ext uri="{FF2B5EF4-FFF2-40B4-BE49-F238E27FC236}">
                <a16:creationId xmlns:a16="http://schemas.microsoft.com/office/drawing/2014/main" id="{16180661-66FC-BB43-B5AF-932B62101B73}"/>
              </a:ext>
            </a:extLst>
          </p:cNvPr>
          <p:cNvGraphicFramePr>
            <a:graphicFrameLocks noGrp="1"/>
          </p:cNvGraphicFramePr>
          <p:nvPr>
            <p:extLst>
              <p:ext uri="{D42A27DB-BD31-4B8C-83A1-F6EECF244321}">
                <p14:modId xmlns:p14="http://schemas.microsoft.com/office/powerpoint/2010/main" val="211799636"/>
              </p:ext>
            </p:extLst>
          </p:nvPr>
        </p:nvGraphicFramePr>
        <p:xfrm>
          <a:off x="1339664" y="2964872"/>
          <a:ext cx="6464672" cy="3516360"/>
        </p:xfrm>
        <a:graphic>
          <a:graphicData uri="http://schemas.openxmlformats.org/drawingml/2006/table">
            <a:tbl>
              <a:tblPr firstRow="1" bandRow="1">
                <a:tableStyleId>{5C22544A-7EE6-4342-B048-85BDC9FD1C3A}</a:tableStyleId>
              </a:tblPr>
              <a:tblGrid>
                <a:gridCol w="1023526">
                  <a:extLst>
                    <a:ext uri="{9D8B030D-6E8A-4147-A177-3AD203B41FA5}">
                      <a16:colId xmlns:a16="http://schemas.microsoft.com/office/drawing/2014/main" val="4034327339"/>
                    </a:ext>
                  </a:extLst>
                </a:gridCol>
                <a:gridCol w="1056904">
                  <a:extLst>
                    <a:ext uri="{9D8B030D-6E8A-4147-A177-3AD203B41FA5}">
                      <a16:colId xmlns:a16="http://schemas.microsoft.com/office/drawing/2014/main" val="2331152410"/>
                    </a:ext>
                  </a:extLst>
                </a:gridCol>
                <a:gridCol w="1258784">
                  <a:extLst>
                    <a:ext uri="{9D8B030D-6E8A-4147-A177-3AD203B41FA5}">
                      <a16:colId xmlns:a16="http://schemas.microsoft.com/office/drawing/2014/main" val="3611969256"/>
                    </a:ext>
                  </a:extLst>
                </a:gridCol>
                <a:gridCol w="1080654">
                  <a:extLst>
                    <a:ext uri="{9D8B030D-6E8A-4147-A177-3AD203B41FA5}">
                      <a16:colId xmlns:a16="http://schemas.microsoft.com/office/drawing/2014/main" val="3965546208"/>
                    </a:ext>
                  </a:extLst>
                </a:gridCol>
                <a:gridCol w="1104406">
                  <a:extLst>
                    <a:ext uri="{9D8B030D-6E8A-4147-A177-3AD203B41FA5}">
                      <a16:colId xmlns:a16="http://schemas.microsoft.com/office/drawing/2014/main" val="1200640951"/>
                    </a:ext>
                  </a:extLst>
                </a:gridCol>
                <a:gridCol w="940398">
                  <a:extLst>
                    <a:ext uri="{9D8B030D-6E8A-4147-A177-3AD203B41FA5}">
                      <a16:colId xmlns:a16="http://schemas.microsoft.com/office/drawing/2014/main" val="3931096754"/>
                    </a:ext>
                  </a:extLst>
                </a:gridCol>
              </a:tblGrid>
              <a:tr h="868671">
                <a:tc>
                  <a:txBody>
                    <a:bodyPr/>
                    <a:lstStyle/>
                    <a:p>
                      <a:r>
                        <a:rPr lang="en-US" sz="2800" dirty="0"/>
                        <a:t>FRP</a:t>
                      </a:r>
                    </a:p>
                  </a:txBody>
                  <a:tcPr/>
                </a:tc>
                <a:tc>
                  <a:txBody>
                    <a:bodyPr/>
                    <a:lstStyle/>
                    <a:p>
                      <a:r>
                        <a:rPr lang="en-US" sz="1600" dirty="0"/>
                        <a:t>Does Not Meet</a:t>
                      </a:r>
                    </a:p>
                  </a:txBody>
                  <a:tcPr/>
                </a:tc>
                <a:tc>
                  <a:txBody>
                    <a:bodyPr/>
                    <a:lstStyle/>
                    <a:p>
                      <a:r>
                        <a:rPr lang="en-US" sz="1600" dirty="0"/>
                        <a:t>Partially Meets</a:t>
                      </a:r>
                    </a:p>
                  </a:txBody>
                  <a:tcPr/>
                </a:tc>
                <a:tc>
                  <a:txBody>
                    <a:bodyPr/>
                    <a:lstStyle/>
                    <a:p>
                      <a:pPr algn="ctr"/>
                      <a:endParaRPr lang="en-US" sz="1600" dirty="0"/>
                    </a:p>
                  </a:txBody>
                  <a:tcPr/>
                </a:tc>
                <a:tc>
                  <a:txBody>
                    <a:bodyPr/>
                    <a:lstStyle/>
                    <a:p>
                      <a:pPr algn="ctr"/>
                      <a:r>
                        <a:rPr lang="en-US" sz="1600" dirty="0"/>
                        <a:t>Meets and </a:t>
                      </a:r>
                    </a:p>
                    <a:p>
                      <a:pPr algn="ctr"/>
                      <a:r>
                        <a:rPr lang="en-US" sz="1600" dirty="0"/>
                        <a:t>Exceeds</a:t>
                      </a:r>
                    </a:p>
                  </a:txBody>
                  <a:tcPr/>
                </a:tc>
                <a:tc>
                  <a:txBody>
                    <a:bodyPr/>
                    <a:lstStyle/>
                    <a:p>
                      <a:r>
                        <a:rPr lang="en-US" sz="1600" dirty="0"/>
                        <a:t>Student Count Total</a:t>
                      </a:r>
                    </a:p>
                  </a:txBody>
                  <a:tcPr/>
                </a:tc>
                <a:extLst>
                  <a:ext uri="{0D108BD9-81ED-4DB2-BD59-A6C34878D82A}">
                    <a16:rowId xmlns:a16="http://schemas.microsoft.com/office/drawing/2014/main" val="3032097343"/>
                  </a:ext>
                </a:extLst>
              </a:tr>
              <a:tr h="675633">
                <a:tc>
                  <a:txBody>
                    <a:bodyPr/>
                    <a:lstStyle/>
                    <a:p>
                      <a:r>
                        <a:rPr lang="en-US" sz="2400" b="1" dirty="0"/>
                        <a:t>YES</a:t>
                      </a:r>
                    </a:p>
                  </a:txBody>
                  <a:tcPr/>
                </a:tc>
                <a:tc>
                  <a:txBody>
                    <a:bodyPr/>
                    <a:lstStyle/>
                    <a:p>
                      <a:pPr algn="ctr"/>
                      <a:r>
                        <a:rPr lang="en-US" sz="2400" b="1" strike="noStrike" dirty="0"/>
                        <a:t>43.6%</a:t>
                      </a:r>
                    </a:p>
                  </a:txBody>
                  <a:tcPr/>
                </a:tc>
                <a:tc>
                  <a:txBody>
                    <a:bodyPr/>
                    <a:lstStyle/>
                    <a:p>
                      <a:pPr algn="ctr"/>
                      <a:r>
                        <a:rPr lang="en-US" sz="2400" b="1" strike="noStrike" dirty="0"/>
                        <a:t>31.9%</a:t>
                      </a:r>
                    </a:p>
                  </a:txBody>
                  <a:tcPr/>
                </a:tc>
                <a:tc>
                  <a:txBody>
                    <a:bodyPr/>
                    <a:lstStyle/>
                    <a:p>
                      <a:pPr algn="ctr"/>
                      <a:r>
                        <a:rPr lang="en-US" sz="2400" b="1" strike="noStrike" dirty="0"/>
                        <a:t>75.5%</a:t>
                      </a:r>
                    </a:p>
                  </a:txBody>
                  <a:tcPr/>
                </a:tc>
                <a:tc>
                  <a:txBody>
                    <a:bodyPr/>
                    <a:lstStyle/>
                    <a:p>
                      <a:pPr algn="ctr"/>
                      <a:r>
                        <a:rPr lang="en-US" sz="2400" b="1" strike="noStrike" dirty="0"/>
                        <a:t>24.5%</a:t>
                      </a:r>
                    </a:p>
                  </a:txBody>
                  <a:tcPr/>
                </a:tc>
                <a:tc>
                  <a:txBody>
                    <a:bodyPr/>
                    <a:lstStyle/>
                    <a:p>
                      <a:pPr algn="ctr"/>
                      <a:endParaRPr lang="en-US" sz="2400" b="1" strike="noStrike"/>
                    </a:p>
                  </a:txBody>
                  <a:tcPr/>
                </a:tc>
                <a:extLst>
                  <a:ext uri="{0D108BD9-81ED-4DB2-BD59-A6C34878D82A}">
                    <a16:rowId xmlns:a16="http://schemas.microsoft.com/office/drawing/2014/main" val="1490671825"/>
                  </a:ext>
                </a:extLst>
              </a:tr>
              <a:tr h="657352">
                <a:tc>
                  <a:txBody>
                    <a:bodyPr/>
                    <a:lstStyle/>
                    <a:p>
                      <a:r>
                        <a:rPr lang="en-US" dirty="0"/>
                        <a:t>#Count</a:t>
                      </a:r>
                    </a:p>
                  </a:txBody>
                  <a:tcPr/>
                </a:tc>
                <a:tc>
                  <a:txBody>
                    <a:bodyPr/>
                    <a:lstStyle/>
                    <a:p>
                      <a:pPr algn="ctr"/>
                      <a:r>
                        <a:rPr lang="en-US" sz="2400" b="1" strike="noStrike" dirty="0"/>
                        <a:t>41</a:t>
                      </a:r>
                    </a:p>
                  </a:txBody>
                  <a:tcPr/>
                </a:tc>
                <a:tc>
                  <a:txBody>
                    <a:bodyPr/>
                    <a:lstStyle/>
                    <a:p>
                      <a:pPr algn="ctr"/>
                      <a:r>
                        <a:rPr lang="en-US" sz="2400" b="1" strike="noStrike" dirty="0"/>
                        <a:t>30</a:t>
                      </a:r>
                    </a:p>
                  </a:txBody>
                  <a:tcPr/>
                </a:tc>
                <a:tc>
                  <a:txBody>
                    <a:bodyPr/>
                    <a:lstStyle/>
                    <a:p>
                      <a:pPr algn="ctr"/>
                      <a:endParaRPr lang="en-US" sz="2400" b="1" strike="noStrike" dirty="0"/>
                    </a:p>
                  </a:txBody>
                  <a:tcPr/>
                </a:tc>
                <a:tc>
                  <a:txBody>
                    <a:bodyPr/>
                    <a:lstStyle/>
                    <a:p>
                      <a:pPr algn="ctr"/>
                      <a:r>
                        <a:rPr lang="en-US" sz="2400" b="1" strike="noStrike" dirty="0"/>
                        <a:t>23</a:t>
                      </a:r>
                    </a:p>
                  </a:txBody>
                  <a:tcPr/>
                </a:tc>
                <a:tc>
                  <a:txBody>
                    <a:bodyPr/>
                    <a:lstStyle/>
                    <a:p>
                      <a:pPr algn="ctr"/>
                      <a:r>
                        <a:rPr lang="en-US" sz="2400" b="1" strike="noStrike" dirty="0"/>
                        <a:t>94</a:t>
                      </a:r>
                    </a:p>
                  </a:txBody>
                  <a:tcPr/>
                </a:tc>
                <a:extLst>
                  <a:ext uri="{0D108BD9-81ED-4DB2-BD59-A6C34878D82A}">
                    <a16:rowId xmlns:a16="http://schemas.microsoft.com/office/drawing/2014/main" val="132481139"/>
                  </a:ext>
                </a:extLst>
              </a:tr>
              <a:tr h="657352">
                <a:tc>
                  <a:txBody>
                    <a:bodyPr/>
                    <a:lstStyle/>
                    <a:p>
                      <a:r>
                        <a:rPr lang="en-US" sz="2400" b="1" dirty="0"/>
                        <a:t>NO</a:t>
                      </a:r>
                    </a:p>
                  </a:txBody>
                  <a:tcPr/>
                </a:tc>
                <a:tc>
                  <a:txBody>
                    <a:bodyPr/>
                    <a:lstStyle/>
                    <a:p>
                      <a:pPr algn="ctr"/>
                      <a:r>
                        <a:rPr lang="en-US" sz="2400" b="1" strike="noStrike" dirty="0"/>
                        <a:t>20.2%</a:t>
                      </a:r>
                    </a:p>
                  </a:txBody>
                  <a:tcPr/>
                </a:tc>
                <a:tc>
                  <a:txBody>
                    <a:bodyPr/>
                    <a:lstStyle/>
                    <a:p>
                      <a:pPr algn="ctr"/>
                      <a:r>
                        <a:rPr lang="en-US" sz="2400" b="1" strike="noStrike" dirty="0"/>
                        <a:t>31%</a:t>
                      </a:r>
                    </a:p>
                  </a:txBody>
                  <a:tcPr/>
                </a:tc>
                <a:tc>
                  <a:txBody>
                    <a:bodyPr/>
                    <a:lstStyle/>
                    <a:p>
                      <a:pPr algn="ctr"/>
                      <a:r>
                        <a:rPr lang="en-US" sz="2400" b="1" strike="noStrike" dirty="0"/>
                        <a:t>51.2%</a:t>
                      </a:r>
                    </a:p>
                  </a:txBody>
                  <a:tcPr/>
                </a:tc>
                <a:tc>
                  <a:txBody>
                    <a:bodyPr/>
                    <a:lstStyle/>
                    <a:p>
                      <a:pPr algn="ctr"/>
                      <a:r>
                        <a:rPr lang="en-US" sz="2400" b="1" strike="noStrike" dirty="0"/>
                        <a:t>48.8%</a:t>
                      </a:r>
                    </a:p>
                  </a:txBody>
                  <a:tcPr/>
                </a:tc>
                <a:tc>
                  <a:txBody>
                    <a:bodyPr/>
                    <a:lstStyle/>
                    <a:p>
                      <a:pPr algn="ctr"/>
                      <a:endParaRPr lang="en-US" sz="2400" b="1" strike="noStrike" dirty="0"/>
                    </a:p>
                  </a:txBody>
                  <a:tcPr/>
                </a:tc>
                <a:extLst>
                  <a:ext uri="{0D108BD9-81ED-4DB2-BD59-A6C34878D82A}">
                    <a16:rowId xmlns:a16="http://schemas.microsoft.com/office/drawing/2014/main" val="1291225270"/>
                  </a:ext>
                </a:extLst>
              </a:tr>
              <a:tr h="657352">
                <a:tc>
                  <a:txBody>
                    <a:bodyPr/>
                    <a:lstStyle/>
                    <a:p>
                      <a:r>
                        <a:rPr lang="en-US" dirty="0"/>
                        <a:t>#Count</a:t>
                      </a:r>
                    </a:p>
                  </a:txBody>
                  <a:tcPr/>
                </a:tc>
                <a:tc>
                  <a:txBody>
                    <a:bodyPr/>
                    <a:lstStyle/>
                    <a:p>
                      <a:pPr algn="ctr"/>
                      <a:r>
                        <a:rPr lang="en-US" sz="2400" b="1" strike="noStrike" dirty="0"/>
                        <a:t>34</a:t>
                      </a:r>
                    </a:p>
                  </a:txBody>
                  <a:tcPr/>
                </a:tc>
                <a:tc>
                  <a:txBody>
                    <a:bodyPr/>
                    <a:lstStyle/>
                    <a:p>
                      <a:pPr algn="ctr"/>
                      <a:r>
                        <a:rPr lang="en-US" sz="2400" b="1" strike="noStrike" dirty="0"/>
                        <a:t>52</a:t>
                      </a:r>
                    </a:p>
                  </a:txBody>
                  <a:tcPr/>
                </a:tc>
                <a:tc>
                  <a:txBody>
                    <a:bodyPr/>
                    <a:lstStyle/>
                    <a:p>
                      <a:pPr algn="ctr"/>
                      <a:endParaRPr lang="en-US" sz="2400" b="1" strike="noStrike" dirty="0"/>
                    </a:p>
                  </a:txBody>
                  <a:tcPr/>
                </a:tc>
                <a:tc>
                  <a:txBody>
                    <a:bodyPr/>
                    <a:lstStyle/>
                    <a:p>
                      <a:pPr algn="ctr"/>
                      <a:r>
                        <a:rPr lang="en-US" sz="2400" b="1" strike="noStrike" dirty="0"/>
                        <a:t>82</a:t>
                      </a:r>
                    </a:p>
                  </a:txBody>
                  <a:tcPr/>
                </a:tc>
                <a:tc>
                  <a:txBody>
                    <a:bodyPr/>
                    <a:lstStyle/>
                    <a:p>
                      <a:pPr algn="ctr"/>
                      <a:r>
                        <a:rPr lang="en-US" sz="2400" b="1" strike="noStrike" dirty="0"/>
                        <a:t>168</a:t>
                      </a:r>
                    </a:p>
                  </a:txBody>
                  <a:tcPr/>
                </a:tc>
                <a:extLst>
                  <a:ext uri="{0D108BD9-81ED-4DB2-BD59-A6C34878D82A}">
                    <a16:rowId xmlns:a16="http://schemas.microsoft.com/office/drawing/2014/main" val="2372469400"/>
                  </a:ext>
                </a:extLst>
              </a:tr>
            </a:tbl>
          </a:graphicData>
        </a:graphic>
      </p:graphicFrame>
      <p:sp>
        <p:nvSpPr>
          <p:cNvPr id="5" name="TextBox 4">
            <a:extLst>
              <a:ext uri="{FF2B5EF4-FFF2-40B4-BE49-F238E27FC236}">
                <a16:creationId xmlns:a16="http://schemas.microsoft.com/office/drawing/2014/main" id="{EFD37F68-A0F2-21E7-8B42-F56B0FFFEA89}"/>
              </a:ext>
            </a:extLst>
          </p:cNvPr>
          <p:cNvSpPr txBox="1"/>
          <p:nvPr/>
        </p:nvSpPr>
        <p:spPr>
          <a:xfrm>
            <a:off x="4571999" y="6481232"/>
            <a:ext cx="1650670" cy="369332"/>
          </a:xfrm>
          <a:prstGeom prst="rect">
            <a:avLst/>
          </a:prstGeom>
          <a:noFill/>
        </p:spPr>
        <p:txBody>
          <a:bodyPr wrap="square" rtlCol="0">
            <a:spAutoFit/>
          </a:bodyPr>
          <a:lstStyle/>
          <a:p>
            <a:r>
              <a:rPr lang="en-US" b="1" dirty="0"/>
              <a:t>Gap = 24.3%</a:t>
            </a:r>
          </a:p>
        </p:txBody>
      </p:sp>
    </p:spTree>
    <p:extLst>
      <p:ext uri="{BB962C8B-B14F-4D97-AF65-F5344CB8AC3E}">
        <p14:creationId xmlns:p14="http://schemas.microsoft.com/office/powerpoint/2010/main" val="3409802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972" y="52864"/>
            <a:ext cx="8208053" cy="1371600"/>
          </a:xfrm>
        </p:spPr>
        <p:txBody>
          <a:bodyPr>
            <a:normAutofit fontScale="90000"/>
          </a:bodyPr>
          <a:lstStyle/>
          <a:p>
            <a:pPr algn="l"/>
            <a:r>
              <a:rPr lang="en-US" sz="4400" b="1" dirty="0"/>
              <a:t>Goal Area #4: </a:t>
            </a:r>
            <a:br>
              <a:rPr lang="en-US" sz="4400" b="1" dirty="0"/>
            </a:br>
            <a:r>
              <a:rPr lang="en-US" sz="4400" b="1" dirty="0"/>
              <a:t>College and Career Readiness</a:t>
            </a:r>
            <a:endParaRPr lang="en-US" sz="4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47676835"/>
              </p:ext>
            </p:extLst>
          </p:nvPr>
        </p:nvGraphicFramePr>
        <p:xfrm>
          <a:off x="807175" y="1378367"/>
          <a:ext cx="7536727" cy="3992880"/>
        </p:xfrm>
        <a:graphic>
          <a:graphicData uri="http://schemas.openxmlformats.org/drawingml/2006/table">
            <a:tbl>
              <a:tblPr firstRow="1" bandRow="1">
                <a:tableStyleId>{5C22544A-7EE6-4342-B048-85BDC9FD1C3A}</a:tableStyleId>
              </a:tblPr>
              <a:tblGrid>
                <a:gridCol w="1492680">
                  <a:extLst>
                    <a:ext uri="{9D8B030D-6E8A-4147-A177-3AD203B41FA5}">
                      <a16:colId xmlns:a16="http://schemas.microsoft.com/office/drawing/2014/main" val="20000"/>
                    </a:ext>
                  </a:extLst>
                </a:gridCol>
                <a:gridCol w="989610">
                  <a:extLst>
                    <a:ext uri="{9D8B030D-6E8A-4147-A177-3AD203B41FA5}">
                      <a16:colId xmlns:a16="http://schemas.microsoft.com/office/drawing/2014/main" val="20001"/>
                    </a:ext>
                  </a:extLst>
                </a:gridCol>
                <a:gridCol w="1258784">
                  <a:extLst>
                    <a:ext uri="{9D8B030D-6E8A-4147-A177-3AD203B41FA5}">
                      <a16:colId xmlns:a16="http://schemas.microsoft.com/office/drawing/2014/main" val="20002"/>
                    </a:ext>
                  </a:extLst>
                </a:gridCol>
                <a:gridCol w="2046515">
                  <a:extLst>
                    <a:ext uri="{9D8B030D-6E8A-4147-A177-3AD203B41FA5}">
                      <a16:colId xmlns:a16="http://schemas.microsoft.com/office/drawing/2014/main" val="2439519894"/>
                    </a:ext>
                  </a:extLst>
                </a:gridCol>
                <a:gridCol w="1749138">
                  <a:extLst>
                    <a:ext uri="{9D8B030D-6E8A-4147-A177-3AD203B41FA5}">
                      <a16:colId xmlns:a16="http://schemas.microsoft.com/office/drawing/2014/main" val="506835313"/>
                    </a:ext>
                  </a:extLst>
                </a:gridCol>
              </a:tblGrid>
              <a:tr h="347081">
                <a:tc>
                  <a:txBody>
                    <a:bodyPr/>
                    <a:lstStyle/>
                    <a:p>
                      <a:pPr algn="ctr"/>
                      <a:r>
                        <a:rPr lang="en-US" sz="2800" dirty="0"/>
                        <a:t>ACT</a:t>
                      </a:r>
                    </a:p>
                  </a:txBody>
                  <a:tcPr>
                    <a:solidFill>
                      <a:schemeClr val="bg2">
                        <a:lumMod val="75000"/>
                      </a:schemeClr>
                    </a:solidFill>
                  </a:tcPr>
                </a:tc>
                <a:tc>
                  <a:txBody>
                    <a:bodyPr/>
                    <a:lstStyle/>
                    <a:p>
                      <a:pPr algn="ctr"/>
                      <a:r>
                        <a:rPr lang="en-US" sz="2400" dirty="0"/>
                        <a:t>LP</a:t>
                      </a:r>
                      <a:r>
                        <a:rPr lang="en-US" sz="2000" dirty="0"/>
                        <a:t> 2022</a:t>
                      </a:r>
                      <a:endParaRPr lang="en-US" sz="2800" dirty="0"/>
                    </a:p>
                  </a:txBody>
                  <a:tcPr>
                    <a:solidFill>
                      <a:schemeClr val="bg2">
                        <a:lumMod val="75000"/>
                      </a:schemeClr>
                    </a:solidFill>
                  </a:tcPr>
                </a:tc>
                <a:tc>
                  <a:txBody>
                    <a:bodyPr/>
                    <a:lstStyle/>
                    <a:p>
                      <a:pPr algn="ctr"/>
                      <a:r>
                        <a:rPr lang="en-US" sz="2400" dirty="0"/>
                        <a:t>State </a:t>
                      </a:r>
                      <a:r>
                        <a:rPr lang="en-US" sz="2000" dirty="0"/>
                        <a:t>2022</a:t>
                      </a:r>
                    </a:p>
                  </a:txBody>
                  <a:tcPr>
                    <a:solidFill>
                      <a:schemeClr val="bg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LP </a:t>
                      </a:r>
                      <a:r>
                        <a:rPr lang="en-US" sz="2000" dirty="0"/>
                        <a:t>2023</a:t>
                      </a:r>
                    </a:p>
                  </a:txBody>
                  <a:tcPr>
                    <a:solidFill>
                      <a:schemeClr val="bg2">
                        <a:lumMod val="75000"/>
                      </a:schemeClr>
                    </a:solidFill>
                  </a:tcPr>
                </a:tc>
                <a:tc>
                  <a:txBody>
                    <a:bodyPr/>
                    <a:lstStyle/>
                    <a:p>
                      <a:pPr algn="ctr"/>
                      <a:r>
                        <a:rPr lang="en-US" sz="2800" dirty="0"/>
                        <a:t>State </a:t>
                      </a:r>
                      <a:r>
                        <a:rPr lang="en-US" sz="2000" dirty="0"/>
                        <a:t>2023</a:t>
                      </a:r>
                    </a:p>
                  </a:txBody>
                  <a:tcPr>
                    <a:solidFill>
                      <a:schemeClr val="bg2">
                        <a:lumMod val="75000"/>
                      </a:schemeClr>
                    </a:solidFill>
                  </a:tcPr>
                </a:tc>
                <a:extLst>
                  <a:ext uri="{0D108BD9-81ED-4DB2-BD59-A6C34878D82A}">
                    <a16:rowId xmlns:a16="http://schemas.microsoft.com/office/drawing/2014/main" val="10000"/>
                  </a:ext>
                </a:extLst>
              </a:tr>
              <a:tr h="460301">
                <a:tc>
                  <a:txBody>
                    <a:bodyPr/>
                    <a:lstStyle/>
                    <a:p>
                      <a:pPr algn="ctr"/>
                      <a:r>
                        <a:rPr lang="en-US" b="1" dirty="0"/>
                        <a:t># Students Tested</a:t>
                      </a:r>
                    </a:p>
                  </a:txBody>
                  <a:tcPr>
                    <a:solidFill>
                      <a:srgbClr val="FFCB3B"/>
                    </a:solidFill>
                  </a:tcPr>
                </a:tc>
                <a:tc>
                  <a:txBody>
                    <a:bodyPr/>
                    <a:lstStyle/>
                    <a:p>
                      <a:pPr algn="ctr"/>
                      <a:r>
                        <a:rPr lang="en-US" sz="2800" dirty="0"/>
                        <a:t>17</a:t>
                      </a:r>
                    </a:p>
                  </a:txBody>
                  <a:tcPr>
                    <a:solidFill>
                      <a:schemeClr val="accent1">
                        <a:lumMod val="20000"/>
                        <a:lumOff val="80000"/>
                      </a:schemeClr>
                    </a:solidFill>
                  </a:tcPr>
                </a:tc>
                <a:tc>
                  <a:txBody>
                    <a:bodyPr/>
                    <a:lstStyle/>
                    <a:p>
                      <a:pPr algn="ctr"/>
                      <a:r>
                        <a:rPr lang="en-US" sz="2800" dirty="0"/>
                        <a:t>47,304</a:t>
                      </a:r>
                    </a:p>
                  </a:txBody>
                  <a:tcPr>
                    <a:solidFill>
                      <a:schemeClr val="accent1">
                        <a:lumMod val="20000"/>
                        <a:lumOff val="80000"/>
                      </a:schemeClr>
                    </a:solidFill>
                  </a:tcPr>
                </a:tc>
                <a:tc>
                  <a:txBody>
                    <a:bodyPr/>
                    <a:lstStyle/>
                    <a:p>
                      <a:pPr algn="ctr"/>
                      <a:r>
                        <a:rPr lang="en-US" sz="2800" dirty="0"/>
                        <a:t>18</a:t>
                      </a:r>
                    </a:p>
                  </a:txBody>
                  <a:tcPr>
                    <a:solidFill>
                      <a:srgbClr val="FFCB3B"/>
                    </a:solidFill>
                  </a:tcPr>
                </a:tc>
                <a:tc>
                  <a:txBody>
                    <a:bodyPr/>
                    <a:lstStyle/>
                    <a:p>
                      <a:pPr algn="ctr"/>
                      <a:r>
                        <a:rPr lang="en-US" sz="2800" dirty="0"/>
                        <a:t>47,158</a:t>
                      </a:r>
                    </a:p>
                  </a:txBody>
                  <a:tcPr>
                    <a:solidFill>
                      <a:srgbClr val="FFCB3B"/>
                    </a:solidFill>
                  </a:tcPr>
                </a:tc>
                <a:extLst>
                  <a:ext uri="{0D108BD9-81ED-4DB2-BD59-A6C34878D82A}">
                    <a16:rowId xmlns:a16="http://schemas.microsoft.com/office/drawing/2014/main" val="10001"/>
                  </a:ext>
                </a:extLst>
              </a:tr>
              <a:tr h="460301">
                <a:tc>
                  <a:txBody>
                    <a:bodyPr/>
                    <a:lstStyle/>
                    <a:p>
                      <a:pPr algn="ctr"/>
                      <a:r>
                        <a:rPr lang="en-US" b="1" dirty="0"/>
                        <a:t>English</a:t>
                      </a:r>
                    </a:p>
                  </a:txBody>
                  <a:tcPr>
                    <a:solidFill>
                      <a:srgbClr val="FFCB3B"/>
                    </a:solidFill>
                  </a:tcPr>
                </a:tc>
                <a:tc>
                  <a:txBody>
                    <a:bodyPr/>
                    <a:lstStyle/>
                    <a:p>
                      <a:pPr algn="ctr"/>
                      <a:r>
                        <a:rPr lang="en-US" sz="2800" strike="noStrike" dirty="0"/>
                        <a:t>18.7</a:t>
                      </a:r>
                    </a:p>
                  </a:txBody>
                  <a:tcPr>
                    <a:solidFill>
                      <a:schemeClr val="accent1">
                        <a:lumMod val="20000"/>
                        <a:lumOff val="80000"/>
                      </a:schemeClr>
                    </a:solidFill>
                  </a:tcPr>
                </a:tc>
                <a:tc>
                  <a:txBody>
                    <a:bodyPr/>
                    <a:lstStyle/>
                    <a:p>
                      <a:pPr algn="ctr"/>
                      <a:r>
                        <a:rPr lang="en-US" sz="2800" strike="noStrike" dirty="0"/>
                        <a:t>19.7</a:t>
                      </a:r>
                    </a:p>
                  </a:txBody>
                  <a:tcPr>
                    <a:solidFill>
                      <a:schemeClr val="accent1">
                        <a:lumMod val="20000"/>
                        <a:lumOff val="80000"/>
                      </a:schemeClr>
                    </a:solidFill>
                  </a:tcPr>
                </a:tc>
                <a:tc>
                  <a:txBody>
                    <a:bodyPr/>
                    <a:lstStyle/>
                    <a:p>
                      <a:pPr algn="ctr"/>
                      <a:r>
                        <a:rPr lang="en-US" sz="2800" dirty="0"/>
                        <a:t>18.9</a:t>
                      </a:r>
                    </a:p>
                  </a:txBody>
                  <a:tcPr>
                    <a:solidFill>
                      <a:srgbClr val="FFCB3B"/>
                    </a:solidFill>
                  </a:tcPr>
                </a:tc>
                <a:tc>
                  <a:txBody>
                    <a:bodyPr/>
                    <a:lstStyle/>
                    <a:p>
                      <a:pPr algn="ctr"/>
                      <a:r>
                        <a:rPr lang="en-US" sz="2800" dirty="0"/>
                        <a:t>19.3</a:t>
                      </a:r>
                    </a:p>
                  </a:txBody>
                  <a:tcPr>
                    <a:solidFill>
                      <a:srgbClr val="FFCB3B"/>
                    </a:solidFill>
                  </a:tcPr>
                </a:tc>
                <a:extLst>
                  <a:ext uri="{0D108BD9-81ED-4DB2-BD59-A6C34878D82A}">
                    <a16:rowId xmlns:a16="http://schemas.microsoft.com/office/drawing/2014/main" val="10002"/>
                  </a:ext>
                </a:extLst>
              </a:tr>
              <a:tr h="460301">
                <a:tc>
                  <a:txBody>
                    <a:bodyPr/>
                    <a:lstStyle/>
                    <a:p>
                      <a:pPr algn="ctr"/>
                      <a:r>
                        <a:rPr lang="en-US" b="1" dirty="0"/>
                        <a:t>Mathematics</a:t>
                      </a:r>
                    </a:p>
                  </a:txBody>
                  <a:tcPr>
                    <a:solidFill>
                      <a:srgbClr val="FFCB3B"/>
                    </a:solidFill>
                  </a:tcPr>
                </a:tc>
                <a:tc>
                  <a:txBody>
                    <a:bodyPr/>
                    <a:lstStyle/>
                    <a:p>
                      <a:pPr algn="ctr"/>
                      <a:r>
                        <a:rPr lang="en-US" sz="2800" strike="noStrike" dirty="0"/>
                        <a:t>19.6</a:t>
                      </a:r>
                    </a:p>
                  </a:txBody>
                  <a:tcPr>
                    <a:solidFill>
                      <a:schemeClr val="accent1">
                        <a:lumMod val="20000"/>
                        <a:lumOff val="80000"/>
                      </a:schemeClr>
                    </a:solidFill>
                  </a:tcPr>
                </a:tc>
                <a:tc>
                  <a:txBody>
                    <a:bodyPr/>
                    <a:lstStyle/>
                    <a:p>
                      <a:pPr algn="ctr"/>
                      <a:r>
                        <a:rPr lang="en-US" sz="2800" strike="noStrike" dirty="0"/>
                        <a:t>20.7</a:t>
                      </a:r>
                    </a:p>
                  </a:txBody>
                  <a:tcPr>
                    <a:solidFill>
                      <a:schemeClr val="accent1">
                        <a:lumMod val="20000"/>
                        <a:lumOff val="80000"/>
                      </a:schemeClr>
                    </a:solidFill>
                  </a:tcPr>
                </a:tc>
                <a:tc>
                  <a:txBody>
                    <a:bodyPr/>
                    <a:lstStyle/>
                    <a:p>
                      <a:pPr algn="ctr"/>
                      <a:r>
                        <a:rPr lang="en-US" sz="2800" dirty="0"/>
                        <a:t>18.9</a:t>
                      </a:r>
                    </a:p>
                  </a:txBody>
                  <a:tcPr>
                    <a:solidFill>
                      <a:srgbClr val="FFCB3B"/>
                    </a:solidFill>
                  </a:tcPr>
                </a:tc>
                <a:tc>
                  <a:txBody>
                    <a:bodyPr/>
                    <a:lstStyle/>
                    <a:p>
                      <a:pPr algn="ctr"/>
                      <a:r>
                        <a:rPr lang="en-US" sz="2800" dirty="0"/>
                        <a:t>20.5</a:t>
                      </a:r>
                    </a:p>
                  </a:txBody>
                  <a:tcPr>
                    <a:solidFill>
                      <a:srgbClr val="FFCB3B"/>
                    </a:solidFill>
                  </a:tcPr>
                </a:tc>
                <a:extLst>
                  <a:ext uri="{0D108BD9-81ED-4DB2-BD59-A6C34878D82A}">
                    <a16:rowId xmlns:a16="http://schemas.microsoft.com/office/drawing/2014/main" val="10003"/>
                  </a:ext>
                </a:extLst>
              </a:tr>
              <a:tr h="460301">
                <a:tc>
                  <a:txBody>
                    <a:bodyPr/>
                    <a:lstStyle/>
                    <a:p>
                      <a:pPr algn="ctr"/>
                      <a:r>
                        <a:rPr lang="en-US" b="1" dirty="0"/>
                        <a:t>Reading</a:t>
                      </a:r>
                    </a:p>
                  </a:txBody>
                  <a:tcPr>
                    <a:solidFill>
                      <a:srgbClr val="FFCB3B"/>
                    </a:solidFill>
                  </a:tcPr>
                </a:tc>
                <a:tc>
                  <a:txBody>
                    <a:bodyPr/>
                    <a:lstStyle/>
                    <a:p>
                      <a:pPr algn="ctr"/>
                      <a:r>
                        <a:rPr lang="en-US" sz="2800" strike="noStrike" dirty="0"/>
                        <a:t>19.6</a:t>
                      </a:r>
                    </a:p>
                  </a:txBody>
                  <a:tcPr>
                    <a:solidFill>
                      <a:schemeClr val="accent1">
                        <a:lumMod val="20000"/>
                        <a:lumOff val="80000"/>
                      </a:schemeClr>
                    </a:solidFill>
                  </a:tcPr>
                </a:tc>
                <a:tc>
                  <a:txBody>
                    <a:bodyPr/>
                    <a:lstStyle/>
                    <a:p>
                      <a:pPr algn="ctr"/>
                      <a:r>
                        <a:rPr lang="en-US" sz="2800" strike="noStrike" dirty="0"/>
                        <a:t>21.7</a:t>
                      </a:r>
                    </a:p>
                  </a:txBody>
                  <a:tcPr>
                    <a:solidFill>
                      <a:schemeClr val="accent1">
                        <a:lumMod val="20000"/>
                        <a:lumOff val="80000"/>
                      </a:schemeClr>
                    </a:solidFill>
                  </a:tcPr>
                </a:tc>
                <a:tc>
                  <a:txBody>
                    <a:bodyPr/>
                    <a:lstStyle/>
                    <a:p>
                      <a:pPr algn="ctr"/>
                      <a:r>
                        <a:rPr lang="en-US" sz="2800" dirty="0"/>
                        <a:t>18.7</a:t>
                      </a:r>
                    </a:p>
                  </a:txBody>
                  <a:tcPr>
                    <a:solidFill>
                      <a:srgbClr val="FFCB3B"/>
                    </a:solidFill>
                  </a:tcPr>
                </a:tc>
                <a:tc>
                  <a:txBody>
                    <a:bodyPr/>
                    <a:lstStyle/>
                    <a:p>
                      <a:pPr algn="ctr"/>
                      <a:r>
                        <a:rPr lang="en-US" sz="2800" dirty="0"/>
                        <a:t>21.5</a:t>
                      </a:r>
                    </a:p>
                  </a:txBody>
                  <a:tcPr>
                    <a:solidFill>
                      <a:srgbClr val="FFCB3B"/>
                    </a:solidFill>
                  </a:tcPr>
                </a:tc>
                <a:extLst>
                  <a:ext uri="{0D108BD9-81ED-4DB2-BD59-A6C34878D82A}">
                    <a16:rowId xmlns:a16="http://schemas.microsoft.com/office/drawing/2014/main" val="10004"/>
                  </a:ext>
                </a:extLst>
              </a:tr>
              <a:tr h="460301">
                <a:tc>
                  <a:txBody>
                    <a:bodyPr/>
                    <a:lstStyle/>
                    <a:p>
                      <a:pPr algn="ctr"/>
                      <a:r>
                        <a:rPr lang="en-US" b="1" dirty="0"/>
                        <a:t>Science</a:t>
                      </a:r>
                    </a:p>
                  </a:txBody>
                  <a:tcPr>
                    <a:solidFill>
                      <a:srgbClr val="FFCB3B"/>
                    </a:solidFill>
                  </a:tcPr>
                </a:tc>
                <a:tc>
                  <a:txBody>
                    <a:bodyPr/>
                    <a:lstStyle/>
                    <a:p>
                      <a:pPr algn="ctr"/>
                      <a:r>
                        <a:rPr lang="en-US" sz="2800" strike="noStrike" dirty="0"/>
                        <a:t>20.5</a:t>
                      </a:r>
                    </a:p>
                  </a:txBody>
                  <a:tcPr>
                    <a:solidFill>
                      <a:schemeClr val="accent1">
                        <a:lumMod val="20000"/>
                        <a:lumOff val="80000"/>
                      </a:schemeClr>
                    </a:solidFill>
                  </a:tcPr>
                </a:tc>
                <a:tc>
                  <a:txBody>
                    <a:bodyPr/>
                    <a:lstStyle/>
                    <a:p>
                      <a:pPr algn="ctr"/>
                      <a:r>
                        <a:rPr lang="en-US" sz="2800" strike="noStrike" dirty="0"/>
                        <a:t>21.4</a:t>
                      </a:r>
                    </a:p>
                  </a:txBody>
                  <a:tcPr>
                    <a:solidFill>
                      <a:schemeClr val="accent1">
                        <a:lumMod val="20000"/>
                        <a:lumOff val="80000"/>
                      </a:schemeClr>
                    </a:solidFill>
                  </a:tcPr>
                </a:tc>
                <a:tc>
                  <a:txBody>
                    <a:bodyPr/>
                    <a:lstStyle/>
                    <a:p>
                      <a:pPr algn="ctr"/>
                      <a:r>
                        <a:rPr lang="en-US" sz="2800" dirty="0"/>
                        <a:t>20.2</a:t>
                      </a:r>
                    </a:p>
                  </a:txBody>
                  <a:tcPr>
                    <a:solidFill>
                      <a:srgbClr val="FFCB3B"/>
                    </a:solidFill>
                  </a:tcPr>
                </a:tc>
                <a:tc>
                  <a:txBody>
                    <a:bodyPr/>
                    <a:lstStyle/>
                    <a:p>
                      <a:pPr algn="ctr"/>
                      <a:r>
                        <a:rPr lang="en-US" sz="2800" dirty="0"/>
                        <a:t>21.2</a:t>
                      </a:r>
                    </a:p>
                  </a:txBody>
                  <a:tcPr>
                    <a:solidFill>
                      <a:srgbClr val="FFCB3B"/>
                    </a:solidFill>
                  </a:tcPr>
                </a:tc>
                <a:extLst>
                  <a:ext uri="{0D108BD9-81ED-4DB2-BD59-A6C34878D82A}">
                    <a16:rowId xmlns:a16="http://schemas.microsoft.com/office/drawing/2014/main" val="10005"/>
                  </a:ext>
                </a:extLst>
              </a:tr>
              <a:tr h="460301">
                <a:tc>
                  <a:txBody>
                    <a:bodyPr/>
                    <a:lstStyle/>
                    <a:p>
                      <a:pPr algn="ctr"/>
                      <a:r>
                        <a:rPr lang="en-US" b="1" dirty="0"/>
                        <a:t>Composite</a:t>
                      </a:r>
                    </a:p>
                  </a:txBody>
                  <a:tcPr>
                    <a:solidFill>
                      <a:srgbClr val="FFCB3B"/>
                    </a:solidFill>
                  </a:tcPr>
                </a:tc>
                <a:tc>
                  <a:txBody>
                    <a:bodyPr/>
                    <a:lstStyle/>
                    <a:p>
                      <a:pPr algn="ctr"/>
                      <a:r>
                        <a:rPr lang="en-US" sz="2800" dirty="0"/>
                        <a:t>19.8</a:t>
                      </a:r>
                    </a:p>
                  </a:txBody>
                  <a:tcPr>
                    <a:solidFill>
                      <a:schemeClr val="accent1">
                        <a:lumMod val="20000"/>
                        <a:lumOff val="80000"/>
                      </a:schemeClr>
                    </a:solidFill>
                  </a:tcPr>
                </a:tc>
                <a:tc>
                  <a:txBody>
                    <a:bodyPr/>
                    <a:lstStyle/>
                    <a:p>
                      <a:pPr algn="ctr"/>
                      <a:r>
                        <a:rPr lang="en-US" sz="2800" dirty="0"/>
                        <a:t>21.0</a:t>
                      </a:r>
                    </a:p>
                  </a:txBody>
                  <a:tcPr>
                    <a:solidFill>
                      <a:schemeClr val="accent1">
                        <a:lumMod val="20000"/>
                        <a:lumOff val="80000"/>
                      </a:schemeClr>
                    </a:solidFill>
                  </a:tcPr>
                </a:tc>
                <a:tc>
                  <a:txBody>
                    <a:bodyPr/>
                    <a:lstStyle/>
                    <a:p>
                      <a:pPr algn="ctr"/>
                      <a:r>
                        <a:rPr lang="en-US" sz="2800" dirty="0"/>
                        <a:t>19.3</a:t>
                      </a:r>
                    </a:p>
                  </a:txBody>
                  <a:tcPr>
                    <a:solidFill>
                      <a:srgbClr val="FFCB3B"/>
                    </a:solidFill>
                  </a:tcPr>
                </a:tc>
                <a:tc>
                  <a:txBody>
                    <a:bodyPr/>
                    <a:lstStyle/>
                    <a:p>
                      <a:pPr algn="ctr"/>
                      <a:r>
                        <a:rPr lang="en-US" sz="2800" dirty="0"/>
                        <a:t>20.8</a:t>
                      </a:r>
                    </a:p>
                  </a:txBody>
                  <a:tcPr>
                    <a:solidFill>
                      <a:srgbClr val="FFCB3B"/>
                    </a:solidFill>
                  </a:tcPr>
                </a:tc>
                <a:extLst>
                  <a:ext uri="{0D108BD9-81ED-4DB2-BD59-A6C34878D82A}">
                    <a16:rowId xmlns:a16="http://schemas.microsoft.com/office/drawing/2014/main" val="10006"/>
                  </a:ext>
                </a:extLst>
              </a:tr>
            </a:tbl>
          </a:graphicData>
        </a:graphic>
      </p:graphicFrame>
      <p:sp>
        <p:nvSpPr>
          <p:cNvPr id="5" name="Rectangle 4"/>
          <p:cNvSpPr/>
          <p:nvPr/>
        </p:nvSpPr>
        <p:spPr>
          <a:xfrm>
            <a:off x="807175" y="5380672"/>
            <a:ext cx="7856756" cy="738664"/>
          </a:xfrm>
          <a:prstGeom prst="rect">
            <a:avLst/>
          </a:prstGeom>
        </p:spPr>
        <p:txBody>
          <a:bodyPr wrap="square">
            <a:spAutoFit/>
          </a:bodyPr>
          <a:lstStyle/>
          <a:p>
            <a:pPr defTabSz="457200">
              <a:defRPr/>
            </a:pPr>
            <a:endParaRPr lang="en-US" sz="2400" b="1" dirty="0"/>
          </a:p>
          <a:p>
            <a:pPr marL="171450" indent="-171450" defTabSz="457200">
              <a:buFont typeface="Arial"/>
              <a:buChar char="•"/>
              <a:defRPr/>
            </a:pPr>
            <a:endParaRPr lang="en-US" dirty="0"/>
          </a:p>
        </p:txBody>
      </p:sp>
      <p:sp>
        <p:nvSpPr>
          <p:cNvPr id="3" name="TextBox 2">
            <a:extLst>
              <a:ext uri="{FF2B5EF4-FFF2-40B4-BE49-F238E27FC236}">
                <a16:creationId xmlns:a16="http://schemas.microsoft.com/office/drawing/2014/main" id="{8ED7A160-5D45-B643-A907-D4DC996CE369}"/>
              </a:ext>
            </a:extLst>
          </p:cNvPr>
          <p:cNvSpPr txBox="1"/>
          <p:nvPr/>
        </p:nvSpPr>
        <p:spPr>
          <a:xfrm>
            <a:off x="282573" y="5560723"/>
            <a:ext cx="8578850" cy="1015663"/>
          </a:xfrm>
          <a:prstGeom prst="rect">
            <a:avLst/>
          </a:prstGeom>
          <a:noFill/>
        </p:spPr>
        <p:txBody>
          <a:bodyPr wrap="square" rtlCol="0">
            <a:spAutoFit/>
          </a:bodyPr>
          <a:lstStyle/>
          <a:p>
            <a:r>
              <a:rPr lang="en-US" b="1" u="sng" dirty="0"/>
              <a:t>ACT SMART Goal</a:t>
            </a:r>
            <a:r>
              <a:rPr lang="en-US" b="1" dirty="0"/>
              <a:t>: The composite ACT score for Lester Prairie students will meet or exceed the state average composite score for the 2024 graduation year students.                  </a:t>
            </a:r>
            <a:endParaRPr lang="en-US" dirty="0"/>
          </a:p>
          <a:p>
            <a:pPr lvl="0"/>
            <a:r>
              <a:rPr lang="en-US" sz="2400" i="1" dirty="0"/>
              <a:t>Results: 19.3 = Goal Not Met</a:t>
            </a:r>
          </a:p>
        </p:txBody>
      </p:sp>
    </p:spTree>
    <p:extLst>
      <p:ext uri="{BB962C8B-B14F-4D97-AF65-F5344CB8AC3E}">
        <p14:creationId xmlns:p14="http://schemas.microsoft.com/office/powerpoint/2010/main" val="964722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extLst>
              <p:ext uri="{D42A27DB-BD31-4B8C-83A1-F6EECF244321}">
                <p14:modId xmlns:p14="http://schemas.microsoft.com/office/powerpoint/2010/main" val="3565537182"/>
              </p:ext>
            </p:extLst>
          </p:nvPr>
        </p:nvGraphicFramePr>
        <p:xfrm>
          <a:off x="1434411" y="810021"/>
          <a:ext cx="8726791" cy="5828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325627" y="515142"/>
            <a:ext cx="3322902" cy="5016758"/>
          </a:xfrm>
          <a:prstGeom prst="rect">
            <a:avLst/>
          </a:prstGeom>
          <a:noFill/>
        </p:spPr>
        <p:txBody>
          <a:bodyPr wrap="square" rtlCol="0">
            <a:spAutoFit/>
          </a:bodyPr>
          <a:lstStyle/>
          <a:p>
            <a:endParaRPr lang="en-US" sz="4000" b="1" dirty="0"/>
          </a:p>
          <a:p>
            <a:r>
              <a:rPr lang="en-US" sz="4000" b="1" dirty="0"/>
              <a:t>World’s </a:t>
            </a:r>
          </a:p>
          <a:p>
            <a:r>
              <a:rPr lang="en-US" sz="4000" b="1" dirty="0"/>
              <a:t>Best </a:t>
            </a:r>
          </a:p>
          <a:p>
            <a:r>
              <a:rPr lang="en-US" sz="4000" b="1" dirty="0"/>
              <a:t>Workforce</a:t>
            </a:r>
          </a:p>
          <a:p>
            <a:r>
              <a:rPr lang="en-US" sz="4000" b="1" dirty="0"/>
              <a:t>Annual </a:t>
            </a:r>
          </a:p>
          <a:p>
            <a:r>
              <a:rPr lang="en-US" sz="4000" b="1" dirty="0"/>
              <a:t>Report: </a:t>
            </a:r>
            <a:r>
              <a:rPr lang="en-US" sz="4000" b="1" dirty="0">
                <a:solidFill>
                  <a:srgbClr val="FF0000"/>
                </a:solidFill>
              </a:rPr>
              <a:t>A Look Back to Look Forward</a:t>
            </a:r>
          </a:p>
        </p:txBody>
      </p:sp>
    </p:spTree>
    <p:extLst>
      <p:ext uri="{BB962C8B-B14F-4D97-AF65-F5344CB8AC3E}">
        <p14:creationId xmlns:p14="http://schemas.microsoft.com/office/powerpoint/2010/main" val="219352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CCR = Choice Ready</a:t>
            </a:r>
          </a:p>
        </p:txBody>
      </p:sp>
      <p:sp>
        <p:nvSpPr>
          <p:cNvPr id="4" name="Content Placeholder 3"/>
          <p:cNvSpPr>
            <a:spLocks noGrp="1"/>
          </p:cNvSpPr>
          <p:nvPr>
            <p:ph idx="1"/>
          </p:nvPr>
        </p:nvSpPr>
        <p:spPr>
          <a:xfrm>
            <a:off x="558800" y="2084294"/>
            <a:ext cx="8153400" cy="4494306"/>
          </a:xfrm>
        </p:spPr>
        <p:txBody>
          <a:bodyPr>
            <a:normAutofit lnSpcReduction="10000"/>
          </a:bodyPr>
          <a:lstStyle/>
          <a:p>
            <a:r>
              <a:rPr lang="en-US" dirty="0"/>
              <a:t>All 7-12 meet with counselor to determine college and career path plans of action</a:t>
            </a:r>
          </a:p>
          <a:p>
            <a:r>
              <a:rPr lang="en-US" dirty="0"/>
              <a:t>Career component built into the Social 10 class &amp; Personal Finance</a:t>
            </a:r>
          </a:p>
          <a:p>
            <a:r>
              <a:rPr lang="en-US" dirty="0"/>
              <a:t>Ignite Your Future Career Exploration event at </a:t>
            </a:r>
            <a:r>
              <a:rPr lang="en-US" dirty="0" err="1"/>
              <a:t>Ridgewater</a:t>
            </a:r>
            <a:r>
              <a:rPr lang="en-US" dirty="0"/>
              <a:t> College</a:t>
            </a:r>
          </a:p>
          <a:p>
            <a:r>
              <a:rPr lang="en-US" dirty="0"/>
              <a:t>Work Study Class and Personal Finance Class</a:t>
            </a:r>
          </a:p>
          <a:p>
            <a:r>
              <a:rPr lang="en-US" dirty="0"/>
              <a:t>Career Portfolio in Google Drive during 10</a:t>
            </a:r>
            <a:r>
              <a:rPr lang="en-US" baseline="30000" dirty="0"/>
              <a:t>th</a:t>
            </a:r>
            <a:r>
              <a:rPr lang="en-US" dirty="0"/>
              <a:t> grade</a:t>
            </a:r>
          </a:p>
          <a:p>
            <a:pPr lvl="2"/>
            <a:r>
              <a:rPr lang="en-US" dirty="0"/>
              <a:t>Multi-year portfolio that include career/non4yr college/workforce plan, Career Research Plan, Resume, Cover Letter, Course Progression, Exploratory Research, etc.</a:t>
            </a:r>
          </a:p>
          <a:p>
            <a:pPr lvl="2"/>
            <a:r>
              <a:rPr lang="en-US" dirty="0"/>
              <a:t>100% seniors completed</a:t>
            </a:r>
          </a:p>
          <a:p>
            <a:pPr lvl="2"/>
            <a:endParaRPr lang="en-US" dirty="0"/>
          </a:p>
          <a:p>
            <a:pPr lvl="2"/>
            <a:endParaRPr lang="en-US" dirty="0"/>
          </a:p>
          <a:p>
            <a:pPr lvl="2"/>
            <a:endParaRPr lang="en-US" dirty="0"/>
          </a:p>
        </p:txBody>
      </p:sp>
    </p:spTree>
    <p:extLst>
      <p:ext uri="{BB962C8B-B14F-4D97-AF65-F5344CB8AC3E}">
        <p14:creationId xmlns:p14="http://schemas.microsoft.com/office/powerpoint/2010/main" val="460204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a:t>Goal Area #5: All Students Graduate from High School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40635662"/>
              </p:ext>
            </p:extLst>
          </p:nvPr>
        </p:nvGraphicFramePr>
        <p:xfrm>
          <a:off x="923299" y="1752600"/>
          <a:ext cx="3136898" cy="4962561"/>
        </p:xfrm>
        <a:graphic>
          <a:graphicData uri="http://schemas.openxmlformats.org/drawingml/2006/table">
            <a:tbl>
              <a:tblPr firstRow="1" bandRow="1">
                <a:tableStyleId>{5C22544A-7EE6-4342-B048-85BDC9FD1C3A}</a:tableStyleId>
              </a:tblPr>
              <a:tblGrid>
                <a:gridCol w="855988">
                  <a:extLst>
                    <a:ext uri="{9D8B030D-6E8A-4147-A177-3AD203B41FA5}">
                      <a16:colId xmlns:a16="http://schemas.microsoft.com/office/drawing/2014/main" val="20000"/>
                    </a:ext>
                  </a:extLst>
                </a:gridCol>
                <a:gridCol w="106171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tblGrid>
              <a:tr h="569377">
                <a:tc>
                  <a:txBody>
                    <a:bodyPr/>
                    <a:lstStyle/>
                    <a:p>
                      <a:pPr algn="ctr"/>
                      <a:r>
                        <a:rPr lang="en-US" sz="1600" b="1" dirty="0"/>
                        <a:t>Grad Year</a:t>
                      </a:r>
                    </a:p>
                  </a:txBody>
                  <a:tcPr>
                    <a:lnR w="38100" cap="flat" cmpd="sng" algn="ctr">
                      <a:solidFill>
                        <a:prstClr val="white"/>
                      </a:solidFill>
                      <a:prstDash val="solid"/>
                      <a:round/>
                      <a:headEnd type="none" w="med" len="med"/>
                      <a:tailEnd type="none" w="med" len="med"/>
                    </a:lnR>
                    <a:solidFill>
                      <a:srgbClr val="FFCB3B"/>
                    </a:solidFill>
                  </a:tcPr>
                </a:tc>
                <a:tc>
                  <a:txBody>
                    <a:bodyPr/>
                    <a:lstStyle/>
                    <a:p>
                      <a:pPr algn="ctr"/>
                      <a:endParaRPr lang="en-US" sz="1600" b="1" dirty="0"/>
                    </a:p>
                    <a:p>
                      <a:pPr algn="ctr"/>
                      <a:r>
                        <a:rPr lang="en-US" sz="1600" b="1" dirty="0"/>
                        <a:t>L</a:t>
                      </a:r>
                      <a:r>
                        <a:rPr lang="en-US" sz="1600" b="1" baseline="0" dirty="0"/>
                        <a:t>P</a:t>
                      </a:r>
                      <a:r>
                        <a:rPr lang="en-US" sz="1600" b="1" dirty="0"/>
                        <a:t> Count</a:t>
                      </a:r>
                    </a:p>
                  </a:txBody>
                  <a:tcPr>
                    <a:lnL w="381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solidFill>
                      <a:srgbClr val="FFCB3B"/>
                    </a:solidFill>
                  </a:tcPr>
                </a:tc>
                <a:tc>
                  <a:txBody>
                    <a:bodyPr/>
                    <a:lstStyle/>
                    <a:p>
                      <a:pPr algn="ctr"/>
                      <a:endParaRPr lang="en-US" sz="1600" b="1" dirty="0"/>
                    </a:p>
                    <a:p>
                      <a:pPr algn="ctr"/>
                      <a:r>
                        <a:rPr lang="en-US" sz="1600" b="1" dirty="0"/>
                        <a:t>LP % </a:t>
                      </a:r>
                    </a:p>
                  </a:txBody>
                  <a:tcPr>
                    <a:lnL w="381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solidFill>
                      <a:srgbClr val="FFCB3B"/>
                    </a:solidFill>
                  </a:tcPr>
                </a:tc>
                <a:extLst>
                  <a:ext uri="{0D108BD9-81ED-4DB2-BD59-A6C34878D82A}">
                    <a16:rowId xmlns:a16="http://schemas.microsoft.com/office/drawing/2014/main" val="10001"/>
                  </a:ext>
                </a:extLst>
              </a:tr>
              <a:tr h="516729">
                <a:tc>
                  <a:txBody>
                    <a:bodyPr/>
                    <a:lstStyle/>
                    <a:p>
                      <a:pPr algn="ctr"/>
                      <a:r>
                        <a:rPr lang="en-US" sz="2000" b="1" dirty="0"/>
                        <a:t>2016</a:t>
                      </a:r>
                    </a:p>
                  </a:txBody>
                  <a:tcPr>
                    <a:lnR w="38100" cap="flat" cmpd="sng" algn="ctr">
                      <a:solidFill>
                        <a:prstClr val="white"/>
                      </a:solidFill>
                      <a:prstDash val="solid"/>
                      <a:round/>
                      <a:headEnd type="none" w="med" len="med"/>
                      <a:tailEnd type="none" w="med" len="med"/>
                    </a:lnR>
                    <a:solidFill>
                      <a:srgbClr val="FFCB3B"/>
                    </a:solidFill>
                  </a:tcPr>
                </a:tc>
                <a:tc>
                  <a:txBody>
                    <a:bodyPr/>
                    <a:lstStyle/>
                    <a:p>
                      <a:pPr algn="ctr"/>
                      <a:r>
                        <a:rPr lang="en-US" sz="2000" b="1" dirty="0">
                          <a:solidFill>
                            <a:schemeClr val="accent6">
                              <a:lumMod val="75000"/>
                            </a:schemeClr>
                          </a:solidFill>
                        </a:rPr>
                        <a:t>22</a:t>
                      </a:r>
                    </a:p>
                  </a:txBody>
                  <a:tcPr>
                    <a:lnL w="381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solidFill>
                      <a:srgbClr val="FFCB3B"/>
                    </a:solidFill>
                  </a:tcPr>
                </a:tc>
                <a:tc>
                  <a:txBody>
                    <a:bodyPr/>
                    <a:lstStyle/>
                    <a:p>
                      <a:pPr algn="ctr"/>
                      <a:r>
                        <a:rPr lang="en-US" sz="2000" b="1" dirty="0">
                          <a:solidFill>
                            <a:schemeClr val="accent6">
                              <a:lumMod val="75000"/>
                            </a:schemeClr>
                          </a:solidFill>
                        </a:rPr>
                        <a:t>88%</a:t>
                      </a:r>
                    </a:p>
                  </a:txBody>
                  <a:tcPr>
                    <a:lnL w="381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solidFill>
                      <a:schemeClr val="bg1">
                        <a:lumMod val="65000"/>
                      </a:schemeClr>
                    </a:solidFill>
                  </a:tcPr>
                </a:tc>
                <a:extLst>
                  <a:ext uri="{0D108BD9-81ED-4DB2-BD59-A6C34878D82A}">
                    <a16:rowId xmlns:a16="http://schemas.microsoft.com/office/drawing/2014/main" val="10002"/>
                  </a:ext>
                </a:extLst>
              </a:tr>
              <a:tr h="540328">
                <a:tc>
                  <a:txBody>
                    <a:bodyPr/>
                    <a:lstStyle/>
                    <a:p>
                      <a:pPr algn="ctr"/>
                      <a:r>
                        <a:rPr lang="en-US" sz="2000" b="1" dirty="0"/>
                        <a:t>2017</a:t>
                      </a:r>
                    </a:p>
                  </a:txBody>
                  <a:tcPr>
                    <a:lnR w="38100" cap="flat" cmpd="sng" algn="ctr">
                      <a:solidFill>
                        <a:prstClr val="white"/>
                      </a:solidFill>
                      <a:prstDash val="solid"/>
                      <a:round/>
                      <a:headEnd type="none" w="med" len="med"/>
                      <a:tailEnd type="none" w="med" len="med"/>
                    </a:lnR>
                    <a:solidFill>
                      <a:srgbClr val="FFCB3B"/>
                    </a:solidFill>
                  </a:tcPr>
                </a:tc>
                <a:tc>
                  <a:txBody>
                    <a:bodyPr/>
                    <a:lstStyle/>
                    <a:p>
                      <a:pPr algn="ctr"/>
                      <a:r>
                        <a:rPr lang="en-US" sz="2000" b="1" dirty="0">
                          <a:solidFill>
                            <a:schemeClr val="accent6">
                              <a:lumMod val="75000"/>
                            </a:schemeClr>
                          </a:solidFill>
                        </a:rPr>
                        <a:t>30</a:t>
                      </a:r>
                    </a:p>
                  </a:txBody>
                  <a:tcPr>
                    <a:lnL w="381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solidFill>
                      <a:srgbClr val="FFCB3B"/>
                    </a:solidFill>
                  </a:tcPr>
                </a:tc>
                <a:tc>
                  <a:txBody>
                    <a:bodyPr/>
                    <a:lstStyle/>
                    <a:p>
                      <a:pPr algn="ctr"/>
                      <a:r>
                        <a:rPr lang="en-US" sz="2000" b="1" dirty="0">
                          <a:solidFill>
                            <a:schemeClr val="accent6">
                              <a:lumMod val="75000"/>
                            </a:schemeClr>
                          </a:solidFill>
                        </a:rPr>
                        <a:t>96.8%</a:t>
                      </a:r>
                    </a:p>
                  </a:txBody>
                  <a:tcPr>
                    <a:lnL w="381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solidFill>
                      <a:schemeClr val="bg1">
                        <a:lumMod val="65000"/>
                      </a:schemeClr>
                    </a:solidFill>
                  </a:tcPr>
                </a:tc>
                <a:extLst>
                  <a:ext uri="{0D108BD9-81ED-4DB2-BD59-A6C34878D82A}">
                    <a16:rowId xmlns:a16="http://schemas.microsoft.com/office/drawing/2014/main" val="3423652338"/>
                  </a:ext>
                </a:extLst>
              </a:tr>
              <a:tr h="512618">
                <a:tc>
                  <a:txBody>
                    <a:bodyPr/>
                    <a:lstStyle/>
                    <a:p>
                      <a:pPr algn="ctr"/>
                      <a:r>
                        <a:rPr lang="en-US" sz="2000" b="1" dirty="0"/>
                        <a:t>2018</a:t>
                      </a:r>
                    </a:p>
                  </a:txBody>
                  <a:tcPr>
                    <a:lnR w="38100" cap="flat" cmpd="sng" algn="ctr">
                      <a:solidFill>
                        <a:prstClr val="white"/>
                      </a:solidFill>
                      <a:prstDash val="solid"/>
                      <a:round/>
                      <a:headEnd type="none" w="med" len="med"/>
                      <a:tailEnd type="none" w="med" len="med"/>
                    </a:lnR>
                    <a:solidFill>
                      <a:srgbClr val="FFCB3B"/>
                    </a:solidFill>
                  </a:tcPr>
                </a:tc>
                <a:tc>
                  <a:txBody>
                    <a:bodyPr/>
                    <a:lstStyle/>
                    <a:p>
                      <a:pPr algn="ctr"/>
                      <a:r>
                        <a:rPr lang="en-US" sz="2000" b="1" dirty="0">
                          <a:solidFill>
                            <a:schemeClr val="accent6">
                              <a:lumMod val="75000"/>
                            </a:schemeClr>
                          </a:solidFill>
                        </a:rPr>
                        <a:t>31</a:t>
                      </a:r>
                    </a:p>
                  </a:txBody>
                  <a:tcPr>
                    <a:lnL w="381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solidFill>
                      <a:srgbClr val="FFCB3B"/>
                    </a:solidFill>
                  </a:tcPr>
                </a:tc>
                <a:tc>
                  <a:txBody>
                    <a:bodyPr/>
                    <a:lstStyle/>
                    <a:p>
                      <a:pPr algn="ctr"/>
                      <a:r>
                        <a:rPr lang="en-US" sz="2000" b="1" dirty="0">
                          <a:solidFill>
                            <a:schemeClr val="accent6">
                              <a:lumMod val="75000"/>
                            </a:schemeClr>
                          </a:solidFill>
                        </a:rPr>
                        <a:t>91.2%</a:t>
                      </a:r>
                    </a:p>
                  </a:txBody>
                  <a:tcPr>
                    <a:lnL w="381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solidFill>
                      <a:schemeClr val="bg1">
                        <a:lumMod val="65000"/>
                      </a:schemeClr>
                    </a:solidFill>
                  </a:tcPr>
                </a:tc>
                <a:extLst>
                  <a:ext uri="{0D108BD9-81ED-4DB2-BD59-A6C34878D82A}">
                    <a16:rowId xmlns:a16="http://schemas.microsoft.com/office/drawing/2014/main" val="3700001419"/>
                  </a:ext>
                </a:extLst>
              </a:tr>
              <a:tr h="540327">
                <a:tc>
                  <a:txBody>
                    <a:bodyPr/>
                    <a:lstStyle/>
                    <a:p>
                      <a:pPr algn="ctr"/>
                      <a:r>
                        <a:rPr lang="en-US" sz="2000" b="1" dirty="0"/>
                        <a:t>2019</a:t>
                      </a:r>
                    </a:p>
                  </a:txBody>
                  <a:tcPr>
                    <a:lnR w="38100" cap="flat" cmpd="sng" algn="ctr">
                      <a:solidFill>
                        <a:prstClr val="white"/>
                      </a:solidFill>
                      <a:prstDash val="solid"/>
                      <a:round/>
                      <a:headEnd type="none" w="med" len="med"/>
                      <a:tailEnd type="none" w="med" len="med"/>
                    </a:lnR>
                    <a:solidFill>
                      <a:srgbClr val="FFCB3B"/>
                    </a:solidFill>
                  </a:tcPr>
                </a:tc>
                <a:tc>
                  <a:txBody>
                    <a:bodyPr/>
                    <a:lstStyle/>
                    <a:p>
                      <a:pPr algn="ctr"/>
                      <a:r>
                        <a:rPr lang="en-US" sz="2000" b="1" dirty="0">
                          <a:solidFill>
                            <a:schemeClr val="accent6">
                              <a:lumMod val="75000"/>
                            </a:schemeClr>
                          </a:solidFill>
                        </a:rPr>
                        <a:t>27</a:t>
                      </a:r>
                    </a:p>
                  </a:txBody>
                  <a:tcPr>
                    <a:lnL w="381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solidFill>
                      <a:srgbClr val="FFCB3B"/>
                    </a:solidFill>
                  </a:tcPr>
                </a:tc>
                <a:tc>
                  <a:txBody>
                    <a:bodyPr/>
                    <a:lstStyle/>
                    <a:p>
                      <a:pPr algn="ctr"/>
                      <a:r>
                        <a:rPr lang="en-US" sz="2000" b="1" dirty="0">
                          <a:solidFill>
                            <a:schemeClr val="accent6">
                              <a:lumMod val="75000"/>
                            </a:schemeClr>
                          </a:solidFill>
                        </a:rPr>
                        <a:t>93.1%</a:t>
                      </a:r>
                    </a:p>
                  </a:txBody>
                  <a:tcPr>
                    <a:lnL w="381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solidFill>
                      <a:schemeClr val="bg1">
                        <a:lumMod val="65000"/>
                      </a:schemeClr>
                    </a:solidFill>
                  </a:tcPr>
                </a:tc>
                <a:extLst>
                  <a:ext uri="{0D108BD9-81ED-4DB2-BD59-A6C34878D82A}">
                    <a16:rowId xmlns:a16="http://schemas.microsoft.com/office/drawing/2014/main" val="2292447553"/>
                  </a:ext>
                </a:extLst>
              </a:tr>
              <a:tr h="512618">
                <a:tc>
                  <a:txBody>
                    <a:bodyPr/>
                    <a:lstStyle/>
                    <a:p>
                      <a:pPr algn="ctr"/>
                      <a:r>
                        <a:rPr lang="en-US" sz="2000" b="1" dirty="0"/>
                        <a:t>2020</a:t>
                      </a:r>
                    </a:p>
                  </a:txBody>
                  <a:tcPr>
                    <a:lnR w="38100" cap="flat" cmpd="sng" algn="ctr">
                      <a:solidFill>
                        <a:prstClr val="white"/>
                      </a:solidFill>
                      <a:prstDash val="solid"/>
                      <a:round/>
                      <a:headEnd type="none" w="med" len="med"/>
                      <a:tailEnd type="none" w="med" len="med"/>
                    </a:lnR>
                    <a:solidFill>
                      <a:srgbClr val="FFCB3B"/>
                    </a:solidFill>
                  </a:tcPr>
                </a:tc>
                <a:tc>
                  <a:txBody>
                    <a:bodyPr/>
                    <a:lstStyle/>
                    <a:p>
                      <a:pPr algn="ctr"/>
                      <a:r>
                        <a:rPr lang="en-US" sz="2000" b="1" dirty="0">
                          <a:solidFill>
                            <a:schemeClr val="accent6">
                              <a:lumMod val="75000"/>
                            </a:schemeClr>
                          </a:solidFill>
                        </a:rPr>
                        <a:t>27</a:t>
                      </a:r>
                    </a:p>
                  </a:txBody>
                  <a:tcPr>
                    <a:lnL w="381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solidFill>
                      <a:srgbClr val="FFCB3B"/>
                    </a:solidFill>
                  </a:tcPr>
                </a:tc>
                <a:tc>
                  <a:txBody>
                    <a:bodyPr/>
                    <a:lstStyle/>
                    <a:p>
                      <a:pPr algn="ctr"/>
                      <a:r>
                        <a:rPr lang="en-US" sz="2000" b="1" dirty="0">
                          <a:solidFill>
                            <a:schemeClr val="accent6">
                              <a:lumMod val="75000"/>
                            </a:schemeClr>
                          </a:solidFill>
                        </a:rPr>
                        <a:t>96%</a:t>
                      </a:r>
                    </a:p>
                  </a:txBody>
                  <a:tcPr>
                    <a:lnL w="381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solidFill>
                      <a:schemeClr val="bg1">
                        <a:lumMod val="65000"/>
                      </a:schemeClr>
                    </a:solidFill>
                  </a:tcPr>
                </a:tc>
                <a:extLst>
                  <a:ext uri="{0D108BD9-81ED-4DB2-BD59-A6C34878D82A}">
                    <a16:rowId xmlns:a16="http://schemas.microsoft.com/office/drawing/2014/main" val="1584200449"/>
                  </a:ext>
                </a:extLst>
              </a:tr>
              <a:tr h="526473">
                <a:tc>
                  <a:txBody>
                    <a:bodyPr/>
                    <a:lstStyle/>
                    <a:p>
                      <a:pPr algn="ctr"/>
                      <a:r>
                        <a:rPr lang="en-US" sz="2000" b="1" dirty="0"/>
                        <a:t>2021</a:t>
                      </a:r>
                    </a:p>
                  </a:txBody>
                  <a:tcPr>
                    <a:lnR w="38100" cap="flat" cmpd="sng" algn="ctr">
                      <a:solidFill>
                        <a:prstClr val="white"/>
                      </a:solidFill>
                      <a:prstDash val="solid"/>
                      <a:round/>
                      <a:headEnd type="none" w="med" len="med"/>
                      <a:tailEnd type="none" w="med" len="med"/>
                    </a:lnR>
                    <a:solidFill>
                      <a:srgbClr val="FFCB3B"/>
                    </a:solidFill>
                  </a:tcPr>
                </a:tc>
                <a:tc>
                  <a:txBody>
                    <a:bodyPr/>
                    <a:lstStyle/>
                    <a:p>
                      <a:pPr algn="ctr"/>
                      <a:r>
                        <a:rPr lang="en-US" sz="2000" b="1" dirty="0">
                          <a:solidFill>
                            <a:schemeClr val="accent6">
                              <a:lumMod val="75000"/>
                            </a:schemeClr>
                          </a:solidFill>
                        </a:rPr>
                        <a:t>44</a:t>
                      </a:r>
                    </a:p>
                  </a:txBody>
                  <a:tcPr>
                    <a:lnL w="381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solidFill>
                      <a:srgbClr val="FFCB3B"/>
                    </a:solidFill>
                  </a:tcPr>
                </a:tc>
                <a:tc>
                  <a:txBody>
                    <a:bodyPr/>
                    <a:lstStyle/>
                    <a:p>
                      <a:pPr algn="ctr"/>
                      <a:r>
                        <a:rPr lang="en-US" sz="2000" b="1" dirty="0">
                          <a:solidFill>
                            <a:schemeClr val="accent6">
                              <a:lumMod val="75000"/>
                            </a:schemeClr>
                          </a:solidFill>
                        </a:rPr>
                        <a:t>97%</a:t>
                      </a:r>
                    </a:p>
                  </a:txBody>
                  <a:tcPr>
                    <a:lnL w="381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solidFill>
                      <a:schemeClr val="bg1">
                        <a:lumMod val="65000"/>
                      </a:schemeClr>
                    </a:solidFill>
                  </a:tcPr>
                </a:tc>
                <a:extLst>
                  <a:ext uri="{0D108BD9-81ED-4DB2-BD59-A6C34878D82A}">
                    <a16:rowId xmlns:a16="http://schemas.microsoft.com/office/drawing/2014/main" val="2437767357"/>
                  </a:ext>
                </a:extLst>
              </a:tr>
              <a:tr h="617174">
                <a:tc>
                  <a:txBody>
                    <a:bodyPr/>
                    <a:lstStyle/>
                    <a:p>
                      <a:pPr algn="ctr"/>
                      <a:r>
                        <a:rPr lang="en-US" sz="2000" b="1" dirty="0"/>
                        <a:t>2022</a:t>
                      </a:r>
                    </a:p>
                  </a:txBody>
                  <a:tcPr>
                    <a:lnR w="38100" cap="flat" cmpd="sng" algn="ctr">
                      <a:solidFill>
                        <a:prstClr val="white"/>
                      </a:solidFill>
                      <a:prstDash val="solid"/>
                      <a:round/>
                      <a:headEnd type="none" w="med" len="med"/>
                      <a:tailEnd type="none" w="med" len="med"/>
                    </a:lnR>
                    <a:solidFill>
                      <a:srgbClr val="FFCB3B"/>
                    </a:solidFill>
                  </a:tcPr>
                </a:tc>
                <a:tc>
                  <a:txBody>
                    <a:bodyPr/>
                    <a:lstStyle/>
                    <a:p>
                      <a:pPr algn="ctr"/>
                      <a:r>
                        <a:rPr lang="en-US" sz="2000" b="1" dirty="0">
                          <a:solidFill>
                            <a:schemeClr val="accent6">
                              <a:lumMod val="75000"/>
                            </a:schemeClr>
                          </a:solidFill>
                        </a:rPr>
                        <a:t>32</a:t>
                      </a:r>
                    </a:p>
                  </a:txBody>
                  <a:tcPr>
                    <a:lnL w="381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solidFill>
                      <a:srgbClr val="FFCB3B"/>
                    </a:solidFill>
                  </a:tcPr>
                </a:tc>
                <a:tc>
                  <a:txBody>
                    <a:bodyPr/>
                    <a:lstStyle/>
                    <a:p>
                      <a:pPr algn="ctr"/>
                      <a:r>
                        <a:rPr lang="en-US" sz="2000" b="1" dirty="0">
                          <a:solidFill>
                            <a:schemeClr val="accent6">
                              <a:lumMod val="75000"/>
                            </a:schemeClr>
                          </a:solidFill>
                        </a:rPr>
                        <a:t>100%</a:t>
                      </a:r>
                    </a:p>
                  </a:txBody>
                  <a:tcPr>
                    <a:lnL w="381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solidFill>
                      <a:schemeClr val="bg1">
                        <a:lumMod val="65000"/>
                      </a:schemeClr>
                    </a:solidFill>
                  </a:tcPr>
                </a:tc>
                <a:extLst>
                  <a:ext uri="{0D108BD9-81ED-4DB2-BD59-A6C34878D82A}">
                    <a16:rowId xmlns:a16="http://schemas.microsoft.com/office/drawing/2014/main" val="2980567271"/>
                  </a:ext>
                </a:extLst>
              </a:tr>
              <a:tr h="617174">
                <a:tc>
                  <a:txBody>
                    <a:bodyPr/>
                    <a:lstStyle/>
                    <a:p>
                      <a:pPr algn="ctr"/>
                      <a:r>
                        <a:rPr lang="en-US" sz="2000" b="1" dirty="0"/>
                        <a:t>2023*</a:t>
                      </a:r>
                    </a:p>
                  </a:txBody>
                  <a:tcPr>
                    <a:lnR w="38100" cap="flat" cmpd="sng" algn="ctr">
                      <a:solidFill>
                        <a:prstClr val="white"/>
                      </a:solidFill>
                      <a:prstDash val="solid"/>
                      <a:round/>
                      <a:headEnd type="none" w="med" len="med"/>
                      <a:tailEnd type="none" w="med" len="med"/>
                    </a:lnR>
                    <a:solidFill>
                      <a:srgbClr val="FFCB3B"/>
                    </a:solidFill>
                  </a:tcPr>
                </a:tc>
                <a:tc>
                  <a:txBody>
                    <a:bodyPr/>
                    <a:lstStyle/>
                    <a:p>
                      <a:pPr algn="ctr"/>
                      <a:r>
                        <a:rPr lang="en-US" sz="2000" b="1" dirty="0">
                          <a:solidFill>
                            <a:schemeClr val="accent6">
                              <a:lumMod val="75000"/>
                            </a:schemeClr>
                          </a:solidFill>
                        </a:rPr>
                        <a:t>30</a:t>
                      </a:r>
                    </a:p>
                  </a:txBody>
                  <a:tcPr>
                    <a:lnL w="381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solidFill>
                      <a:srgbClr val="FFCB3B"/>
                    </a:solidFill>
                  </a:tcPr>
                </a:tc>
                <a:tc>
                  <a:txBody>
                    <a:bodyPr/>
                    <a:lstStyle/>
                    <a:p>
                      <a:pPr algn="ctr"/>
                      <a:r>
                        <a:rPr lang="en-US" sz="2000" b="1" dirty="0">
                          <a:solidFill>
                            <a:schemeClr val="accent6">
                              <a:lumMod val="75000"/>
                            </a:schemeClr>
                          </a:solidFill>
                        </a:rPr>
                        <a:t>100%</a:t>
                      </a:r>
                    </a:p>
                  </a:txBody>
                  <a:tcPr>
                    <a:lnL w="381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solidFill>
                      <a:schemeClr val="bg1">
                        <a:lumMod val="65000"/>
                      </a:schemeClr>
                    </a:solidFill>
                  </a:tcPr>
                </a:tc>
                <a:extLst>
                  <a:ext uri="{0D108BD9-81ED-4DB2-BD59-A6C34878D82A}">
                    <a16:rowId xmlns:a16="http://schemas.microsoft.com/office/drawing/2014/main" val="1377573161"/>
                  </a:ext>
                </a:extLst>
              </a:tr>
            </a:tbl>
          </a:graphicData>
        </a:graphic>
      </p:graphicFrame>
      <p:sp>
        <p:nvSpPr>
          <p:cNvPr id="6" name="TextBox 5"/>
          <p:cNvSpPr txBox="1"/>
          <p:nvPr/>
        </p:nvSpPr>
        <p:spPr>
          <a:xfrm>
            <a:off x="4711700" y="2136320"/>
            <a:ext cx="3009900" cy="2462213"/>
          </a:xfrm>
          <a:prstGeom prst="rect">
            <a:avLst/>
          </a:prstGeom>
          <a:noFill/>
        </p:spPr>
        <p:txBody>
          <a:bodyPr wrap="square" rtlCol="0">
            <a:spAutoFit/>
          </a:bodyPr>
          <a:lstStyle/>
          <a:p>
            <a:r>
              <a:rPr lang="en-US" sz="2200" b="1" dirty="0"/>
              <a:t>State goal: 90% graduation rate with no student group below 85%.</a:t>
            </a:r>
          </a:p>
          <a:p>
            <a:endParaRPr lang="en-US" sz="2200" b="1" dirty="0"/>
          </a:p>
          <a:p>
            <a:r>
              <a:rPr lang="en-US" sz="2200" b="1" dirty="0"/>
              <a:t>LP Results: MET state goal</a:t>
            </a:r>
          </a:p>
        </p:txBody>
      </p:sp>
      <p:sp>
        <p:nvSpPr>
          <p:cNvPr id="7" name="TextBox 6">
            <a:extLst>
              <a:ext uri="{FF2B5EF4-FFF2-40B4-BE49-F238E27FC236}">
                <a16:creationId xmlns:a16="http://schemas.microsoft.com/office/drawing/2014/main" id="{52610DEC-0B99-0849-B8E3-0E14968D1E5A}"/>
              </a:ext>
            </a:extLst>
          </p:cNvPr>
          <p:cNvSpPr txBox="1"/>
          <p:nvPr/>
        </p:nvSpPr>
        <p:spPr>
          <a:xfrm>
            <a:off x="4445000" y="4982253"/>
            <a:ext cx="4572000" cy="1200329"/>
          </a:xfrm>
          <a:prstGeom prst="rect">
            <a:avLst/>
          </a:prstGeom>
          <a:noFill/>
        </p:spPr>
        <p:txBody>
          <a:bodyPr wrap="square" rtlCol="0">
            <a:spAutoFit/>
          </a:bodyPr>
          <a:lstStyle/>
          <a:p>
            <a:pPr defTabSz="457200">
              <a:defRPr/>
            </a:pPr>
            <a:r>
              <a:rPr lang="en-US" sz="1200" dirty="0"/>
              <a:t>*Because graduation data lags behind one year, </a:t>
            </a:r>
            <a:r>
              <a:rPr lang="en-US" sz="1200" b="1" dirty="0"/>
              <a:t>2023 data is UNOFFICIAL for this report.</a:t>
            </a:r>
          </a:p>
          <a:p>
            <a:r>
              <a:rPr lang="en-US" sz="1200" i="1" dirty="0"/>
              <a:t>The Dropout Rule </a:t>
            </a:r>
            <a:endParaRPr lang="en-US" sz="1200" dirty="0"/>
          </a:p>
          <a:p>
            <a:r>
              <a:rPr lang="en-US" sz="1200" dirty="0"/>
              <a:t>If a student drops out after less than half an academic year at a high school, they will be counted as a dropout in the graduation rate of whichever high school they have attended for the most time. </a:t>
            </a:r>
          </a:p>
        </p:txBody>
      </p:sp>
    </p:spTree>
    <p:extLst>
      <p:ext uri="{BB962C8B-B14F-4D97-AF65-F5344CB8AC3E}">
        <p14:creationId xmlns:p14="http://schemas.microsoft.com/office/powerpoint/2010/main" val="844521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712694"/>
            <a:ext cx="8255000" cy="1371600"/>
          </a:xfrm>
        </p:spPr>
        <p:txBody>
          <a:bodyPr>
            <a:normAutofit fontScale="90000"/>
          </a:bodyPr>
          <a:lstStyle/>
          <a:p>
            <a:r>
              <a:rPr lang="en-US" sz="4900" dirty="0"/>
              <a:t>WBWF Strategies for </a:t>
            </a:r>
            <a:br>
              <a:rPr lang="en-US" sz="4900" dirty="0"/>
            </a:br>
            <a:r>
              <a:rPr lang="en-US" sz="4900" dirty="0"/>
              <a:t>Continued Improvement: </a:t>
            </a:r>
            <a:br>
              <a:rPr lang="en-US" sz="4900" dirty="0"/>
            </a:br>
            <a:endParaRPr lang="en-US" sz="4900" dirty="0"/>
          </a:p>
        </p:txBody>
      </p:sp>
      <p:sp>
        <p:nvSpPr>
          <p:cNvPr id="3" name="Content Placeholder 2"/>
          <p:cNvSpPr>
            <a:spLocks noGrp="1"/>
          </p:cNvSpPr>
          <p:nvPr>
            <p:ph idx="1"/>
          </p:nvPr>
        </p:nvSpPr>
        <p:spPr>
          <a:xfrm>
            <a:off x="431800" y="2084293"/>
            <a:ext cx="8255000" cy="4376467"/>
          </a:xfrm>
        </p:spPr>
        <p:txBody>
          <a:bodyPr>
            <a:normAutofit fontScale="85000" lnSpcReduction="20000"/>
          </a:bodyPr>
          <a:lstStyle/>
          <a:p>
            <a:pPr marL="0" indent="0">
              <a:buNone/>
            </a:pPr>
            <a:r>
              <a:rPr lang="en-US" sz="3600" b="1" dirty="0"/>
              <a:t>Data Literacy/Data Utilization </a:t>
            </a:r>
          </a:p>
          <a:p>
            <a:pPr lvl="1"/>
            <a:r>
              <a:rPr lang="en-US" sz="2600" b="1" dirty="0"/>
              <a:t>Data Team: participated in a District Data Dig this past fall; presented to staff and School Board; facilitate literacy/utilization through working with teacher teams throughout the year</a:t>
            </a:r>
          </a:p>
          <a:p>
            <a:pPr lvl="1"/>
            <a:r>
              <a:rPr lang="en-US" sz="2600" b="1" dirty="0"/>
              <a:t>PLC teams = formal biweekly monitoring of academic and behavioral data</a:t>
            </a:r>
          </a:p>
          <a:p>
            <a:pPr lvl="1"/>
            <a:r>
              <a:rPr lang="en-US" sz="2600" b="1" dirty="0"/>
              <a:t>Student Success Teams: Student Support, EL, SPED, Reach &amp; Gen Ed Teachers using Multi-Tiered System of Supports model, math support JH/SH</a:t>
            </a:r>
          </a:p>
          <a:p>
            <a:pPr lvl="1"/>
            <a:r>
              <a:rPr lang="en-US" sz="2600" b="1" dirty="0"/>
              <a:t>Comprehensive Assessment System with multiple indicators </a:t>
            </a:r>
          </a:p>
          <a:p>
            <a:pPr lvl="3"/>
            <a:r>
              <a:rPr lang="en-US" sz="2400" b="1" dirty="0"/>
              <a:t>Data Sources: 5 Categories of Data</a:t>
            </a:r>
          </a:p>
          <a:p>
            <a:pPr lvl="2"/>
            <a:endParaRPr lang="en-US" dirty="0"/>
          </a:p>
        </p:txBody>
      </p:sp>
    </p:spTree>
    <p:extLst>
      <p:ext uri="{BB962C8B-B14F-4D97-AF65-F5344CB8AC3E}">
        <p14:creationId xmlns:p14="http://schemas.microsoft.com/office/powerpoint/2010/main" val="316103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189957"/>
            <a:ext cx="8509000" cy="1371600"/>
          </a:xfrm>
        </p:spPr>
        <p:txBody>
          <a:bodyPr>
            <a:normAutofit fontScale="90000"/>
          </a:bodyPr>
          <a:lstStyle/>
          <a:p>
            <a:r>
              <a:rPr lang="en-US" dirty="0"/>
              <a:t>Multi-Tiered System of Supports: </a:t>
            </a:r>
            <a:br>
              <a:rPr lang="en-US" sz="2400" dirty="0"/>
            </a:br>
            <a:r>
              <a:rPr lang="en-US" sz="2400" dirty="0"/>
              <a:t>Whole Child: Academics, Behavior, &amp; Social/Emotional Wellness</a:t>
            </a:r>
            <a:endParaRPr lang="en-US" dirty="0"/>
          </a:p>
        </p:txBody>
      </p:sp>
      <p:pic>
        <p:nvPicPr>
          <p:cNvPr id="4" name="Content Placeholder 3" descr="Screenshot 2019-11-12 12.54.08.png"/>
          <p:cNvPicPr>
            <a:picLocks noGrp="1" noChangeAspect="1"/>
          </p:cNvPicPr>
          <p:nvPr>
            <p:ph idx="1"/>
          </p:nvPr>
        </p:nvPicPr>
        <p:blipFill rotWithShape="1">
          <a:blip r:embed="rId3">
            <a:extLst>
              <a:ext uri="{28A0092B-C50C-407E-A947-70E740481C1C}">
                <a14:useLocalDpi xmlns:a14="http://schemas.microsoft.com/office/drawing/2010/main" val="0"/>
              </a:ext>
            </a:extLst>
          </a:blip>
          <a:srcRect l="-556" r="-556"/>
          <a:stretch/>
        </p:blipFill>
        <p:spPr>
          <a:xfrm>
            <a:off x="1714500" y="1561557"/>
            <a:ext cx="5511800" cy="5162146"/>
          </a:xfrm>
        </p:spPr>
      </p:pic>
    </p:spTree>
    <p:extLst>
      <p:ext uri="{BB962C8B-B14F-4D97-AF65-F5344CB8AC3E}">
        <p14:creationId xmlns:p14="http://schemas.microsoft.com/office/powerpoint/2010/main" val="3721596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 y="1752600"/>
            <a:ext cx="7493000" cy="4960155"/>
          </a:xfrm>
          <a:prstGeom prst="rect">
            <a:avLst/>
          </a:prstGeom>
        </p:spPr>
      </p:pic>
      <p:sp>
        <p:nvSpPr>
          <p:cNvPr id="5" name="Title 4"/>
          <p:cNvSpPr>
            <a:spLocks noGrp="1"/>
          </p:cNvSpPr>
          <p:nvPr>
            <p:ph type="title"/>
          </p:nvPr>
        </p:nvSpPr>
        <p:spPr/>
        <p:txBody>
          <a:bodyPr/>
          <a:lstStyle/>
          <a:p>
            <a:r>
              <a:rPr lang="en-US" dirty="0"/>
              <a:t>5 Categories of Data</a:t>
            </a:r>
          </a:p>
        </p:txBody>
      </p:sp>
    </p:spTree>
    <p:extLst>
      <p:ext uri="{BB962C8B-B14F-4D97-AF65-F5344CB8AC3E}">
        <p14:creationId xmlns:p14="http://schemas.microsoft.com/office/powerpoint/2010/main" val="888119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381000"/>
            <a:ext cx="8445500" cy="1371600"/>
          </a:xfrm>
        </p:spPr>
        <p:txBody>
          <a:bodyPr>
            <a:normAutofit/>
          </a:bodyPr>
          <a:lstStyle/>
          <a:p>
            <a:r>
              <a:rPr lang="en-US" dirty="0"/>
              <a:t>Curriculum and Instruction</a:t>
            </a:r>
          </a:p>
        </p:txBody>
      </p:sp>
      <p:sp>
        <p:nvSpPr>
          <p:cNvPr id="3" name="Content Placeholder 2"/>
          <p:cNvSpPr>
            <a:spLocks noGrp="1"/>
          </p:cNvSpPr>
          <p:nvPr>
            <p:ph idx="1"/>
          </p:nvPr>
        </p:nvSpPr>
        <p:spPr>
          <a:xfrm>
            <a:off x="355600" y="1854200"/>
            <a:ext cx="8608518" cy="4762500"/>
          </a:xfrm>
        </p:spPr>
        <p:txBody>
          <a:bodyPr>
            <a:normAutofit fontScale="85000" lnSpcReduction="20000"/>
          </a:bodyPr>
          <a:lstStyle/>
          <a:p>
            <a:pPr marL="0" indent="0">
              <a:buNone/>
            </a:pPr>
            <a:r>
              <a:rPr lang="en-US" sz="2800" b="1" dirty="0"/>
              <a:t>Students - </a:t>
            </a:r>
            <a:r>
              <a:rPr lang="en-US" sz="2600" dirty="0"/>
              <a:t>Process for assessing/evaluating student progress toward meeting state &amp; local standards</a:t>
            </a:r>
          </a:p>
          <a:p>
            <a:pPr lvl="2"/>
            <a:r>
              <a:rPr lang="en-US" sz="1900" dirty="0"/>
              <a:t>PLC Teams, Data “Dig” &amp; staff presentation, Testing Windows, Multi-Tiered System of Supports, Student Support Team</a:t>
            </a:r>
          </a:p>
          <a:p>
            <a:pPr marL="0" indent="0">
              <a:buNone/>
            </a:pPr>
            <a:r>
              <a:rPr lang="en-US" sz="2800" b="1" dirty="0"/>
              <a:t>Teachers &amp; Principals - </a:t>
            </a:r>
            <a:r>
              <a:rPr lang="en-US" sz="2600" dirty="0"/>
              <a:t>System to evaluate the effectiveness of curriculum &amp; instruction</a:t>
            </a:r>
          </a:p>
          <a:p>
            <a:pPr lvl="2"/>
            <a:r>
              <a:rPr lang="en-US" sz="1900" dirty="0"/>
              <a:t>Curriculum Maps &amp; Standards Alignment, PLC teams, Mentoring Program, Teacher/Principal Evaluations</a:t>
            </a:r>
          </a:p>
          <a:p>
            <a:pPr marL="0" indent="0">
              <a:buNone/>
            </a:pPr>
            <a:r>
              <a:rPr lang="en-US" sz="2800" b="1" dirty="0"/>
              <a:t>District - </a:t>
            </a:r>
            <a:r>
              <a:rPr lang="en-US" sz="2600" dirty="0"/>
              <a:t>District practices around high-quality instruction and rigorous curriculum that integrate a collaborative professional culture and technology</a:t>
            </a:r>
          </a:p>
          <a:p>
            <a:pPr lvl="2"/>
            <a:r>
              <a:rPr lang="en-US" sz="1900" dirty="0"/>
              <a:t>PLCs, collaborative professional culture, End-of-Year survey by classroom teachers</a:t>
            </a:r>
          </a:p>
          <a:p>
            <a:pPr lvl="2"/>
            <a:r>
              <a:rPr lang="en-US" sz="1900" dirty="0"/>
              <a:t>MTSS, EL, SPED, REACH, general PD &amp; North Collaborative opportunities</a:t>
            </a:r>
          </a:p>
          <a:p>
            <a:pPr lvl="2"/>
            <a:r>
              <a:rPr lang="en-US" sz="1900" dirty="0"/>
              <a:t>technology committee and 1:1 devices</a:t>
            </a:r>
          </a:p>
        </p:txBody>
      </p:sp>
    </p:spTree>
    <p:extLst>
      <p:ext uri="{BB962C8B-B14F-4D97-AF65-F5344CB8AC3E}">
        <p14:creationId xmlns:p14="http://schemas.microsoft.com/office/powerpoint/2010/main" val="638355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Teacher Equity</a:t>
            </a:r>
          </a:p>
        </p:txBody>
      </p:sp>
      <p:sp>
        <p:nvSpPr>
          <p:cNvPr id="3" name="Content Placeholder 2"/>
          <p:cNvSpPr>
            <a:spLocks noGrp="1"/>
          </p:cNvSpPr>
          <p:nvPr>
            <p:ph idx="1"/>
          </p:nvPr>
        </p:nvSpPr>
        <p:spPr>
          <a:xfrm>
            <a:off x="241300" y="1862417"/>
            <a:ext cx="8661400" cy="4773706"/>
          </a:xfrm>
        </p:spPr>
        <p:txBody>
          <a:bodyPr>
            <a:normAutofit fontScale="77500" lnSpcReduction="20000"/>
          </a:bodyPr>
          <a:lstStyle/>
          <a:p>
            <a:r>
              <a:rPr lang="en-US" dirty="0"/>
              <a:t>WBWF requires districts to publicly report data on an annual basis related to equitable teacher distribution including data on </a:t>
            </a:r>
            <a:r>
              <a:rPr lang="en-US" b="1" u="sng" dirty="0"/>
              <a:t>access</a:t>
            </a:r>
            <a:r>
              <a:rPr lang="en-US" dirty="0"/>
              <a:t> for low-income students, students of color, and American Indian Students </a:t>
            </a:r>
            <a:r>
              <a:rPr lang="en-US" b="1" u="sng" dirty="0"/>
              <a:t>to effective, experienced, and in-field teachers.</a:t>
            </a:r>
            <a:endParaRPr lang="en-US" dirty="0"/>
          </a:p>
          <a:p>
            <a:r>
              <a:rPr lang="en-US" dirty="0"/>
              <a:t>Currently, district data indicates 69% experienced, tenured teachers and 31% probationary teachers. This year we have a variance and two out-of-field for SPED, an out-of-field for EL; one out of field for HS science, and the rest of the teaching positions are staffed with in-field teachers. This data is typical for districts of our size in our geographical region.</a:t>
            </a:r>
          </a:p>
          <a:p>
            <a:r>
              <a:rPr lang="en-US" b="1" dirty="0"/>
              <a:t>What strategies has the district initiated to improve student equitable access to experienced, in-field, and effective teachers? </a:t>
            </a:r>
          </a:p>
          <a:p>
            <a:pPr lvl="1"/>
            <a:r>
              <a:rPr lang="en-US" dirty="0"/>
              <a:t>We will continue to develop our staff with high-quality professional development and mentoring.</a:t>
            </a:r>
          </a:p>
          <a:p>
            <a:pPr lvl="1"/>
            <a:r>
              <a:rPr lang="en-US" dirty="0"/>
              <a:t>We will continue to make hiring decisions that are based on need and aim for top talent. </a:t>
            </a:r>
          </a:p>
          <a:p>
            <a:pPr lvl="1"/>
            <a:r>
              <a:rPr lang="en-US" dirty="0"/>
              <a:t>We will continue to distribute staff across the district so that all students have equitable access to effective teachers, support staff, and administration who will help them reach their potential.</a:t>
            </a:r>
          </a:p>
        </p:txBody>
      </p:sp>
    </p:spTree>
    <p:extLst>
      <p:ext uri="{BB962C8B-B14F-4D97-AF65-F5344CB8AC3E}">
        <p14:creationId xmlns:p14="http://schemas.microsoft.com/office/powerpoint/2010/main" val="692188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Teacher Diversity</a:t>
            </a:r>
          </a:p>
        </p:txBody>
      </p:sp>
      <p:sp>
        <p:nvSpPr>
          <p:cNvPr id="3" name="Content Placeholder 2"/>
          <p:cNvSpPr>
            <a:spLocks noGrp="1"/>
          </p:cNvSpPr>
          <p:nvPr>
            <p:ph idx="1"/>
          </p:nvPr>
        </p:nvSpPr>
        <p:spPr>
          <a:xfrm>
            <a:off x="330200" y="2084294"/>
            <a:ext cx="8470900" cy="4532406"/>
          </a:xfrm>
        </p:spPr>
        <p:txBody>
          <a:bodyPr>
            <a:normAutofit/>
          </a:bodyPr>
          <a:lstStyle/>
          <a:p>
            <a:r>
              <a:rPr lang="en-US" dirty="0"/>
              <a:t>WBWF also requires districts and charters to examine student access to licensed teachers who reflect the racial and ethnic diversity of students. </a:t>
            </a:r>
          </a:p>
          <a:p>
            <a:r>
              <a:rPr lang="en-US" b="1" dirty="0"/>
              <a:t>Which racial and ethnic student groups are present in your district that are not yet represented in your licensed teacher staff?</a:t>
            </a:r>
            <a:endParaRPr lang="en-US" dirty="0"/>
          </a:p>
          <a:p>
            <a:pPr lvl="2"/>
            <a:r>
              <a:rPr lang="en-US" dirty="0"/>
              <a:t>Student diversity is 28%: 24% Hispanic and the remaining 4% include American Indian, Hawaiian/PI, and 2 or More Races.</a:t>
            </a:r>
          </a:p>
          <a:p>
            <a:pPr lvl="2"/>
            <a:r>
              <a:rPr lang="en-US" dirty="0"/>
              <a:t>We have one licensed teacher who is Asian. The remaining staff members employed by the school district are Caucasian.</a:t>
            </a:r>
          </a:p>
          <a:p>
            <a:pPr marL="457200" lvl="2">
              <a:spcBef>
                <a:spcPts val="2000"/>
              </a:spcBef>
            </a:pPr>
            <a:r>
              <a:rPr lang="en-US" dirty="0"/>
              <a:t>The district continues to recruit teachers of color by attending career fairs and advertising broadly.</a:t>
            </a:r>
            <a:endParaRPr lang="en-US" b="1" dirty="0"/>
          </a:p>
          <a:p>
            <a:pPr lvl="2"/>
            <a:endParaRPr lang="en-US" dirty="0"/>
          </a:p>
          <a:p>
            <a:endParaRPr lang="en-US" dirty="0"/>
          </a:p>
        </p:txBody>
      </p:sp>
    </p:spTree>
    <p:extLst>
      <p:ext uri="{BB962C8B-B14F-4D97-AF65-F5344CB8AC3E}">
        <p14:creationId xmlns:p14="http://schemas.microsoft.com/office/powerpoint/2010/main" val="27528320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334" y="2182918"/>
            <a:ext cx="8651249" cy="2619717"/>
          </a:xfrm>
        </p:spPr>
        <p:txBody>
          <a:bodyPr>
            <a:noAutofit/>
          </a:bodyPr>
          <a:lstStyle/>
          <a:p>
            <a:r>
              <a:rPr lang="en-US" sz="4800" b="1" dirty="0"/>
              <a:t>       World’s Best Workforce</a:t>
            </a:r>
            <a:br>
              <a:rPr lang="en-US" sz="4800" b="1" dirty="0"/>
            </a:br>
            <a:br>
              <a:rPr lang="en-US" sz="6000" b="1" dirty="0"/>
            </a:br>
            <a:r>
              <a:rPr lang="en-US" sz="6000" b="1" dirty="0"/>
              <a:t>Comments and Questions?</a:t>
            </a:r>
          </a:p>
        </p:txBody>
      </p:sp>
      <p:pic>
        <p:nvPicPr>
          <p:cNvPr id="3" name="Picture 2" descr="Bulldog ima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970" y="1460331"/>
            <a:ext cx="1106373" cy="754346"/>
          </a:xfrm>
          <a:prstGeom prst="rect">
            <a:avLst/>
          </a:prstGeom>
        </p:spPr>
      </p:pic>
    </p:spTree>
    <p:extLst>
      <p:ext uri="{BB962C8B-B14F-4D97-AF65-F5344CB8AC3E}">
        <p14:creationId xmlns:p14="http://schemas.microsoft.com/office/powerpoint/2010/main" val="797413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WBWF Timeline</a:t>
            </a:r>
          </a:p>
        </p:txBody>
      </p:sp>
      <p:pic>
        <p:nvPicPr>
          <p:cNvPr id="5" name="Picture 4" descr="Screen Shot 2015-11-18 at 2.53.3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0" y="755171"/>
            <a:ext cx="2152389" cy="793789"/>
          </a:xfrm>
          <a:prstGeom prst="rect">
            <a:avLst/>
          </a:prstGeom>
        </p:spPr>
      </p:pic>
      <p:graphicFrame>
        <p:nvGraphicFramePr>
          <p:cNvPr id="3" name="Diagram 2"/>
          <p:cNvGraphicFramePr/>
          <p:nvPr>
            <p:extLst>
              <p:ext uri="{D42A27DB-BD31-4B8C-83A1-F6EECF244321}">
                <p14:modId xmlns:p14="http://schemas.microsoft.com/office/powerpoint/2010/main" val="482111534"/>
              </p:ext>
            </p:extLst>
          </p:nvPr>
        </p:nvGraphicFramePr>
        <p:xfrm>
          <a:off x="508000" y="1837866"/>
          <a:ext cx="8420100" cy="43597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02558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Minnesota Statute 120B.11</a:t>
            </a:r>
          </a:p>
        </p:txBody>
      </p:sp>
      <p:sp>
        <p:nvSpPr>
          <p:cNvPr id="3" name="Content Placeholder 2"/>
          <p:cNvSpPr>
            <a:spLocks noGrp="1"/>
          </p:cNvSpPr>
          <p:nvPr>
            <p:ph idx="1"/>
          </p:nvPr>
        </p:nvSpPr>
        <p:spPr>
          <a:xfrm>
            <a:off x="424273" y="2036120"/>
            <a:ext cx="9111669" cy="4252782"/>
          </a:xfrm>
        </p:spPr>
        <p:txBody>
          <a:bodyPr>
            <a:noAutofit/>
          </a:bodyPr>
          <a:lstStyle/>
          <a:p>
            <a:pPr marL="0" indent="0">
              <a:buNone/>
            </a:pPr>
            <a:r>
              <a:rPr lang="en-US" sz="3200" b="1" dirty="0"/>
              <a:t>World’s Best Workforce </a:t>
            </a:r>
            <a:r>
              <a:rPr lang="en-US" sz="3200" dirty="0"/>
              <a:t>means striving to:</a:t>
            </a:r>
          </a:p>
          <a:p>
            <a:pPr marL="457200" lvl="1" indent="0">
              <a:buNone/>
            </a:pPr>
            <a:r>
              <a:rPr lang="en-US" sz="2800" b="1" dirty="0"/>
              <a:t>Have all students meet </a:t>
            </a:r>
            <a:r>
              <a:rPr lang="en-US" sz="2800" b="1" u="sng" dirty="0"/>
              <a:t>school readiness</a:t>
            </a:r>
            <a:r>
              <a:rPr lang="en-US" sz="2800" b="1" dirty="0"/>
              <a:t> goals</a:t>
            </a:r>
          </a:p>
          <a:p>
            <a:pPr marL="457200" lvl="1" indent="0">
              <a:buNone/>
            </a:pPr>
            <a:r>
              <a:rPr lang="en-US" sz="2800" b="1" dirty="0"/>
              <a:t>Have all </a:t>
            </a:r>
            <a:r>
              <a:rPr lang="en-US" sz="2800" b="1" u="sng" dirty="0"/>
              <a:t>third-grade </a:t>
            </a:r>
            <a:r>
              <a:rPr lang="en-US" sz="2800" b="1" dirty="0"/>
              <a:t>students achieve grade-level </a:t>
            </a:r>
            <a:r>
              <a:rPr lang="en-US" sz="2800" b="1" u="sng" dirty="0"/>
              <a:t>literacy</a:t>
            </a:r>
          </a:p>
          <a:p>
            <a:pPr marL="457200" lvl="1" indent="0">
              <a:buNone/>
            </a:pPr>
            <a:r>
              <a:rPr lang="en-US" sz="2800" b="1" dirty="0"/>
              <a:t>Close the </a:t>
            </a:r>
            <a:r>
              <a:rPr lang="en-US" sz="2800" b="1" u="sng" dirty="0"/>
              <a:t>achievement gap</a:t>
            </a:r>
            <a:r>
              <a:rPr lang="en-US" sz="2800" b="1" dirty="0"/>
              <a:t> among all groups</a:t>
            </a:r>
          </a:p>
          <a:p>
            <a:pPr marL="457200" lvl="1" indent="0">
              <a:buNone/>
            </a:pPr>
            <a:r>
              <a:rPr lang="en-US" sz="2800" b="1" dirty="0"/>
              <a:t>Have all students </a:t>
            </a:r>
            <a:r>
              <a:rPr lang="en-US" sz="2800" b="1" u="sng" dirty="0"/>
              <a:t>graduate</a:t>
            </a:r>
            <a:r>
              <a:rPr lang="en-US" sz="2800" b="1" dirty="0"/>
              <a:t> from high school</a:t>
            </a:r>
          </a:p>
          <a:p>
            <a:pPr marL="457200" lvl="1" indent="0">
              <a:buNone/>
            </a:pPr>
            <a:r>
              <a:rPr lang="en-US" sz="2800" b="1" dirty="0"/>
              <a:t>Have all students attain </a:t>
            </a:r>
            <a:r>
              <a:rPr lang="en-US" sz="2800" b="1" u="sng" dirty="0"/>
              <a:t>college &amp; career readiness</a:t>
            </a:r>
          </a:p>
        </p:txBody>
      </p:sp>
    </p:spTree>
    <p:extLst>
      <p:ext uri="{BB962C8B-B14F-4D97-AF65-F5344CB8AC3E}">
        <p14:creationId xmlns:p14="http://schemas.microsoft.com/office/powerpoint/2010/main" val="911474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363" y="45720"/>
            <a:ext cx="8319503" cy="1371600"/>
          </a:xfrm>
        </p:spPr>
        <p:txBody>
          <a:bodyPr>
            <a:normAutofit fontScale="90000"/>
          </a:bodyPr>
          <a:lstStyle/>
          <a:p>
            <a:r>
              <a:rPr lang="en-US" sz="4400" b="1" dirty="0"/>
              <a:t>Lester Prairie 2022-23: 487 students</a:t>
            </a:r>
            <a:br>
              <a:rPr lang="en-US" sz="4400" b="1" dirty="0"/>
            </a:br>
            <a:endParaRPr lang="en-US" sz="1800" b="1" dirty="0"/>
          </a:p>
        </p:txBody>
      </p:sp>
      <p:pic>
        <p:nvPicPr>
          <p:cNvPr id="7" name="Content Placeholder 6">
            <a:extLst>
              <a:ext uri="{FF2B5EF4-FFF2-40B4-BE49-F238E27FC236}">
                <a16:creationId xmlns:a16="http://schemas.microsoft.com/office/drawing/2014/main" id="{B1BE0CE2-6607-2EFE-1BD3-45899F08EAE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5855" y="1528997"/>
            <a:ext cx="8852290" cy="4407108"/>
          </a:xfrm>
        </p:spPr>
      </p:pic>
    </p:spTree>
    <p:extLst>
      <p:ext uri="{BB962C8B-B14F-4D97-AF65-F5344CB8AC3E}">
        <p14:creationId xmlns:p14="http://schemas.microsoft.com/office/powerpoint/2010/main" val="3629571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333" y="381000"/>
            <a:ext cx="8409454" cy="1371600"/>
          </a:xfrm>
        </p:spPr>
        <p:txBody>
          <a:bodyPr>
            <a:normAutofit fontScale="90000"/>
          </a:bodyPr>
          <a:lstStyle/>
          <a:p>
            <a:r>
              <a:rPr lang="en-US" sz="4400" b="1" dirty="0"/>
              <a:t>Lester Prairie 2022-23: 487 students</a:t>
            </a:r>
            <a:br>
              <a:rPr lang="en-US" sz="4400" b="1" dirty="0"/>
            </a:br>
            <a:endParaRPr lang="en-US" sz="1800" b="1" dirty="0"/>
          </a:p>
        </p:txBody>
      </p:sp>
      <p:pic>
        <p:nvPicPr>
          <p:cNvPr id="7" name="Content Placeholder 6">
            <a:extLst>
              <a:ext uri="{FF2B5EF4-FFF2-40B4-BE49-F238E27FC236}">
                <a16:creationId xmlns:a16="http://schemas.microsoft.com/office/drawing/2014/main" id="{7321F912-C63D-2385-305D-D9D29978C43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3906" y="1752600"/>
            <a:ext cx="8768307" cy="4135271"/>
          </a:xfrm>
        </p:spPr>
      </p:pic>
    </p:spTree>
    <p:extLst>
      <p:ext uri="{BB962C8B-B14F-4D97-AF65-F5344CB8AC3E}">
        <p14:creationId xmlns:p14="http://schemas.microsoft.com/office/powerpoint/2010/main" val="439502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a:t>WBWF Goal #1</a:t>
            </a:r>
            <a:br>
              <a:rPr lang="en-US" b="1" dirty="0"/>
            </a:br>
            <a:r>
              <a:rPr lang="en-US" b="1" dirty="0"/>
              <a:t>School Readiness</a:t>
            </a:r>
          </a:p>
        </p:txBody>
      </p:sp>
      <p:sp>
        <p:nvSpPr>
          <p:cNvPr id="3" name="Content Placeholder 2"/>
          <p:cNvSpPr>
            <a:spLocks noGrp="1"/>
          </p:cNvSpPr>
          <p:nvPr>
            <p:ph idx="1"/>
          </p:nvPr>
        </p:nvSpPr>
        <p:spPr>
          <a:xfrm>
            <a:off x="548560" y="2083159"/>
            <a:ext cx="8356356" cy="3984965"/>
          </a:xfrm>
        </p:spPr>
        <p:txBody>
          <a:bodyPr>
            <a:normAutofit fontScale="92500" lnSpcReduction="10000"/>
          </a:bodyPr>
          <a:lstStyle/>
          <a:p>
            <a:pPr marL="0" indent="0">
              <a:buNone/>
            </a:pPr>
            <a:r>
              <a:rPr lang="en-US" sz="3200" b="1" dirty="0"/>
              <a:t>Kindergarten Ready</a:t>
            </a:r>
          </a:p>
          <a:p>
            <a:pPr lvl="1"/>
            <a:r>
              <a:rPr lang="en-US" sz="2800" b="1" dirty="0"/>
              <a:t>Purpose of school readiness program= prepare children to enter kindergarten (MN Statute 124D.15)</a:t>
            </a:r>
          </a:p>
          <a:p>
            <a:pPr lvl="1"/>
            <a:r>
              <a:rPr lang="en-US" sz="2800" b="1" dirty="0"/>
              <a:t>Local definition: Lester Prairie School District defines school readiness as children having the academic, social, emotional, and behavioral skills necessary to be successful in kindergarten and beyond.</a:t>
            </a:r>
          </a:p>
        </p:txBody>
      </p:sp>
      <p:pic>
        <p:nvPicPr>
          <p:cNvPr id="4" name="Picture 3"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4934" y="1"/>
            <a:ext cx="2489065" cy="1752600"/>
          </a:xfrm>
          <a:prstGeom prst="rect">
            <a:avLst/>
          </a:prstGeom>
        </p:spPr>
      </p:pic>
    </p:spTree>
    <p:extLst>
      <p:ext uri="{BB962C8B-B14F-4D97-AF65-F5344CB8AC3E}">
        <p14:creationId xmlns:p14="http://schemas.microsoft.com/office/powerpoint/2010/main" val="4065890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355600"/>
            <a:ext cx="7950200" cy="1371600"/>
          </a:xfrm>
        </p:spPr>
        <p:txBody>
          <a:bodyPr>
            <a:noAutofit/>
          </a:bodyPr>
          <a:lstStyle/>
          <a:p>
            <a:pPr algn="l"/>
            <a:r>
              <a:rPr lang="en-US" sz="4400" b="1" dirty="0"/>
              <a:t>SMART Goal #1:</a:t>
            </a:r>
            <a:br>
              <a:rPr lang="en-US" sz="4400" b="1" dirty="0"/>
            </a:br>
            <a:r>
              <a:rPr lang="en-US" sz="4400" b="1" dirty="0"/>
              <a:t>Kindergarten Readiness</a:t>
            </a:r>
            <a:endParaRPr lang="en-US" sz="4400" dirty="0"/>
          </a:p>
        </p:txBody>
      </p:sp>
      <p:sp>
        <p:nvSpPr>
          <p:cNvPr id="3" name="Content Placeholder 2"/>
          <p:cNvSpPr>
            <a:spLocks noGrp="1"/>
          </p:cNvSpPr>
          <p:nvPr>
            <p:ph idx="1"/>
          </p:nvPr>
        </p:nvSpPr>
        <p:spPr>
          <a:xfrm>
            <a:off x="136994" y="1890010"/>
            <a:ext cx="8829206" cy="4876800"/>
          </a:xfrm>
        </p:spPr>
        <p:txBody>
          <a:bodyPr>
            <a:normAutofit lnSpcReduction="10000"/>
          </a:bodyPr>
          <a:lstStyle/>
          <a:p>
            <a:pPr lvl="0"/>
            <a:r>
              <a:rPr lang="en-US" sz="2800" b="1" i="1" dirty="0"/>
              <a:t>Child received </a:t>
            </a:r>
            <a:r>
              <a:rPr lang="en-US" sz="2800" b="1" i="1" dirty="0">
                <a:solidFill>
                  <a:srgbClr val="FF0000"/>
                </a:solidFill>
              </a:rPr>
              <a:t>early childhood screening </a:t>
            </a:r>
            <a:r>
              <a:rPr lang="en-US" sz="1500" i="1" dirty="0"/>
              <a:t>(MN Statute 121A.17)</a:t>
            </a:r>
            <a:endParaRPr lang="en-US" sz="1500" dirty="0"/>
          </a:p>
          <a:p>
            <a:pPr marL="457200" lvl="1" indent="0">
              <a:spcBef>
                <a:spcPts val="0"/>
              </a:spcBef>
              <a:buNone/>
            </a:pPr>
            <a:r>
              <a:rPr lang="en-US" sz="2400" dirty="0"/>
              <a:t>	In 2022-23, Lester Prairie School District will have 100% of children screened before entering kindergarten.</a:t>
            </a:r>
            <a:r>
              <a:rPr lang="en-US" sz="2200" dirty="0"/>
              <a:t>  (88% - Goal Not Met)</a:t>
            </a:r>
          </a:p>
          <a:p>
            <a:pPr marL="1371600" lvl="3" indent="0">
              <a:spcBef>
                <a:spcPts val="0"/>
              </a:spcBef>
              <a:buNone/>
            </a:pPr>
            <a:r>
              <a:rPr lang="en-US" sz="2200" dirty="0"/>
              <a:t>		       </a:t>
            </a:r>
          </a:p>
          <a:p>
            <a:pPr lvl="0">
              <a:spcBef>
                <a:spcPts val="0"/>
              </a:spcBef>
            </a:pPr>
            <a:r>
              <a:rPr lang="en-US" sz="2800" b="1" i="1" dirty="0">
                <a:solidFill>
                  <a:srgbClr val="FF0000"/>
                </a:solidFill>
              </a:rPr>
              <a:t>Child is at least 5 years of age </a:t>
            </a:r>
            <a:r>
              <a:rPr lang="en-US" sz="2800" b="1" i="1" dirty="0"/>
              <a:t>by September 1 of the child’s enrollment year </a:t>
            </a:r>
            <a:r>
              <a:rPr lang="en-US" sz="1500" i="1" dirty="0"/>
              <a:t>(MN Statute 120A.20)</a:t>
            </a:r>
            <a:endParaRPr lang="en-US" sz="1500" dirty="0"/>
          </a:p>
          <a:p>
            <a:pPr marL="457200" lvl="1" indent="0">
              <a:spcBef>
                <a:spcPts val="0"/>
              </a:spcBef>
              <a:buNone/>
            </a:pPr>
            <a:r>
              <a:rPr lang="en-US" sz="2400" dirty="0"/>
              <a:t>	In 2022-23, Lester Prairie School District will have 100% of children begin kindergarten at age 5 or older.  (100% Goal Met)</a:t>
            </a:r>
          </a:p>
          <a:p>
            <a:pPr lvl="0">
              <a:spcBef>
                <a:spcPts val="0"/>
              </a:spcBef>
            </a:pPr>
            <a:r>
              <a:rPr lang="en-US" sz="2800" b="1" i="1" dirty="0"/>
              <a:t>Child has received medically acceptable </a:t>
            </a:r>
            <a:r>
              <a:rPr lang="en-US" sz="2800" b="1" i="1" dirty="0">
                <a:solidFill>
                  <a:srgbClr val="FF0000"/>
                </a:solidFill>
              </a:rPr>
              <a:t>immunizations</a:t>
            </a:r>
            <a:r>
              <a:rPr lang="en-US" sz="2800" b="1" i="1" dirty="0"/>
              <a:t>     </a:t>
            </a:r>
            <a:r>
              <a:rPr lang="en-US" sz="1500" i="1" dirty="0"/>
              <a:t>(MN Statute </a:t>
            </a:r>
            <a:r>
              <a:rPr lang="en-US" sz="1500" dirty="0"/>
              <a:t>121A.15)</a:t>
            </a:r>
          </a:p>
          <a:p>
            <a:pPr marL="457200" lvl="1" indent="0">
              <a:spcBef>
                <a:spcPts val="0"/>
              </a:spcBef>
              <a:buNone/>
            </a:pPr>
            <a:r>
              <a:rPr lang="en-US" sz="2400" dirty="0"/>
              <a:t>	In 2022-23, Lester Prairie School District will have 100% of children fully immunized at kindergarten entry.  (72% - Goal Not Met)</a:t>
            </a:r>
          </a:p>
        </p:txBody>
      </p:sp>
      <p:pic>
        <p:nvPicPr>
          <p:cNvPr id="4" name="Picture 3"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4934" y="1"/>
            <a:ext cx="2489065" cy="1752600"/>
          </a:xfrm>
          <a:prstGeom prst="rect">
            <a:avLst/>
          </a:prstGeom>
        </p:spPr>
      </p:pic>
    </p:spTree>
    <p:extLst>
      <p:ext uri="{BB962C8B-B14F-4D97-AF65-F5344CB8AC3E}">
        <p14:creationId xmlns:p14="http://schemas.microsoft.com/office/powerpoint/2010/main" val="886919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099" y="381000"/>
            <a:ext cx="7838295" cy="1371600"/>
          </a:xfrm>
        </p:spPr>
        <p:txBody>
          <a:bodyPr>
            <a:normAutofit fontScale="90000"/>
          </a:bodyPr>
          <a:lstStyle/>
          <a:p>
            <a:pPr algn="l"/>
            <a:r>
              <a:rPr lang="en-US" sz="4000" b="1" dirty="0"/>
              <a:t>WBWF Goal  #2: All Third Grade Students Achieve Grade-Level Literacy</a:t>
            </a:r>
            <a:endParaRPr lang="en-US" sz="4000" dirty="0"/>
          </a:p>
        </p:txBody>
      </p:sp>
      <p:sp>
        <p:nvSpPr>
          <p:cNvPr id="3" name="Content Placeholder 2"/>
          <p:cNvSpPr>
            <a:spLocks noGrp="1"/>
          </p:cNvSpPr>
          <p:nvPr>
            <p:ph idx="1"/>
          </p:nvPr>
        </p:nvSpPr>
        <p:spPr>
          <a:xfrm>
            <a:off x="360429" y="1912895"/>
            <a:ext cx="5487341" cy="4500188"/>
          </a:xfrm>
        </p:spPr>
        <p:txBody>
          <a:bodyPr>
            <a:normAutofit lnSpcReduction="10000"/>
          </a:bodyPr>
          <a:lstStyle/>
          <a:p>
            <a:r>
              <a:rPr lang="en-US" sz="2400" b="1" dirty="0"/>
              <a:t>“Literacy is the cornerstone of all learning and reading well by third grade is one of the many developmental milestones in a child’s education” (MDE). </a:t>
            </a:r>
          </a:p>
          <a:p>
            <a:r>
              <a:rPr lang="en-US" sz="2400" b="1" dirty="0"/>
              <a:t>The Read Well by Third Grade Legislation (120B.12) requires districts to develop a literacy plan with the goal of having all students proficient in reading by the end of third grade. The Literacy Plan is updated annually.</a:t>
            </a:r>
          </a:p>
          <a:p>
            <a:endParaRPr lang="en-US" dirty="0"/>
          </a:p>
        </p:txBody>
      </p:sp>
      <p:pic>
        <p:nvPicPr>
          <p:cNvPr id="4" name="Picture 3"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7770" y="1912895"/>
            <a:ext cx="2857500" cy="2857500"/>
          </a:xfrm>
          <a:prstGeom prst="rect">
            <a:avLst/>
          </a:prstGeom>
        </p:spPr>
      </p:pic>
      <p:sp>
        <p:nvSpPr>
          <p:cNvPr id="5" name="TextBox 4">
            <a:extLst>
              <a:ext uri="{FF2B5EF4-FFF2-40B4-BE49-F238E27FC236}">
                <a16:creationId xmlns:a16="http://schemas.microsoft.com/office/drawing/2014/main" id="{2A6AC2E1-7357-634D-AD70-917FBBBB8907}"/>
              </a:ext>
            </a:extLst>
          </p:cNvPr>
          <p:cNvSpPr txBox="1"/>
          <p:nvPr/>
        </p:nvSpPr>
        <p:spPr>
          <a:xfrm>
            <a:off x="5526903" y="5003718"/>
            <a:ext cx="3763147" cy="1569660"/>
          </a:xfrm>
          <a:prstGeom prst="rect">
            <a:avLst/>
          </a:prstGeom>
          <a:noFill/>
        </p:spPr>
        <p:txBody>
          <a:bodyPr wrap="square" rtlCol="0">
            <a:spAutoFit/>
          </a:bodyPr>
          <a:lstStyle/>
          <a:p>
            <a:r>
              <a:rPr lang="en-US" sz="2400" b="1" dirty="0">
                <a:solidFill>
                  <a:srgbClr val="FF0000"/>
                </a:solidFill>
              </a:rPr>
              <a:t>Grade level literacy is crucial because in 4</a:t>
            </a:r>
            <a:r>
              <a:rPr lang="en-US" sz="2400" b="1" baseline="30000" dirty="0">
                <a:solidFill>
                  <a:srgbClr val="FF0000"/>
                </a:solidFill>
              </a:rPr>
              <a:t>th</a:t>
            </a:r>
            <a:r>
              <a:rPr lang="en-US" sz="2400" b="1" dirty="0">
                <a:solidFill>
                  <a:srgbClr val="FF0000"/>
                </a:solidFill>
              </a:rPr>
              <a:t> grade, learning to read shifts to reading to learn.</a:t>
            </a:r>
          </a:p>
        </p:txBody>
      </p:sp>
    </p:spTree>
    <p:extLst>
      <p:ext uri="{BB962C8B-B14F-4D97-AF65-F5344CB8AC3E}">
        <p14:creationId xmlns:p14="http://schemas.microsoft.com/office/powerpoint/2010/main" val="1865169212"/>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4" Type="http://schemas.openxmlformats.org/officeDocument/2006/relationships/image" Target="../media/image4.jpeg"/></Relationships>
</file>

<file path=ppt/theme/theme1.xml><?xml version="1.0" encoding="utf-8"?>
<a:theme xmlns:a="http://schemas.openxmlformats.org/drawingml/2006/main" name="Formal">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Formal">
      <a:majorFont>
        <a:latin typeface="Garamond"/>
        <a:ea typeface=""/>
        <a:cs typeface=""/>
        <a:font script="Jpan" typeface="ヒラギノ明朝 Pro W3"/>
        <a:font script="Hans" typeface="宋体"/>
        <a:font script="Hant" typeface="新細明體"/>
      </a:majorFont>
      <a:minorFont>
        <a:latin typeface="Garamond"/>
        <a:ea typeface=""/>
        <a:cs typeface=""/>
        <a:font script="Jpan" typeface="ヒラギノ明朝 Pro W3"/>
        <a:font script="Hans" typeface="宋体"/>
        <a:font script="Hant" typeface="新細明體"/>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Elements>
  <a:objectDefaults/>
  <a:extraClrSchemeLst/>
  <a:extLst>
    <a:ext uri="{05A4C25C-085E-4340-85A3-A5531E510DB2}">
      <thm15:themeFamily xmlns:thm15="http://schemas.microsoft.com/office/thememl/2012/main" name="Nov2017Public Annual Mtg Presentation" id="{B9AED597-CF1F-6E49-AAD2-16E8738A1881}" vid="{43C4235C-4E53-3B41-9818-C9DBA7F38D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27223</TotalTime>
  <Words>2389</Words>
  <Application>Microsoft Macintosh PowerPoint</Application>
  <PresentationFormat>On-screen Show (4:3)</PresentationFormat>
  <Paragraphs>395</Paragraphs>
  <Slides>28</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Garamond</vt:lpstr>
      <vt:lpstr>Wingdings</vt:lpstr>
      <vt:lpstr>Formal</vt:lpstr>
      <vt:lpstr>World’s Best Workforce 2022-2023 Report </vt:lpstr>
      <vt:lpstr>PowerPoint Presentation</vt:lpstr>
      <vt:lpstr>WBWF Timeline</vt:lpstr>
      <vt:lpstr>Minnesota Statute 120B.11</vt:lpstr>
      <vt:lpstr>Lester Prairie 2022-23: 487 students </vt:lpstr>
      <vt:lpstr>Lester Prairie 2022-23: 487 students </vt:lpstr>
      <vt:lpstr>WBWF Goal #1 School Readiness</vt:lpstr>
      <vt:lpstr>SMART Goal #1: Kindergarten Readiness</vt:lpstr>
      <vt:lpstr>WBWF Goal  #2: All Third Grade Students Achieve Grade-Level Literacy</vt:lpstr>
      <vt:lpstr>SMART Goal #2: All Third Grade Students Achieve Grade-Level Literacy</vt:lpstr>
      <vt:lpstr>WBWF #3:  Achievement Gap Closure</vt:lpstr>
      <vt:lpstr>PowerPoint Presentation</vt:lpstr>
      <vt:lpstr>WBWF #3:  Achievement Gap Closure</vt:lpstr>
      <vt:lpstr>PowerPoint Presentation</vt:lpstr>
      <vt:lpstr>WBWF Goal #3:  Achievement Gap Closure</vt:lpstr>
      <vt:lpstr>PowerPoint Presentation</vt:lpstr>
      <vt:lpstr>WBWF Goal #3:  Achievement Gap Closure</vt:lpstr>
      <vt:lpstr>PowerPoint Presentation</vt:lpstr>
      <vt:lpstr>Goal Area #4:  College and Career Readiness</vt:lpstr>
      <vt:lpstr>CCR = Choice Ready</vt:lpstr>
      <vt:lpstr>Goal Area #5: All Students Graduate from High School</vt:lpstr>
      <vt:lpstr>WBWF Strategies for  Continued Improvement:  </vt:lpstr>
      <vt:lpstr>Multi-Tiered System of Supports:  Whole Child: Academics, Behavior, &amp; Social/Emotional Wellness</vt:lpstr>
      <vt:lpstr>5 Categories of Data</vt:lpstr>
      <vt:lpstr>Curriculum and Instruction</vt:lpstr>
      <vt:lpstr>Teacher Equity</vt:lpstr>
      <vt:lpstr>Teacher Diversity</vt:lpstr>
      <vt:lpstr>       World’s Best Workforce  Comments and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World’s Best Workforce 2016-2017 Report </dc:title>
  <dc:creator>Microsoft Office User</dc:creator>
  <cp:lastModifiedBy>Melissa Radeke</cp:lastModifiedBy>
  <cp:revision>132</cp:revision>
  <cp:lastPrinted>2023-11-20T22:58:12Z</cp:lastPrinted>
  <dcterms:created xsi:type="dcterms:W3CDTF">2017-11-07T18:19:13Z</dcterms:created>
  <dcterms:modified xsi:type="dcterms:W3CDTF">2023-11-20T22:58:33Z</dcterms:modified>
</cp:coreProperties>
</file>