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64" r:id="rId2"/>
    <p:sldId id="281" r:id="rId3"/>
    <p:sldId id="312" r:id="rId4"/>
    <p:sldId id="317" r:id="rId5"/>
    <p:sldId id="328" r:id="rId6"/>
    <p:sldId id="330" r:id="rId7"/>
    <p:sldId id="331" r:id="rId8"/>
    <p:sldId id="344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5" r:id="rId18"/>
    <p:sldId id="341" r:id="rId19"/>
    <p:sldId id="343" r:id="rId20"/>
    <p:sldId id="327" r:id="rId21"/>
    <p:sldId id="303" r:id="rId22"/>
    <p:sldId id="304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Libre Franklin" pitchFamily="2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0CF"/>
    <a:srgbClr val="7CC246"/>
    <a:srgbClr val="808285"/>
    <a:srgbClr val="7DC246"/>
    <a:srgbClr val="0078BC"/>
    <a:srgbClr val="4D4D4F"/>
    <a:srgbClr val="00205C"/>
    <a:srgbClr val="2A7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485A4-9697-4BEA-91A6-ADB60691D28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BBCAB-875B-4A08-919C-3C94C1EB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0EB506F-D7CB-41B1-A30E-F251C25E5AB0}"/>
              </a:ext>
            </a:extLst>
          </p:cNvPr>
          <p:cNvSpPr/>
          <p:nvPr userDrawn="1"/>
        </p:nvSpPr>
        <p:spPr>
          <a:xfrm>
            <a:off x="0" y="1828798"/>
            <a:ext cx="11349318" cy="1898129"/>
          </a:xfrm>
          <a:prstGeom prst="rect">
            <a:avLst/>
          </a:prstGeom>
          <a:solidFill>
            <a:srgbClr val="08A0C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C40D9898-A624-47CD-BEFF-CD7E2A4EB9C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781008" y="2791251"/>
            <a:ext cx="1554480" cy="1554480"/>
          </a:xfrm>
          <a:solidFill>
            <a:srgbClr val="2A7050"/>
          </a:solidFill>
          <a:ln w="317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657B27-8BED-4908-BDDE-807023EC31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51989" y="1904105"/>
            <a:ext cx="7040879" cy="110811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4800" dirty="0"/>
              <a:t>Presentation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B8F02A0-2A00-40EB-AF68-3256D83DB3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51990" y="2947670"/>
            <a:ext cx="7040878" cy="81153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2800" dirty="0"/>
              <a:t>Subtitle If Necessary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685783-66DB-4789-9396-5855FCCA320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57212" y="2008861"/>
            <a:ext cx="1554480" cy="1554480"/>
          </a:xfrm>
          <a:solidFill>
            <a:srgbClr val="00205C"/>
          </a:solidFill>
          <a:ln w="317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ADA6397-5B3A-4408-8624-AB2BEF8C4F70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81008" y="1235016"/>
            <a:ext cx="1554480" cy="1554480"/>
          </a:xfrm>
          <a:solidFill>
            <a:srgbClr val="0078BC"/>
          </a:solidFill>
          <a:ln w="317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618FEB1-094C-4389-9F78-9C06109180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1989" y="3840660"/>
            <a:ext cx="7040878" cy="49524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08A0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Presented By: [insert name] |  date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D8A8E8E-27EB-4C65-A6C8-47F70D6D2F3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88163" y="190500"/>
            <a:ext cx="4460875" cy="15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Client Logo Here</a:t>
            </a:r>
          </a:p>
        </p:txBody>
      </p:sp>
    </p:spTree>
    <p:extLst>
      <p:ext uri="{BB962C8B-B14F-4D97-AF65-F5344CB8AC3E}">
        <p14:creationId xmlns:p14="http://schemas.microsoft.com/office/powerpoint/2010/main" val="366552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E042CA-7C12-4E10-8979-3E8989F59B87}"/>
              </a:ext>
            </a:extLst>
          </p:cNvPr>
          <p:cNvSpPr>
            <a:spLocks noChangeAspect="1"/>
          </p:cNvSpPr>
          <p:nvPr userDrawn="1"/>
        </p:nvSpPr>
        <p:spPr>
          <a:xfrm>
            <a:off x="736600" y="682170"/>
            <a:ext cx="2926080" cy="2926080"/>
          </a:xfrm>
          <a:prstGeom prst="rect">
            <a:avLst/>
          </a:prstGeom>
          <a:solidFill>
            <a:srgbClr val="08A0CF"/>
          </a:solidFill>
          <a:ln w="0">
            <a:solidFill>
              <a:srgbClr val="00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C9CE7-985B-433C-A1B9-CE25D1D50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429" y="1889760"/>
            <a:ext cx="7007071" cy="3905068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145388-E5D7-4E1F-B358-AF4779A8901F}"/>
              </a:ext>
            </a:extLst>
          </p:cNvPr>
          <p:cNvSpPr txBox="1"/>
          <p:nvPr userDrawn="1"/>
        </p:nvSpPr>
        <p:spPr>
          <a:xfrm>
            <a:off x="769620" y="1729712"/>
            <a:ext cx="286004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6AAF4-45F2-40EA-B5DC-40819F6B9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14C2C83-EAA4-4BC9-862B-17C9E7F5E5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45388-E5D7-4E1F-B358-AF4779A8901F}"/>
              </a:ext>
            </a:extLst>
          </p:cNvPr>
          <p:cNvSpPr txBox="1"/>
          <p:nvPr userDrawn="1"/>
        </p:nvSpPr>
        <p:spPr>
          <a:xfrm>
            <a:off x="769620" y="1729712"/>
            <a:ext cx="286004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6FA4F59-4FF9-383B-ABE8-E4B4810F60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44" y="579671"/>
            <a:ext cx="2286000" cy="2286000"/>
          </a:xfrm>
          <a:ln w="57150">
            <a:solidFill>
              <a:srgbClr val="08A0CF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7F4B81-22AF-39E2-D100-ED667FAB10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084" y="2975763"/>
            <a:ext cx="3017520" cy="35527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rgbClr val="08A0CF"/>
                </a:solidFill>
              </a:defRPr>
            </a:lvl1pPr>
          </a:lstStyle>
          <a:p>
            <a:pPr lvl="0"/>
            <a:r>
              <a:rPr lang="en-US" dirty="0"/>
              <a:t>Rep Name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55B6CEA-887D-348E-9847-848B0EE76A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084" y="3263320"/>
            <a:ext cx="3017520" cy="355272"/>
          </a:xfrm>
        </p:spPr>
        <p:txBody>
          <a:bodyPr anchor="t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Rep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3C0CCA9-5A73-45FB-8FBF-6E084664CC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48020" y="579671"/>
            <a:ext cx="7351307" cy="5608858"/>
          </a:xfrm>
        </p:spPr>
        <p:txBody>
          <a:bodyPr anchor="t">
            <a:noAutofit/>
          </a:bodyPr>
          <a:lstStyle>
            <a:lvl1pPr marL="0" marR="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marL="0" marR="0" inden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  <a:latin typeface="Libre Franklin" panose="00000500000000000000" pitchFamily="2" charset="0"/>
                <a:ea typeface="Cambria" panose="02040503050406030204" pitchFamily="18" charset="0"/>
              </a:rPr>
              <a:t>Role: </a:t>
            </a:r>
            <a:endParaRPr lang="en-US" sz="1800" b="1" dirty="0">
              <a:solidFill>
                <a:srgbClr val="0070C0"/>
              </a:solidFill>
              <a:effectLst/>
              <a:latin typeface="Open Sans" panose="020B0606030504020204" pitchFamily="34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Libre Frankl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of Role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  <a:latin typeface="Libre Franklin" panose="00000500000000000000" pitchFamily="2" charset="0"/>
                <a:ea typeface="Cambria" panose="02040503050406030204" pitchFamily="18" charset="0"/>
              </a:rPr>
              <a:t>Experience: </a:t>
            </a:r>
            <a:endParaRPr lang="en-US" sz="1800" b="1" dirty="0">
              <a:solidFill>
                <a:srgbClr val="0070C0"/>
              </a:solidFill>
              <a:effectLst/>
              <a:latin typeface="Open Sans" panose="020B0606030504020204" pitchFamily="34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Libre Frankl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XX Years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  <a:latin typeface="Libre Franklin" panose="00000500000000000000" pitchFamily="2" charset="0"/>
                <a:ea typeface="Cambria" panose="02040503050406030204" pitchFamily="18" charset="0"/>
              </a:rPr>
              <a:t>Focus: </a:t>
            </a:r>
            <a:endParaRPr lang="en-US" sz="1800" b="1" dirty="0">
              <a:solidFill>
                <a:srgbClr val="0070C0"/>
              </a:solidFill>
              <a:effectLst/>
              <a:latin typeface="Open Sans" panose="020B0606030504020204" pitchFamily="34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Libre Frankl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of focus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  <a:latin typeface="Libre Franklin" panose="00000500000000000000" pitchFamily="2" charset="0"/>
                <a:ea typeface="Cambria" panose="02040503050406030204" pitchFamily="18" charset="0"/>
              </a:rPr>
              <a:t>Specialties:</a:t>
            </a:r>
            <a:endParaRPr lang="en-US" sz="1800" b="1" dirty="0">
              <a:solidFill>
                <a:srgbClr val="0070C0"/>
              </a:solidFill>
              <a:effectLst/>
              <a:latin typeface="Open Sans" panose="020B0606030504020204" pitchFamily="34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Libre Frankl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Listing of specialties, sentence format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  <a:latin typeface="Libre Franklin" panose="00000500000000000000" pitchFamily="2" charset="0"/>
                <a:ea typeface="Cambria" panose="02040503050406030204" pitchFamily="18" charset="0"/>
              </a:rPr>
              <a:t>Licenses: </a:t>
            </a:r>
            <a:endParaRPr lang="en-US" sz="1800" b="1" dirty="0">
              <a:solidFill>
                <a:srgbClr val="0070C0"/>
              </a:solidFill>
              <a:effectLst/>
              <a:latin typeface="Open Sans" panose="020B0606030504020204" pitchFamily="34" charset="0"/>
              <a:ea typeface="Cambria" panose="020405030504060302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8BC"/>
              </a:buClr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Libre Frankl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Bulleted list of Licenses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0A4FA46-BBB0-4733-9AED-7A031F294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14C2C83-EAA4-4BC9-862B-17C9E7F5E5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8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AC49B-E03D-4CFD-81D9-29CB5498D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0378"/>
            <a:ext cx="10515600" cy="73442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rgbClr val="08A0C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C9CE7-985B-433C-A1B9-CE25D1D50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4096"/>
            <a:ext cx="10515600" cy="4632362"/>
          </a:xfrm>
        </p:spPr>
        <p:txBody>
          <a:bodyPr>
            <a:noAutofit/>
          </a:bodyPr>
          <a:lstStyle>
            <a:lvl1pPr>
              <a:buClr>
                <a:srgbClr val="08A0CF"/>
              </a:buClr>
              <a:defRPr sz="2400"/>
            </a:lvl1pPr>
            <a:lvl2pPr>
              <a:buClr>
                <a:srgbClr val="08A0CF"/>
              </a:buClr>
              <a:defRPr/>
            </a:lvl2pPr>
            <a:lvl3pPr>
              <a:buClr>
                <a:srgbClr val="08A0CF"/>
              </a:buClr>
              <a:defRPr/>
            </a:lvl3pPr>
            <a:lvl4pPr>
              <a:buClr>
                <a:srgbClr val="08A0CF"/>
              </a:buClr>
              <a:defRPr/>
            </a:lvl4pPr>
            <a:lvl5pPr>
              <a:buClr>
                <a:srgbClr val="08A0C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67ED30A-E92C-4CAD-A3CB-3BFA75E38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14C2C83-EAA4-4BC9-862B-17C9E7F5E5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7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D2F659-B17C-40FB-B17A-B62A71C03593}"/>
              </a:ext>
            </a:extLst>
          </p:cNvPr>
          <p:cNvSpPr/>
          <p:nvPr userDrawn="1"/>
        </p:nvSpPr>
        <p:spPr>
          <a:xfrm>
            <a:off x="-1" y="0"/>
            <a:ext cx="297455" cy="627363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4CD6FA-58F8-4C4E-ABFD-885EDA39C0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61" y="72879"/>
            <a:ext cx="11338560" cy="62007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936308-DFDF-4D11-B306-5FB43820164E}"/>
              </a:ext>
            </a:extLst>
          </p:cNvPr>
          <p:cNvSpPr/>
          <p:nvPr userDrawn="1"/>
        </p:nvSpPr>
        <p:spPr>
          <a:xfrm>
            <a:off x="86061" y="65577"/>
            <a:ext cx="11338560" cy="6200753"/>
          </a:xfrm>
          <a:prstGeom prst="rect">
            <a:avLst/>
          </a:prstGeom>
          <a:solidFill>
            <a:srgbClr val="08A0C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D3E06-3F95-4128-B2EB-7FEA8A89EC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410" y="97254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2B664-4905-4C47-9EFF-D28F35D83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860" y="37824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89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ullet List (for tables e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411B57-6E38-484F-9DCE-405CC47B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515600" cy="6189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8A0C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078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39DC1B1-A311-4F8B-951D-295ED8ED7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14C2C83-EAA4-4BC9-862B-17C9E7F5E5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4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58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68E8F6-1414-43BB-BA8D-F548B7588ECA}"/>
              </a:ext>
            </a:extLst>
          </p:cNvPr>
          <p:cNvSpPr/>
          <p:nvPr userDrawn="1"/>
        </p:nvSpPr>
        <p:spPr>
          <a:xfrm>
            <a:off x="65288" y="6342174"/>
            <a:ext cx="1133856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6A300-D234-4931-B3A0-585A94B17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585" y="984070"/>
            <a:ext cx="10515600" cy="5143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F2D9A6-E2FD-4504-9EC7-85263111C136}"/>
              </a:ext>
            </a:extLst>
          </p:cNvPr>
          <p:cNvSpPr/>
          <p:nvPr userDrawn="1"/>
        </p:nvSpPr>
        <p:spPr>
          <a:xfrm>
            <a:off x="11486632" y="63792"/>
            <a:ext cx="640080" cy="640080"/>
          </a:xfrm>
          <a:prstGeom prst="rect">
            <a:avLst/>
          </a:prstGeom>
          <a:solidFill>
            <a:srgbClr val="007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E8725-7213-4461-92B7-60284F7FF74B}"/>
              </a:ext>
            </a:extLst>
          </p:cNvPr>
          <p:cNvSpPr/>
          <p:nvPr userDrawn="1"/>
        </p:nvSpPr>
        <p:spPr>
          <a:xfrm>
            <a:off x="11486632" y="771658"/>
            <a:ext cx="640080" cy="6400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755BF1-03B2-4EA1-A956-02109CC369BC}"/>
              </a:ext>
            </a:extLst>
          </p:cNvPr>
          <p:cNvSpPr/>
          <p:nvPr userDrawn="1"/>
        </p:nvSpPr>
        <p:spPr>
          <a:xfrm>
            <a:off x="11486632" y="1479524"/>
            <a:ext cx="640080" cy="640080"/>
          </a:xfrm>
          <a:prstGeom prst="rect">
            <a:avLst/>
          </a:prstGeom>
          <a:solidFill>
            <a:srgbClr val="2A7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062EBA-C9E6-46D0-A297-30B4787940C4}"/>
              </a:ext>
            </a:extLst>
          </p:cNvPr>
          <p:cNvSpPr/>
          <p:nvPr userDrawn="1"/>
        </p:nvSpPr>
        <p:spPr>
          <a:xfrm>
            <a:off x="11486632" y="2192556"/>
            <a:ext cx="640080" cy="4606818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9B1A14-3CEF-459C-8B88-1289AA0E5C9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312" y="6411275"/>
            <a:ext cx="1129180" cy="3101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F5FD8C-AEA0-4A9D-BB9A-9F9C544F4420}"/>
              </a:ext>
            </a:extLst>
          </p:cNvPr>
          <p:cNvSpPr txBox="1"/>
          <p:nvPr userDrawn="1"/>
        </p:nvSpPr>
        <p:spPr>
          <a:xfrm>
            <a:off x="1654918" y="6478442"/>
            <a:ext cx="2110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Client Focused. Solution Driven.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101A92-8C7E-402A-B24E-9824AB99B291}"/>
              </a:ext>
            </a:extLst>
          </p:cNvPr>
          <p:cNvCxnSpPr>
            <a:cxnSpLocks/>
          </p:cNvCxnSpPr>
          <p:nvPr userDrawn="1"/>
        </p:nvCxnSpPr>
        <p:spPr>
          <a:xfrm>
            <a:off x="65288" y="81280"/>
            <a:ext cx="113385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BE0743-15A1-467E-A058-6DDFA42E6990}"/>
              </a:ext>
            </a:extLst>
          </p:cNvPr>
          <p:cNvCxnSpPr>
            <a:cxnSpLocks/>
          </p:cNvCxnSpPr>
          <p:nvPr userDrawn="1"/>
        </p:nvCxnSpPr>
        <p:spPr>
          <a:xfrm>
            <a:off x="65288" y="81280"/>
            <a:ext cx="0" cy="61798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46A016C-D20F-4E8C-82C8-34EA040443A5}"/>
              </a:ext>
            </a:extLst>
          </p:cNvPr>
          <p:cNvSpPr txBox="1"/>
          <p:nvPr userDrawn="1"/>
        </p:nvSpPr>
        <p:spPr>
          <a:xfrm>
            <a:off x="5073651" y="6408607"/>
            <a:ext cx="57718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Retiree HRA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CED49-FAB6-4CA7-840B-4B1DCD733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14C2C83-EAA4-4BC9-862B-17C9E7F5E5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06CBBB-FB58-472B-9F9D-E474DC758556}"/>
              </a:ext>
            </a:extLst>
          </p:cNvPr>
          <p:cNvSpPr txBox="1"/>
          <p:nvPr userDrawn="1"/>
        </p:nvSpPr>
        <p:spPr>
          <a:xfrm>
            <a:off x="4154133" y="6520934"/>
            <a:ext cx="47751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Confidential. </a:t>
            </a:r>
            <a:r>
              <a:rPr lang="en-US" sz="600" dirty="0">
                <a:solidFill>
                  <a:schemeClr val="bg1"/>
                </a:solidFill>
              </a:rPr>
              <a:t>Products and financial</a:t>
            </a:r>
            <a:r>
              <a:rPr lang="en-US" sz="600" baseline="0" dirty="0">
                <a:solidFill>
                  <a:schemeClr val="bg1"/>
                </a:solidFill>
              </a:rPr>
              <a:t> services provided by American United Life Insurance Company</a:t>
            </a:r>
            <a:r>
              <a:rPr lang="en-US" sz="600" baseline="30000" dirty="0">
                <a:solidFill>
                  <a:schemeClr val="bg1"/>
                </a:solidFill>
              </a:rPr>
              <a:t>®</a:t>
            </a:r>
            <a:r>
              <a:rPr lang="en-US" sz="600" baseline="0" dirty="0">
                <a:solidFill>
                  <a:schemeClr val="bg1"/>
                </a:solidFill>
              </a:rPr>
              <a:t>, a OneAmerica</a:t>
            </a:r>
            <a:r>
              <a:rPr lang="en-US" sz="600" baseline="30000" dirty="0">
                <a:solidFill>
                  <a:schemeClr val="bg1"/>
                </a:solidFill>
              </a:rPr>
              <a:t>® </a:t>
            </a:r>
            <a:r>
              <a:rPr lang="en-US" sz="600" baseline="0" dirty="0">
                <a:solidFill>
                  <a:schemeClr val="bg1"/>
                </a:solidFill>
              </a:rPr>
              <a:t>company. 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7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51" r:id="rId5"/>
    <p:sldLayoutId id="2147483654" r:id="rId6"/>
    <p:sldLayoutId id="2147483655" r:id="rId7"/>
    <p:sldLayoutId id="214748366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8B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8A0CF"/>
        </a:buClr>
        <a:buSzPct val="7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A0CF"/>
        </a:buClr>
        <a:buSzPct val="7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A0CF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A0CF"/>
        </a:buClr>
        <a:buSzPct val="75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A0CF"/>
        </a:buClr>
        <a:buSzPct val="75000"/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midamericajourney.com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midamericajourney.com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6812E84-F1F5-4BB8-A037-D05956CBBB5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1008" y="2791251"/>
            <a:ext cx="1554480" cy="1554480"/>
          </a:xfrm>
          <a:ln>
            <a:solidFill>
              <a:srgbClr val="08A0CF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E7D9A6-9627-4495-AEA1-21DE48549C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Retiree HRA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07E5EE9-38B7-4E08-9048-B7FEE1E267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Understanding Your </a:t>
            </a:r>
            <a:r>
              <a:rPr lang="en-US"/>
              <a:t>Retirement Benefit</a:t>
            </a:r>
            <a:endParaRPr lang="en-US" dirty="0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9884852E-5148-4E14-B2D2-8F902B8031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212" y="2008861"/>
            <a:ext cx="1554480" cy="1554480"/>
          </a:xfrm>
          <a:ln>
            <a:solidFill>
              <a:srgbClr val="08A0CF"/>
            </a:solidFill>
          </a:ln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CBAFEC84-4192-4065-885C-5BBF2F2CCF8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1008" y="1235016"/>
            <a:ext cx="1554480" cy="1554480"/>
          </a:xfrm>
          <a:ln>
            <a:solidFill>
              <a:srgbClr val="08A0CF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D15A84-42AF-47AA-B912-AE4DECF828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57" y="345385"/>
            <a:ext cx="2042470" cy="563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134B0F-4BB2-092D-1C44-E31708A5D6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3"/>
          <a:stretch/>
        </p:blipFill>
        <p:spPr>
          <a:xfrm>
            <a:off x="8470511" y="345385"/>
            <a:ext cx="2042470" cy="62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81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2ED53-B579-CA1E-7560-1E611747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6507"/>
            <a:ext cx="10515600" cy="734423"/>
          </a:xfrm>
        </p:spPr>
        <p:txBody>
          <a:bodyPr>
            <a:normAutofit fontScale="90000"/>
          </a:bodyPr>
          <a:lstStyle/>
          <a:p>
            <a:r>
              <a:rPr lang="en-US" dirty="0"/>
              <a:t>Accessing Your Online Account</a:t>
            </a:r>
            <a:br>
              <a:rPr lang="en-US" dirty="0"/>
            </a:br>
            <a:r>
              <a:rPr lang="en-US" b="0" dirty="0"/>
              <a:t>Logging into MidAmerica Journey for the First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153D0-22AB-B00B-3016-87E79F203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4C2C83-EAA4-4BC9-862B-17C9E7F5E55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A66AA3-88C0-802B-74F1-2251BBE7A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453" y="1870386"/>
            <a:ext cx="8154623" cy="4351338"/>
          </a:xfrm>
        </p:spPr>
        <p:txBody>
          <a:bodyPr/>
          <a:lstStyle/>
          <a:p>
            <a:pPr marL="2286000" lvl="5" indent="0">
              <a:buNone/>
            </a:pPr>
            <a:endParaRPr lang="en-US" dirty="0"/>
          </a:p>
          <a:p>
            <a:pPr marL="2286000" lvl="5" indent="0">
              <a:buNone/>
            </a:pPr>
            <a:r>
              <a:rPr lang="en-US" dirty="0"/>
              <a:t>Go to </a:t>
            </a:r>
            <a:r>
              <a:rPr lang="en-US" dirty="0">
                <a:hlinkClick r:id="rId2"/>
              </a:rPr>
              <a:t>www.myMidAmericaJourney.com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pPr lvl="5"/>
            <a:endParaRPr lang="en-US" dirty="0"/>
          </a:p>
          <a:p>
            <a:pPr lvl="5"/>
            <a:endParaRPr lang="en-US" dirty="0"/>
          </a:p>
          <a:p>
            <a:pPr marL="2286000" lvl="5" indent="0">
              <a:buNone/>
            </a:pPr>
            <a:r>
              <a:rPr lang="en-US" dirty="0"/>
              <a:t>Select </a:t>
            </a:r>
            <a:r>
              <a:rPr lang="en-US" b="1" dirty="0">
                <a:solidFill>
                  <a:srgbClr val="08A0CF"/>
                </a:solidFill>
              </a:rPr>
              <a:t>Create Your New Username and Password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pPr marL="2286000" lvl="5" indent="0">
              <a:buNone/>
            </a:pPr>
            <a:endParaRPr lang="en-US" dirty="0"/>
          </a:p>
          <a:p>
            <a:pPr lvl="5"/>
            <a:endParaRPr lang="en-US" dirty="0"/>
          </a:p>
          <a:p>
            <a:pPr marL="2286000" lvl="5" indent="0">
              <a:buNone/>
            </a:pPr>
            <a:r>
              <a:rPr lang="en-US" dirty="0"/>
              <a:t>Enter your identifying details, establish your security questions and choose a username and password.</a:t>
            </a:r>
          </a:p>
        </p:txBody>
      </p:sp>
      <p:sp>
        <p:nvSpPr>
          <p:cNvPr id="6" name="Freeform 41">
            <a:extLst>
              <a:ext uri="{FF2B5EF4-FFF2-40B4-BE49-F238E27FC236}">
                <a16:creationId xmlns:a16="http://schemas.microsoft.com/office/drawing/2014/main" id="{679A0A09-0975-6D20-49E9-7DB30A059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238" y="4622544"/>
            <a:ext cx="740645" cy="740838"/>
          </a:xfrm>
          <a:custGeom>
            <a:avLst/>
            <a:gdLst>
              <a:gd name="T0" fmla="*/ 579 w 608"/>
              <a:gd name="T1" fmla="*/ 608 h 609"/>
              <a:gd name="T2" fmla="*/ 579 w 608"/>
              <a:gd name="T3" fmla="*/ 608 h 609"/>
              <a:gd name="T4" fmla="*/ 28 w 608"/>
              <a:gd name="T5" fmla="*/ 608 h 609"/>
              <a:gd name="T6" fmla="*/ 0 w 608"/>
              <a:gd name="T7" fmla="*/ 580 h 609"/>
              <a:gd name="T8" fmla="*/ 0 w 608"/>
              <a:gd name="T9" fmla="*/ 29 h 609"/>
              <a:gd name="T10" fmla="*/ 28 w 608"/>
              <a:gd name="T11" fmla="*/ 0 h 609"/>
              <a:gd name="T12" fmla="*/ 579 w 608"/>
              <a:gd name="T13" fmla="*/ 0 h 609"/>
              <a:gd name="T14" fmla="*/ 607 w 608"/>
              <a:gd name="T15" fmla="*/ 29 h 609"/>
              <a:gd name="T16" fmla="*/ 607 w 608"/>
              <a:gd name="T17" fmla="*/ 580 h 609"/>
              <a:gd name="T18" fmla="*/ 579 w 608"/>
              <a:gd name="T19" fmla="*/ 608 h 609"/>
              <a:gd name="T20" fmla="*/ 56 w 608"/>
              <a:gd name="T21" fmla="*/ 57 h 609"/>
              <a:gd name="T22" fmla="*/ 56 w 608"/>
              <a:gd name="T23" fmla="*/ 57 h 609"/>
              <a:gd name="T24" fmla="*/ 56 w 608"/>
              <a:gd name="T25" fmla="*/ 538 h 609"/>
              <a:gd name="T26" fmla="*/ 113 w 608"/>
              <a:gd name="T27" fmla="*/ 474 h 609"/>
              <a:gd name="T28" fmla="*/ 183 w 608"/>
              <a:gd name="T29" fmla="*/ 446 h 609"/>
              <a:gd name="T30" fmla="*/ 247 w 608"/>
              <a:gd name="T31" fmla="*/ 417 h 609"/>
              <a:gd name="T32" fmla="*/ 247 w 608"/>
              <a:gd name="T33" fmla="*/ 368 h 609"/>
              <a:gd name="T34" fmla="*/ 226 w 608"/>
              <a:gd name="T35" fmla="*/ 311 h 609"/>
              <a:gd name="T36" fmla="*/ 205 w 608"/>
              <a:gd name="T37" fmla="*/ 290 h 609"/>
              <a:gd name="T38" fmla="*/ 219 w 608"/>
              <a:gd name="T39" fmla="*/ 248 h 609"/>
              <a:gd name="T40" fmla="*/ 212 w 608"/>
              <a:gd name="T41" fmla="*/ 191 h 609"/>
              <a:gd name="T42" fmla="*/ 304 w 608"/>
              <a:gd name="T43" fmla="*/ 113 h 609"/>
              <a:gd name="T44" fmla="*/ 395 w 608"/>
              <a:gd name="T45" fmla="*/ 191 h 609"/>
              <a:gd name="T46" fmla="*/ 395 w 608"/>
              <a:gd name="T47" fmla="*/ 248 h 609"/>
              <a:gd name="T48" fmla="*/ 403 w 608"/>
              <a:gd name="T49" fmla="*/ 290 h 609"/>
              <a:gd name="T50" fmla="*/ 381 w 608"/>
              <a:gd name="T51" fmla="*/ 311 h 609"/>
              <a:gd name="T52" fmla="*/ 360 w 608"/>
              <a:gd name="T53" fmla="*/ 368 h 609"/>
              <a:gd name="T54" fmla="*/ 360 w 608"/>
              <a:gd name="T55" fmla="*/ 417 h 609"/>
              <a:gd name="T56" fmla="*/ 424 w 608"/>
              <a:gd name="T57" fmla="*/ 446 h 609"/>
              <a:gd name="T58" fmla="*/ 494 w 608"/>
              <a:gd name="T59" fmla="*/ 474 h 609"/>
              <a:gd name="T60" fmla="*/ 551 w 608"/>
              <a:gd name="T61" fmla="*/ 538 h 609"/>
              <a:gd name="T62" fmla="*/ 551 w 608"/>
              <a:gd name="T63" fmla="*/ 57 h 609"/>
              <a:gd name="T64" fmla="*/ 56 w 608"/>
              <a:gd name="T65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5"/>
                  <a:pt x="607" y="29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6" y="57"/>
                </a:moveTo>
                <a:lnTo>
                  <a:pt x="56" y="57"/>
                </a:lnTo>
                <a:cubicBezTo>
                  <a:pt x="56" y="538"/>
                  <a:pt x="56" y="538"/>
                  <a:pt x="56" y="538"/>
                </a:cubicBezTo>
                <a:cubicBezTo>
                  <a:pt x="70" y="516"/>
                  <a:pt x="84" y="488"/>
                  <a:pt x="113" y="474"/>
                </a:cubicBezTo>
                <a:cubicBezTo>
                  <a:pt x="155" y="453"/>
                  <a:pt x="134" y="467"/>
                  <a:pt x="183" y="446"/>
                </a:cubicBezTo>
                <a:cubicBezTo>
                  <a:pt x="233" y="424"/>
                  <a:pt x="247" y="417"/>
                  <a:pt x="247" y="417"/>
                </a:cubicBezTo>
                <a:cubicBezTo>
                  <a:pt x="247" y="368"/>
                  <a:pt x="247" y="368"/>
                  <a:pt x="247" y="368"/>
                </a:cubicBezTo>
                <a:cubicBezTo>
                  <a:pt x="247" y="368"/>
                  <a:pt x="233" y="354"/>
                  <a:pt x="226" y="311"/>
                </a:cubicBezTo>
                <a:cubicBezTo>
                  <a:pt x="212" y="319"/>
                  <a:pt x="212" y="297"/>
                  <a:pt x="205" y="290"/>
                </a:cubicBezTo>
                <a:cubicBezTo>
                  <a:pt x="205" y="276"/>
                  <a:pt x="205" y="241"/>
                  <a:pt x="219" y="248"/>
                </a:cubicBezTo>
                <a:cubicBezTo>
                  <a:pt x="212" y="227"/>
                  <a:pt x="212" y="205"/>
                  <a:pt x="212" y="191"/>
                </a:cubicBezTo>
                <a:cubicBezTo>
                  <a:pt x="212" y="156"/>
                  <a:pt x="247" y="121"/>
                  <a:pt x="304" y="113"/>
                </a:cubicBezTo>
                <a:cubicBezTo>
                  <a:pt x="367" y="121"/>
                  <a:pt x="395" y="156"/>
                  <a:pt x="395" y="191"/>
                </a:cubicBezTo>
                <a:cubicBezTo>
                  <a:pt x="395" y="205"/>
                  <a:pt x="395" y="227"/>
                  <a:pt x="395" y="248"/>
                </a:cubicBezTo>
                <a:cubicBezTo>
                  <a:pt x="410" y="241"/>
                  <a:pt x="403" y="276"/>
                  <a:pt x="403" y="290"/>
                </a:cubicBezTo>
                <a:cubicBezTo>
                  <a:pt x="395" y="297"/>
                  <a:pt x="395" y="311"/>
                  <a:pt x="381" y="311"/>
                </a:cubicBezTo>
                <a:cubicBezTo>
                  <a:pt x="374" y="354"/>
                  <a:pt x="360" y="368"/>
                  <a:pt x="360" y="368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360" y="417"/>
                  <a:pt x="374" y="424"/>
                  <a:pt x="424" y="446"/>
                </a:cubicBezTo>
                <a:cubicBezTo>
                  <a:pt x="473" y="467"/>
                  <a:pt x="452" y="453"/>
                  <a:pt x="494" y="474"/>
                </a:cubicBezTo>
                <a:cubicBezTo>
                  <a:pt x="523" y="488"/>
                  <a:pt x="537" y="516"/>
                  <a:pt x="551" y="538"/>
                </a:cubicBezTo>
                <a:cubicBezTo>
                  <a:pt x="551" y="57"/>
                  <a:pt x="551" y="57"/>
                  <a:pt x="551" y="57"/>
                </a:cubicBezTo>
                <a:lnTo>
                  <a:pt x="56" y="57"/>
                </a:lnTo>
                <a:close/>
              </a:path>
            </a:pathLst>
          </a:custGeom>
          <a:solidFill>
            <a:srgbClr val="08A0C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351"/>
          </a:p>
        </p:txBody>
      </p:sp>
      <p:sp>
        <p:nvSpPr>
          <p:cNvPr id="7" name="Freeform 170">
            <a:extLst>
              <a:ext uri="{FF2B5EF4-FFF2-40B4-BE49-F238E27FC236}">
                <a16:creationId xmlns:a16="http://schemas.microsoft.com/office/drawing/2014/main" id="{AFC3B361-3F6E-2E8D-40AA-D4680FA27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238" y="3191347"/>
            <a:ext cx="583056" cy="617835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rgbClr val="08A0C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3" tIns="17147" rIns="34293" bIns="1714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351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2D7843C6-D0DD-4065-CF40-0D0FD895E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237" y="2047244"/>
            <a:ext cx="740645" cy="740838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9292037 w 587"/>
              <a:gd name="T7" fmla="*/ 56019554 h 524"/>
              <a:gd name="T8" fmla="*/ 49292037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7427667 w 587"/>
              <a:gd name="T19" fmla="*/ 62388158 h 524"/>
              <a:gd name="T20" fmla="*/ 27427667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1285894 w 587"/>
              <a:gd name="T41" fmla="*/ 4549054 h 524"/>
              <a:gd name="T42" fmla="*/ 71285894 w 587"/>
              <a:gd name="T43" fmla="*/ 4549054 h 524"/>
              <a:gd name="T44" fmla="*/ 5433810 w 587"/>
              <a:gd name="T45" fmla="*/ 4549054 h 524"/>
              <a:gd name="T46" fmla="*/ 5433810 w 587"/>
              <a:gd name="T47" fmla="*/ 45881344 h 524"/>
              <a:gd name="T48" fmla="*/ 71285894 w 587"/>
              <a:gd name="T49" fmla="*/ 45881344 h 524"/>
              <a:gd name="T50" fmla="*/ 71285894 w 587"/>
              <a:gd name="T51" fmla="*/ 4549054 h 524"/>
              <a:gd name="T52" fmla="*/ 31050088 w 587"/>
              <a:gd name="T53" fmla="*/ 21965823 h 524"/>
              <a:gd name="T54" fmla="*/ 31050088 w 587"/>
              <a:gd name="T55" fmla="*/ 21965823 h 524"/>
              <a:gd name="T56" fmla="*/ 32861478 w 587"/>
              <a:gd name="T57" fmla="*/ 22875778 h 524"/>
              <a:gd name="T58" fmla="*/ 32861478 w 587"/>
              <a:gd name="T59" fmla="*/ 22875778 h 524"/>
              <a:gd name="T60" fmla="*/ 35578203 w 587"/>
              <a:gd name="T61" fmla="*/ 24825476 h 524"/>
              <a:gd name="T62" fmla="*/ 42952532 w 587"/>
              <a:gd name="T63" fmla="*/ 18326364 h 524"/>
              <a:gd name="T64" fmla="*/ 42952532 w 587"/>
              <a:gd name="T65" fmla="*/ 18326364 h 524"/>
              <a:gd name="T66" fmla="*/ 45669617 w 587"/>
              <a:gd name="T67" fmla="*/ 16506814 h 524"/>
              <a:gd name="T68" fmla="*/ 49292037 w 587"/>
              <a:gd name="T69" fmla="*/ 20146274 h 524"/>
              <a:gd name="T70" fmla="*/ 47481007 w 587"/>
              <a:gd name="T71" fmla="*/ 22875778 h 524"/>
              <a:gd name="T72" fmla="*/ 47481007 w 587"/>
              <a:gd name="T73" fmla="*/ 22875778 h 524"/>
              <a:gd name="T74" fmla="*/ 38424416 w 587"/>
              <a:gd name="T75" fmla="*/ 33013628 h 524"/>
              <a:gd name="T76" fmla="*/ 38424416 w 587"/>
              <a:gd name="T77" fmla="*/ 33013628 h 524"/>
              <a:gd name="T78" fmla="*/ 35578203 w 587"/>
              <a:gd name="T79" fmla="*/ 33923583 h 524"/>
              <a:gd name="T80" fmla="*/ 32861478 w 587"/>
              <a:gd name="T81" fmla="*/ 33013628 h 524"/>
              <a:gd name="T82" fmla="*/ 32861478 w 587"/>
              <a:gd name="T83" fmla="*/ 33013628 h 524"/>
              <a:gd name="T84" fmla="*/ 28333362 w 587"/>
              <a:gd name="T85" fmla="*/ 27554619 h 524"/>
              <a:gd name="T86" fmla="*/ 28333362 w 587"/>
              <a:gd name="T87" fmla="*/ 27554619 h 524"/>
              <a:gd name="T88" fmla="*/ 27427667 w 587"/>
              <a:gd name="T89" fmla="*/ 25735070 h 524"/>
              <a:gd name="T90" fmla="*/ 31050088 w 587"/>
              <a:gd name="T91" fmla="*/ 21965823 h 5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1" y="480"/>
                  <a:pt x="381" y="480"/>
                  <a:pt x="381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51" y="35"/>
                </a:moveTo>
                <a:lnTo>
                  <a:pt x="551" y="35"/>
                </a:lnTo>
                <a:cubicBezTo>
                  <a:pt x="42" y="35"/>
                  <a:pt x="42" y="35"/>
                  <a:pt x="42" y="35"/>
                </a:cubicBezTo>
                <a:cubicBezTo>
                  <a:pt x="42" y="353"/>
                  <a:pt x="42" y="353"/>
                  <a:pt x="42" y="353"/>
                </a:cubicBezTo>
                <a:cubicBezTo>
                  <a:pt x="551" y="353"/>
                  <a:pt x="551" y="353"/>
                  <a:pt x="551" y="353"/>
                </a:cubicBezTo>
                <a:lnTo>
                  <a:pt x="551" y="35"/>
                </a:lnTo>
                <a:close/>
                <a:moveTo>
                  <a:pt x="240" y="169"/>
                </a:moveTo>
                <a:lnTo>
                  <a:pt x="240" y="169"/>
                </a:lnTo>
                <a:cubicBezTo>
                  <a:pt x="247" y="169"/>
                  <a:pt x="254" y="169"/>
                  <a:pt x="254" y="176"/>
                </a:cubicBezTo>
                <a:cubicBezTo>
                  <a:pt x="275" y="191"/>
                  <a:pt x="275" y="191"/>
                  <a:pt x="275" y="191"/>
                </a:cubicBezTo>
                <a:cubicBezTo>
                  <a:pt x="332" y="141"/>
                  <a:pt x="332" y="141"/>
                  <a:pt x="332" y="141"/>
                </a:cubicBezTo>
                <a:cubicBezTo>
                  <a:pt x="339" y="134"/>
                  <a:pt x="346" y="127"/>
                  <a:pt x="353" y="127"/>
                </a:cubicBezTo>
                <a:cubicBezTo>
                  <a:pt x="367" y="127"/>
                  <a:pt x="381" y="141"/>
                  <a:pt x="381" y="155"/>
                </a:cubicBezTo>
                <a:cubicBezTo>
                  <a:pt x="381" y="162"/>
                  <a:pt x="374" y="169"/>
                  <a:pt x="367" y="176"/>
                </a:cubicBezTo>
                <a:cubicBezTo>
                  <a:pt x="297" y="254"/>
                  <a:pt x="297" y="254"/>
                  <a:pt x="297" y="254"/>
                </a:cubicBezTo>
                <a:cubicBezTo>
                  <a:pt x="290" y="261"/>
                  <a:pt x="282" y="261"/>
                  <a:pt x="275" y="261"/>
                </a:cubicBezTo>
                <a:cubicBezTo>
                  <a:pt x="268" y="261"/>
                  <a:pt x="261" y="261"/>
                  <a:pt x="254" y="254"/>
                </a:cubicBezTo>
                <a:cubicBezTo>
                  <a:pt x="219" y="212"/>
                  <a:pt x="219" y="212"/>
                  <a:pt x="219" y="212"/>
                </a:cubicBezTo>
                <a:cubicBezTo>
                  <a:pt x="212" y="212"/>
                  <a:pt x="212" y="205"/>
                  <a:pt x="212" y="198"/>
                </a:cubicBezTo>
                <a:cubicBezTo>
                  <a:pt x="212" y="176"/>
                  <a:pt x="219" y="169"/>
                  <a:pt x="240" y="169"/>
                </a:cubicBezTo>
                <a:close/>
              </a:path>
            </a:pathLst>
          </a:custGeom>
          <a:solidFill>
            <a:srgbClr val="08A0CF"/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95305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D73FA-55AC-55D3-B00F-910344641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6816"/>
            <a:ext cx="10515600" cy="734423"/>
          </a:xfrm>
        </p:spPr>
        <p:txBody>
          <a:bodyPr>
            <a:normAutofit fontScale="90000"/>
          </a:bodyPr>
          <a:lstStyle/>
          <a:p>
            <a:r>
              <a:rPr lang="en-US" dirty="0"/>
              <a:t>MidAmerica Journey </a:t>
            </a:r>
            <a:br>
              <a:rPr lang="en-US" dirty="0"/>
            </a:br>
            <a:r>
              <a:rPr lang="en-US" b="0" dirty="0"/>
              <a:t>Portal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2A6E8-9CBE-9811-A19A-E69BDFEDB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1383" y="1606164"/>
            <a:ext cx="5632238" cy="4406732"/>
          </a:xfrm>
        </p:spPr>
        <p:txBody>
          <a:bodyPr/>
          <a:lstStyle/>
          <a:p>
            <a:r>
              <a:rPr lang="en-US" dirty="0"/>
              <a:t>24/7 Account Access</a:t>
            </a:r>
          </a:p>
          <a:p>
            <a:r>
              <a:rPr lang="en-US" dirty="0"/>
              <a:t>Online Claims Submission</a:t>
            </a:r>
          </a:p>
          <a:p>
            <a:r>
              <a:rPr lang="en-US" dirty="0"/>
              <a:t>Debit Card Management</a:t>
            </a:r>
          </a:p>
          <a:p>
            <a:r>
              <a:rPr lang="en-US" dirty="0"/>
              <a:t>Journey mobile app</a:t>
            </a:r>
          </a:p>
          <a:p>
            <a:r>
              <a:rPr lang="en-US" dirty="0"/>
              <a:t>Manage personal information and communication options (Manage direct deposit, sign up for text and email communications)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CCA52-86DA-2D63-F7AC-D5127A008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4C2C83-EAA4-4BC9-862B-17C9E7F5E558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A43FD8-D2BF-1E6F-766B-5E6262A58A0E}"/>
              </a:ext>
            </a:extLst>
          </p:cNvPr>
          <p:cNvGrpSpPr/>
          <p:nvPr/>
        </p:nvGrpSpPr>
        <p:grpSpPr>
          <a:xfrm>
            <a:off x="688022" y="1356568"/>
            <a:ext cx="4962617" cy="4680294"/>
            <a:chOff x="0" y="1881609"/>
            <a:chExt cx="4962617" cy="468029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1CE80DA-72E8-F4E0-EB7A-40863B5F36A7}"/>
                </a:ext>
              </a:extLst>
            </p:cNvPr>
            <p:cNvGrpSpPr/>
            <p:nvPr/>
          </p:nvGrpSpPr>
          <p:grpSpPr>
            <a:xfrm>
              <a:off x="0" y="1881609"/>
              <a:ext cx="4962617" cy="3410638"/>
              <a:chOff x="0" y="0"/>
              <a:chExt cx="14338561" cy="9643918"/>
            </a:xfrm>
          </p:grpSpPr>
          <p:pic>
            <p:nvPicPr>
              <p:cNvPr id="8" name="Picture 7" descr="A picture containing text, screen, screenshot, dark&#10;&#10;Description automatically generated">
                <a:extLst>
                  <a:ext uri="{FF2B5EF4-FFF2-40B4-BE49-F238E27FC236}">
                    <a16:creationId xmlns:a16="http://schemas.microsoft.com/office/drawing/2014/main" id="{4328AC65-F6FD-E72B-2907-6931E24C30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32" t="26956" r="20099" b="19710"/>
              <a:stretch/>
            </p:blipFill>
            <p:spPr>
              <a:xfrm>
                <a:off x="0" y="0"/>
                <a:ext cx="14338561" cy="9643918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91E9AEB-7FB4-DEE5-0CF5-89389B7DAECC}"/>
                  </a:ext>
                </a:extLst>
              </p:cNvPr>
              <p:cNvSpPr/>
              <p:nvPr/>
            </p:nvSpPr>
            <p:spPr>
              <a:xfrm>
                <a:off x="3593632" y="1634615"/>
                <a:ext cx="1248508" cy="580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1FB59F-826C-35FA-5596-A9EEF2F7B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483" y="3586928"/>
              <a:ext cx="1655254" cy="29749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44171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0ACEF-29E6-641B-FCDD-4BC87F09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Debit Card: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15E12-3EC0-4C22-9454-426934242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4096"/>
            <a:ext cx="6075947" cy="4632362"/>
          </a:xfrm>
        </p:spPr>
        <p:txBody>
          <a:bodyPr/>
          <a:lstStyle/>
          <a:p>
            <a:r>
              <a:rPr lang="en-US" dirty="0"/>
              <a:t>Eliminates need for claim forms and out-of-pocket payments at the point-of-sale</a:t>
            </a:r>
          </a:p>
          <a:p>
            <a:r>
              <a:rPr lang="en-US" dirty="0"/>
              <a:t>Can be used anywhere from a doctor’s office to a local pharmacy for eligible medical expenses</a:t>
            </a:r>
          </a:p>
          <a:p>
            <a:r>
              <a:rPr lang="en-US" b="1" dirty="0"/>
              <a:t>Supporting documentation may still be required </a:t>
            </a:r>
            <a:r>
              <a:rPr lang="en-US" dirty="0"/>
              <a:t>to substantiate debit card purchases/adjudicate a claim</a:t>
            </a:r>
          </a:p>
          <a:p>
            <a:r>
              <a:rPr lang="en-US" dirty="0"/>
              <a:t>Balances and transactions accessible via MidAmerica Journey or via the Journey mobile app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A739B-E2EF-FA88-4E18-29CC5B96E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4C2C83-EAA4-4BC9-862B-17C9E7F5E55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56F96B9-89B5-B418-0C94-67FD643CF4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90">
            <a:off x="6867215" y="2187178"/>
            <a:ext cx="3942456" cy="2478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9463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F8D5-377F-8D7A-4FFF-FF38C7FBF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Paper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5B1DC-9293-8612-160B-6875A0485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780" y="1423682"/>
            <a:ext cx="5077326" cy="4632362"/>
          </a:xfrm>
        </p:spPr>
        <p:txBody>
          <a:bodyPr/>
          <a:lstStyle/>
          <a:p>
            <a:r>
              <a:rPr lang="en-US" dirty="0"/>
              <a:t>Claim Form</a:t>
            </a:r>
          </a:p>
          <a:p>
            <a:r>
              <a:rPr lang="en-US" dirty="0"/>
              <a:t>Include receipts or other documentation</a:t>
            </a:r>
          </a:p>
          <a:p>
            <a:r>
              <a:rPr lang="en-US" dirty="0"/>
              <a:t>Mail or fax</a:t>
            </a:r>
          </a:p>
          <a:p>
            <a:r>
              <a:rPr lang="en-US" dirty="0"/>
              <a:t>10 business days for reimbursement</a:t>
            </a:r>
          </a:p>
          <a:p>
            <a:r>
              <a:rPr lang="en-US" dirty="0"/>
              <a:t>$5 fee for each reimbursement request not submitted through the Journey portal or Journey mobile app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EA477-744D-3F10-2EB6-66E9E4AEF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4C2C83-EAA4-4BC9-862B-17C9E7F5E55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75E270AB-6662-240A-9811-DC7A43302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0" y="1423682"/>
            <a:ext cx="4757607" cy="398679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0087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A5305-65C1-4C14-4854-2C6C6BFE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Documentation: Good vs. Bad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BC1AD-80B8-3360-3B33-2E95D70FE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031" y="1458790"/>
            <a:ext cx="4969831" cy="3161336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00B050"/>
                </a:solidFill>
              </a:rPr>
              <a:t>Good!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/>
              <a:t>Itemized statement (left), Explanation of Benefits (EOB), </a:t>
            </a:r>
            <a:br>
              <a:rPr lang="en-US" dirty="0"/>
            </a:br>
            <a:r>
              <a:rPr lang="en-US" dirty="0"/>
              <a:t>Co-Pay receipts, or invoices if no insurance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/>
              <a:t>Contains date of service, type of service, service amount and participant name*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5E301-94CE-62E1-87F3-593FA505D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4C2C83-EAA4-4BC9-862B-17C9E7F5E55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2A377-9938-CC72-6A06-20D5A6F29060}"/>
              </a:ext>
            </a:extLst>
          </p:cNvPr>
          <p:cNvSpPr txBox="1"/>
          <p:nvPr/>
        </p:nvSpPr>
        <p:spPr>
          <a:xfrm>
            <a:off x="6096000" y="5981527"/>
            <a:ext cx="4932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*identifying details have been removed from example.</a:t>
            </a:r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2FABB4A3-4BCB-D873-5432-7143B285B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39" y="630060"/>
            <a:ext cx="4033157" cy="521387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534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A5305-65C1-4C14-4854-2C6C6BFE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Documentation: Good vs. Bad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BC1AD-80B8-3360-3B33-2E95D70FE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347" y="1194096"/>
            <a:ext cx="4932948" cy="463236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Bad</a:t>
            </a:r>
          </a:p>
          <a:p>
            <a:pPr>
              <a:buClr>
                <a:srgbClr val="FF0000"/>
              </a:buClr>
              <a:buFont typeface="Libre Franklin" panose="00000500000000000000" pitchFamily="2" charset="0"/>
              <a:buChar char="x"/>
            </a:pPr>
            <a:r>
              <a:rPr lang="en-US" dirty="0"/>
              <a:t>Only includes total amount paid</a:t>
            </a:r>
          </a:p>
          <a:p>
            <a:pPr>
              <a:buClr>
                <a:srgbClr val="FF0000"/>
              </a:buClr>
              <a:buFont typeface="Libre Franklin" panose="00000500000000000000" pitchFamily="2" charset="0"/>
              <a:buChar char="x"/>
            </a:pPr>
            <a:r>
              <a:rPr lang="en-US" dirty="0"/>
              <a:t>Doesn’t include breakdown of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5E301-94CE-62E1-87F3-593FA505D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4C2C83-EAA4-4BC9-862B-17C9E7F5E55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2A377-9938-CC72-6A06-20D5A6F29060}"/>
              </a:ext>
            </a:extLst>
          </p:cNvPr>
          <p:cNvSpPr txBox="1"/>
          <p:nvPr/>
        </p:nvSpPr>
        <p:spPr>
          <a:xfrm>
            <a:off x="5498433" y="5735850"/>
            <a:ext cx="4932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*identifying details have been removed from example.</a:t>
            </a: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058D0583-AF00-8B21-2908-0F1719838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667" y="1161175"/>
            <a:ext cx="2902479" cy="437090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9716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60199-C579-29A5-63A9-005DE158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Documentation: Premiums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FC4A8-150D-C997-638A-3DDE53FE4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4C2C83-EAA4-4BC9-862B-17C9E7F5E55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BC4ADC-AE0D-AB59-317E-8A312370B7F3}"/>
              </a:ext>
            </a:extLst>
          </p:cNvPr>
          <p:cNvSpPr txBox="1">
            <a:spLocks/>
          </p:cNvSpPr>
          <p:nvPr/>
        </p:nvSpPr>
        <p:spPr>
          <a:xfrm>
            <a:off x="1333806" y="3306522"/>
            <a:ext cx="2865666" cy="2285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Premium Notice from your insurance company that includes:</a:t>
            </a:r>
          </a:p>
          <a:p>
            <a:r>
              <a:rPr lang="en-US" sz="1400" dirty="0"/>
              <a:t>Type of Premium</a:t>
            </a:r>
          </a:p>
          <a:p>
            <a:r>
              <a:rPr lang="en-US" sz="1400" dirty="0"/>
              <a:t>Premium Amount</a:t>
            </a:r>
          </a:p>
          <a:p>
            <a:r>
              <a:rPr lang="en-US" sz="1400" dirty="0"/>
              <a:t>Effective Date of Coverage</a:t>
            </a:r>
          </a:p>
          <a:p>
            <a:r>
              <a:rPr lang="en-US" sz="1400" dirty="0"/>
              <a:t>Name of insured—you, your spouse, or another qualifying dependent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ADBF72-4242-3240-22AD-8D654DD72287}"/>
              </a:ext>
            </a:extLst>
          </p:cNvPr>
          <p:cNvSpPr txBox="1">
            <a:spLocks/>
          </p:cNvSpPr>
          <p:nvPr/>
        </p:nvSpPr>
        <p:spPr>
          <a:xfrm>
            <a:off x="4481138" y="3306521"/>
            <a:ext cx="2607130" cy="24179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Insurance Premiums must be due or incurred </a:t>
            </a:r>
            <a:r>
              <a:rPr lang="en-US" sz="2000" b="1" dirty="0"/>
              <a:t>before</a:t>
            </a:r>
            <a:r>
              <a:rPr lang="en-US" sz="2000" dirty="0"/>
              <a:t> reimbursement. Exception is Long-Term Care premiums—these must be paid before reimbursement and proof of payment must be included with supporting documentation.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6B3A5F-B842-BC68-CE21-13C1A5AA64A1}"/>
              </a:ext>
            </a:extLst>
          </p:cNvPr>
          <p:cNvSpPr txBox="1">
            <a:spLocks/>
          </p:cNvSpPr>
          <p:nvPr/>
        </p:nvSpPr>
        <p:spPr>
          <a:xfrm>
            <a:off x="7369934" y="3306522"/>
            <a:ext cx="2560866" cy="2129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Recurring premium reimbursements remain in effect for the earlier of 12 months or when your premium changes*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49DAE-F64D-6DF4-53CF-B8F5071EB6D0}"/>
              </a:ext>
            </a:extLst>
          </p:cNvPr>
          <p:cNvSpPr txBox="1"/>
          <p:nvPr/>
        </p:nvSpPr>
        <p:spPr>
          <a:xfrm>
            <a:off x="7369934" y="5904067"/>
            <a:ext cx="378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*New claim form or online submission with required documentation must be submitted to renew recurring claim after 12 months</a:t>
            </a:r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2B13114B-F55B-DF74-FF4B-CDD3260A2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223" y="1569499"/>
            <a:ext cx="1045027" cy="1360861"/>
          </a:xfrm>
          <a:custGeom>
            <a:avLst/>
            <a:gdLst>
              <a:gd name="T0" fmla="*/ 56869383 w 467"/>
              <a:gd name="T1" fmla="*/ 71431400 h 609"/>
              <a:gd name="T2" fmla="*/ 56869383 w 467"/>
              <a:gd name="T3" fmla="*/ 71431400 h 609"/>
              <a:gd name="T4" fmla="*/ 11036246 w 467"/>
              <a:gd name="T5" fmla="*/ 71431400 h 609"/>
              <a:gd name="T6" fmla="*/ 7271138 w 467"/>
              <a:gd name="T7" fmla="*/ 67808209 h 609"/>
              <a:gd name="T8" fmla="*/ 7271138 w 467"/>
              <a:gd name="T9" fmla="*/ 3752694 h 609"/>
              <a:gd name="T10" fmla="*/ 11036246 w 467"/>
              <a:gd name="T11" fmla="*/ 0 h 609"/>
              <a:gd name="T12" fmla="*/ 30252386 w 467"/>
              <a:gd name="T13" fmla="*/ 0 h 609"/>
              <a:gd name="T14" fmla="*/ 30252386 w 467"/>
              <a:gd name="T15" fmla="*/ 13846331 h 609"/>
              <a:gd name="T16" fmla="*/ 30252386 w 467"/>
              <a:gd name="T17" fmla="*/ 21093073 h 609"/>
              <a:gd name="T18" fmla="*/ 37653243 w 467"/>
              <a:gd name="T19" fmla="*/ 28468958 h 609"/>
              <a:gd name="T20" fmla="*/ 44924380 w 467"/>
              <a:gd name="T21" fmla="*/ 28468958 h 609"/>
              <a:gd name="T22" fmla="*/ 60505132 w 467"/>
              <a:gd name="T23" fmla="*/ 28468958 h 609"/>
              <a:gd name="T24" fmla="*/ 60505132 w 467"/>
              <a:gd name="T25" fmla="*/ 57714571 h 609"/>
              <a:gd name="T26" fmla="*/ 60505132 w 467"/>
              <a:gd name="T27" fmla="*/ 67808209 h 609"/>
              <a:gd name="T28" fmla="*/ 56869383 w 467"/>
              <a:gd name="T29" fmla="*/ 71431400 h 609"/>
              <a:gd name="T30" fmla="*/ 37653243 w 467"/>
              <a:gd name="T31" fmla="*/ 24716265 h 609"/>
              <a:gd name="T32" fmla="*/ 37653243 w 467"/>
              <a:gd name="T33" fmla="*/ 24716265 h 609"/>
              <a:gd name="T34" fmla="*/ 33888135 w 467"/>
              <a:gd name="T35" fmla="*/ 21093073 h 609"/>
              <a:gd name="T36" fmla="*/ 33888135 w 467"/>
              <a:gd name="T37" fmla="*/ 13846331 h 609"/>
              <a:gd name="T38" fmla="*/ 33888135 w 467"/>
              <a:gd name="T39" fmla="*/ 0 h 609"/>
              <a:gd name="T40" fmla="*/ 60505132 w 467"/>
              <a:gd name="T41" fmla="*/ 24716265 h 609"/>
              <a:gd name="T42" fmla="*/ 44924380 w 467"/>
              <a:gd name="T43" fmla="*/ 24716265 h 609"/>
              <a:gd name="T44" fmla="*/ 37653243 w 467"/>
              <a:gd name="T45" fmla="*/ 24716265 h 609"/>
              <a:gd name="T46" fmla="*/ 13762877 w 467"/>
              <a:gd name="T47" fmla="*/ 75054951 h 609"/>
              <a:gd name="T48" fmla="*/ 13762877 w 467"/>
              <a:gd name="T49" fmla="*/ 75054951 h 609"/>
              <a:gd name="T50" fmla="*/ 16489509 w 467"/>
              <a:gd name="T51" fmla="*/ 75054951 h 609"/>
              <a:gd name="T52" fmla="*/ 40379874 w 467"/>
              <a:gd name="T53" fmla="*/ 75054951 h 609"/>
              <a:gd name="T54" fmla="*/ 45833137 w 467"/>
              <a:gd name="T55" fmla="*/ 75054951 h 609"/>
              <a:gd name="T56" fmla="*/ 53233994 w 467"/>
              <a:gd name="T57" fmla="*/ 75054951 h 609"/>
              <a:gd name="T58" fmla="*/ 49468526 w 467"/>
              <a:gd name="T59" fmla="*/ 78678142 h 609"/>
              <a:gd name="T60" fmla="*/ 7271138 w 467"/>
              <a:gd name="T61" fmla="*/ 78678142 h 609"/>
              <a:gd name="T62" fmla="*/ 0 w 467"/>
              <a:gd name="T63" fmla="*/ 71431400 h 609"/>
              <a:gd name="T64" fmla="*/ 0 w 467"/>
              <a:gd name="T65" fmla="*/ 10999436 h 609"/>
              <a:gd name="T66" fmla="*/ 3635389 w 467"/>
              <a:gd name="T67" fmla="*/ 7376244 h 609"/>
              <a:gd name="T68" fmla="*/ 3635389 w 467"/>
              <a:gd name="T69" fmla="*/ 18375680 h 609"/>
              <a:gd name="T70" fmla="*/ 3635389 w 467"/>
              <a:gd name="T71" fmla="*/ 61338122 h 609"/>
              <a:gd name="T72" fmla="*/ 3635389 w 467"/>
              <a:gd name="T73" fmla="*/ 67808209 h 609"/>
              <a:gd name="T74" fmla="*/ 11036246 w 467"/>
              <a:gd name="T75" fmla="*/ 75054951 h 609"/>
              <a:gd name="T76" fmla="*/ 13762877 w 467"/>
              <a:gd name="T77" fmla="*/ 75054951 h 6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67" h="609">
                <a:moveTo>
                  <a:pt x="438" y="552"/>
                </a:moveTo>
                <a:lnTo>
                  <a:pt x="438" y="552"/>
                </a:lnTo>
                <a:cubicBezTo>
                  <a:pt x="85" y="552"/>
                  <a:pt x="85" y="552"/>
                  <a:pt x="85" y="552"/>
                </a:cubicBezTo>
                <a:cubicBezTo>
                  <a:pt x="63" y="552"/>
                  <a:pt x="56" y="538"/>
                  <a:pt x="56" y="5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5"/>
                  <a:pt x="63" y="0"/>
                  <a:pt x="85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3" y="107"/>
                  <a:pt x="233" y="107"/>
                  <a:pt x="233" y="107"/>
                </a:cubicBezTo>
                <a:cubicBezTo>
                  <a:pt x="233" y="163"/>
                  <a:pt x="233" y="163"/>
                  <a:pt x="233" y="163"/>
                </a:cubicBezTo>
                <a:cubicBezTo>
                  <a:pt x="233" y="191"/>
                  <a:pt x="261" y="220"/>
                  <a:pt x="290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466" y="446"/>
                  <a:pt x="466" y="446"/>
                  <a:pt x="466" y="446"/>
                </a:cubicBezTo>
                <a:cubicBezTo>
                  <a:pt x="466" y="524"/>
                  <a:pt x="466" y="524"/>
                  <a:pt x="466" y="524"/>
                </a:cubicBezTo>
                <a:cubicBezTo>
                  <a:pt x="466" y="538"/>
                  <a:pt x="459" y="552"/>
                  <a:pt x="438" y="552"/>
                </a:cubicBezTo>
                <a:close/>
                <a:moveTo>
                  <a:pt x="290" y="191"/>
                </a:moveTo>
                <a:lnTo>
                  <a:pt x="290" y="191"/>
                </a:lnTo>
                <a:cubicBezTo>
                  <a:pt x="275" y="191"/>
                  <a:pt x="261" y="177"/>
                  <a:pt x="261" y="163"/>
                </a:cubicBezTo>
                <a:cubicBezTo>
                  <a:pt x="261" y="107"/>
                  <a:pt x="261" y="107"/>
                  <a:pt x="261" y="107"/>
                </a:cubicBezTo>
                <a:cubicBezTo>
                  <a:pt x="261" y="0"/>
                  <a:pt x="261" y="0"/>
                  <a:pt x="261" y="0"/>
                </a:cubicBezTo>
                <a:cubicBezTo>
                  <a:pt x="466" y="191"/>
                  <a:pt x="466" y="191"/>
                  <a:pt x="466" y="191"/>
                </a:cubicBezTo>
                <a:cubicBezTo>
                  <a:pt x="346" y="191"/>
                  <a:pt x="346" y="191"/>
                  <a:pt x="346" y="191"/>
                </a:cubicBezTo>
                <a:lnTo>
                  <a:pt x="290" y="191"/>
                </a:lnTo>
                <a:close/>
                <a:moveTo>
                  <a:pt x="106" y="580"/>
                </a:moveTo>
                <a:lnTo>
                  <a:pt x="106" y="580"/>
                </a:lnTo>
                <a:cubicBezTo>
                  <a:pt x="127" y="580"/>
                  <a:pt x="127" y="580"/>
                  <a:pt x="127" y="580"/>
                </a:cubicBezTo>
                <a:cubicBezTo>
                  <a:pt x="311" y="580"/>
                  <a:pt x="311" y="580"/>
                  <a:pt x="311" y="580"/>
                </a:cubicBezTo>
                <a:cubicBezTo>
                  <a:pt x="353" y="580"/>
                  <a:pt x="353" y="580"/>
                  <a:pt x="353" y="580"/>
                </a:cubicBezTo>
                <a:cubicBezTo>
                  <a:pt x="410" y="580"/>
                  <a:pt x="410" y="580"/>
                  <a:pt x="410" y="580"/>
                </a:cubicBezTo>
                <a:cubicBezTo>
                  <a:pt x="410" y="594"/>
                  <a:pt x="403" y="608"/>
                  <a:pt x="381" y="608"/>
                </a:cubicBezTo>
                <a:cubicBezTo>
                  <a:pt x="56" y="608"/>
                  <a:pt x="56" y="608"/>
                  <a:pt x="56" y="608"/>
                </a:cubicBezTo>
                <a:cubicBezTo>
                  <a:pt x="21" y="608"/>
                  <a:pt x="0" y="580"/>
                  <a:pt x="0" y="55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7"/>
                  <a:pt x="28" y="57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28" y="524"/>
                  <a:pt x="28" y="524"/>
                  <a:pt x="28" y="524"/>
                </a:cubicBezTo>
                <a:cubicBezTo>
                  <a:pt x="28" y="552"/>
                  <a:pt x="49" y="580"/>
                  <a:pt x="85" y="580"/>
                </a:cubicBezTo>
                <a:lnTo>
                  <a:pt x="106" y="580"/>
                </a:lnTo>
                <a:close/>
              </a:path>
            </a:pathLst>
          </a:custGeom>
          <a:solidFill>
            <a:srgbClr val="08A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35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Freeform 161">
            <a:extLst>
              <a:ext uri="{FF2B5EF4-FFF2-40B4-BE49-F238E27FC236}">
                <a16:creationId xmlns:a16="http://schemas.microsoft.com/office/drawing/2014/main" id="{0A1814A1-68E7-8501-798E-AFBC6124C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942" y="1651792"/>
            <a:ext cx="1312897" cy="1139429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rgbClr val="08A0C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3" tIns="17147" rIns="34293" bIns="17147" anchor="ctr"/>
          <a:lstStyle/>
          <a:p>
            <a:pPr>
              <a:defRPr/>
            </a:pPr>
            <a:endParaRPr lang="en-US" sz="1351" dirty="0"/>
          </a:p>
        </p:txBody>
      </p:sp>
      <p:sp>
        <p:nvSpPr>
          <p:cNvPr id="11" name="Freeform 55">
            <a:extLst>
              <a:ext uri="{FF2B5EF4-FFF2-40B4-BE49-F238E27FC236}">
                <a16:creationId xmlns:a16="http://schemas.microsoft.com/office/drawing/2014/main" id="{CC545000-AD73-7FDF-AF79-CF8A90A66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397" y="1719514"/>
            <a:ext cx="1130946" cy="1147876"/>
          </a:xfrm>
          <a:custGeom>
            <a:avLst/>
            <a:gdLst>
              <a:gd name="T0" fmla="*/ 73816246 w 601"/>
              <a:gd name="T1" fmla="*/ 78678142 h 609"/>
              <a:gd name="T2" fmla="*/ 73816246 w 601"/>
              <a:gd name="T3" fmla="*/ 78678142 h 609"/>
              <a:gd name="T4" fmla="*/ 3613541 w 601"/>
              <a:gd name="T5" fmla="*/ 78678142 h 609"/>
              <a:gd name="T6" fmla="*/ 0 w 601"/>
              <a:gd name="T7" fmla="*/ 75054951 h 609"/>
              <a:gd name="T8" fmla="*/ 0 w 601"/>
              <a:gd name="T9" fmla="*/ 13716829 h 609"/>
              <a:gd name="T10" fmla="*/ 3613541 w 601"/>
              <a:gd name="T11" fmla="*/ 10093638 h 609"/>
              <a:gd name="T12" fmla="*/ 10840264 w 601"/>
              <a:gd name="T13" fmla="*/ 10093638 h 609"/>
              <a:gd name="T14" fmla="*/ 10840264 w 601"/>
              <a:gd name="T15" fmla="*/ 13716829 h 609"/>
              <a:gd name="T16" fmla="*/ 19099426 w 601"/>
              <a:gd name="T17" fmla="*/ 21998871 h 609"/>
              <a:gd name="T18" fmla="*/ 27229624 w 601"/>
              <a:gd name="T19" fmla="*/ 13716829 h 609"/>
              <a:gd name="T20" fmla="*/ 27229624 w 601"/>
              <a:gd name="T21" fmla="*/ 10093638 h 609"/>
              <a:gd name="T22" fmla="*/ 49167722 w 601"/>
              <a:gd name="T23" fmla="*/ 10093638 h 609"/>
              <a:gd name="T24" fmla="*/ 49167722 w 601"/>
              <a:gd name="T25" fmla="*/ 13716829 h 609"/>
              <a:gd name="T26" fmla="*/ 58330360 w 601"/>
              <a:gd name="T27" fmla="*/ 21998871 h 609"/>
              <a:gd name="T28" fmla="*/ 66460558 w 601"/>
              <a:gd name="T29" fmla="*/ 13716829 h 609"/>
              <a:gd name="T30" fmla="*/ 66460558 w 601"/>
              <a:gd name="T31" fmla="*/ 10093638 h 609"/>
              <a:gd name="T32" fmla="*/ 73816246 w 601"/>
              <a:gd name="T33" fmla="*/ 10093638 h 609"/>
              <a:gd name="T34" fmla="*/ 77429787 w 601"/>
              <a:gd name="T35" fmla="*/ 13716829 h 609"/>
              <a:gd name="T36" fmla="*/ 77429787 w 601"/>
              <a:gd name="T37" fmla="*/ 75054951 h 609"/>
              <a:gd name="T38" fmla="*/ 73816246 w 601"/>
              <a:gd name="T39" fmla="*/ 78678142 h 609"/>
              <a:gd name="T40" fmla="*/ 70203064 w 601"/>
              <a:gd name="T41" fmla="*/ 29245613 h 609"/>
              <a:gd name="T42" fmla="*/ 70203064 w 601"/>
              <a:gd name="T43" fmla="*/ 29245613 h 609"/>
              <a:gd name="T44" fmla="*/ 7226723 w 601"/>
              <a:gd name="T45" fmla="*/ 29245613 h 609"/>
              <a:gd name="T46" fmla="*/ 7226723 w 601"/>
              <a:gd name="T47" fmla="*/ 71302258 h 609"/>
              <a:gd name="T48" fmla="*/ 70203064 w 601"/>
              <a:gd name="T49" fmla="*/ 71302258 h 609"/>
              <a:gd name="T50" fmla="*/ 70203064 w 601"/>
              <a:gd name="T51" fmla="*/ 29245613 h 609"/>
              <a:gd name="T52" fmla="*/ 26326149 w 601"/>
              <a:gd name="T53" fmla="*/ 46585633 h 609"/>
              <a:gd name="T54" fmla="*/ 26326149 w 601"/>
              <a:gd name="T55" fmla="*/ 46585633 h 609"/>
              <a:gd name="T56" fmla="*/ 29165180 w 601"/>
              <a:gd name="T57" fmla="*/ 47491791 h 609"/>
              <a:gd name="T58" fmla="*/ 34585312 w 601"/>
              <a:gd name="T59" fmla="*/ 53961878 h 609"/>
              <a:gd name="T60" fmla="*/ 49167722 w 601"/>
              <a:gd name="T61" fmla="*/ 39339251 h 609"/>
              <a:gd name="T62" fmla="*/ 51877788 w 601"/>
              <a:gd name="T63" fmla="*/ 38433453 h 609"/>
              <a:gd name="T64" fmla="*/ 55620295 w 601"/>
              <a:gd name="T65" fmla="*/ 42056644 h 609"/>
              <a:gd name="T66" fmla="*/ 54716819 w 601"/>
              <a:gd name="T67" fmla="*/ 43868240 h 609"/>
              <a:gd name="T68" fmla="*/ 37295378 w 601"/>
              <a:gd name="T69" fmla="*/ 61338122 h 609"/>
              <a:gd name="T70" fmla="*/ 34585312 w 601"/>
              <a:gd name="T71" fmla="*/ 62243920 h 609"/>
              <a:gd name="T72" fmla="*/ 32778721 w 601"/>
              <a:gd name="T73" fmla="*/ 61338122 h 609"/>
              <a:gd name="T74" fmla="*/ 23616083 w 601"/>
              <a:gd name="T75" fmla="*/ 53056080 h 609"/>
              <a:gd name="T76" fmla="*/ 22712608 w 601"/>
              <a:gd name="T77" fmla="*/ 50338687 h 609"/>
              <a:gd name="T78" fmla="*/ 26326149 w 601"/>
              <a:gd name="T79" fmla="*/ 46585633 h 609"/>
              <a:gd name="T80" fmla="*/ 58330360 w 601"/>
              <a:gd name="T81" fmla="*/ 17340380 h 609"/>
              <a:gd name="T82" fmla="*/ 58330360 w 601"/>
              <a:gd name="T83" fmla="*/ 17340380 h 609"/>
              <a:gd name="T84" fmla="*/ 54716819 w 601"/>
              <a:gd name="T85" fmla="*/ 13716829 h 609"/>
              <a:gd name="T86" fmla="*/ 54716819 w 601"/>
              <a:gd name="T87" fmla="*/ 3623191 h 609"/>
              <a:gd name="T88" fmla="*/ 58330360 w 601"/>
              <a:gd name="T89" fmla="*/ 0 h 609"/>
              <a:gd name="T90" fmla="*/ 61943901 w 601"/>
              <a:gd name="T91" fmla="*/ 3623191 h 609"/>
              <a:gd name="T92" fmla="*/ 61943901 w 601"/>
              <a:gd name="T93" fmla="*/ 13716829 h 609"/>
              <a:gd name="T94" fmla="*/ 58330360 w 601"/>
              <a:gd name="T95" fmla="*/ 17340380 h 609"/>
              <a:gd name="T96" fmla="*/ 19099426 w 601"/>
              <a:gd name="T97" fmla="*/ 17340380 h 609"/>
              <a:gd name="T98" fmla="*/ 19099426 w 601"/>
              <a:gd name="T99" fmla="*/ 17340380 h 609"/>
              <a:gd name="T100" fmla="*/ 15485886 w 601"/>
              <a:gd name="T101" fmla="*/ 13716829 h 609"/>
              <a:gd name="T102" fmla="*/ 15485886 w 601"/>
              <a:gd name="T103" fmla="*/ 3623191 h 609"/>
              <a:gd name="T104" fmla="*/ 19099426 w 601"/>
              <a:gd name="T105" fmla="*/ 0 h 609"/>
              <a:gd name="T106" fmla="*/ 22712608 w 601"/>
              <a:gd name="T107" fmla="*/ 3623191 h 609"/>
              <a:gd name="T108" fmla="*/ 22712608 w 601"/>
              <a:gd name="T109" fmla="*/ 13716829 h 609"/>
              <a:gd name="T110" fmla="*/ 19099426 w 601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7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1" y="141"/>
                  <a:pt x="211" y="106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381" y="78"/>
                  <a:pt x="381" y="78"/>
                  <a:pt x="381" y="78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86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04" y="360"/>
                </a:moveTo>
                <a:lnTo>
                  <a:pt x="204" y="360"/>
                </a:lnTo>
                <a:cubicBezTo>
                  <a:pt x="211" y="360"/>
                  <a:pt x="219" y="360"/>
                  <a:pt x="226" y="367"/>
                </a:cubicBezTo>
                <a:cubicBezTo>
                  <a:pt x="268" y="417"/>
                  <a:pt x="268" y="417"/>
                  <a:pt x="268" y="417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8" y="297"/>
                  <a:pt x="395" y="297"/>
                  <a:pt x="402" y="297"/>
                </a:cubicBezTo>
                <a:cubicBezTo>
                  <a:pt x="417" y="297"/>
                  <a:pt x="431" y="304"/>
                  <a:pt x="431" y="325"/>
                </a:cubicBezTo>
                <a:cubicBezTo>
                  <a:pt x="431" y="332"/>
                  <a:pt x="431" y="339"/>
                  <a:pt x="424" y="339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82" y="481"/>
                  <a:pt x="275" y="481"/>
                  <a:pt x="268" y="481"/>
                </a:cubicBezTo>
                <a:cubicBezTo>
                  <a:pt x="261" y="481"/>
                  <a:pt x="254" y="481"/>
                  <a:pt x="254" y="474"/>
                </a:cubicBezTo>
                <a:cubicBezTo>
                  <a:pt x="183" y="410"/>
                  <a:pt x="183" y="410"/>
                  <a:pt x="183" y="410"/>
                </a:cubicBezTo>
                <a:cubicBezTo>
                  <a:pt x="176" y="403"/>
                  <a:pt x="176" y="396"/>
                  <a:pt x="176" y="389"/>
                </a:cubicBezTo>
                <a:cubicBezTo>
                  <a:pt x="176" y="375"/>
                  <a:pt x="190" y="360"/>
                  <a:pt x="204" y="360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1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1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2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2" y="134"/>
                  <a:pt x="148" y="134"/>
                </a:cubicBezTo>
                <a:close/>
              </a:path>
            </a:pathLst>
          </a:custGeom>
          <a:solidFill>
            <a:srgbClr val="08A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684925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0F4C2-8381-6C43-0BD7-EAA6D83A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Recurring Premium Claim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DB01A-5AA7-B1AF-D730-D9F951B24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4096"/>
            <a:ext cx="10515600" cy="497278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One </a:t>
            </a:r>
            <a:r>
              <a:rPr lang="en-US" sz="1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decide how to pay your insurance premiums directly to providers/employer in retirement </a:t>
            </a:r>
          </a:p>
          <a:p>
            <a:pPr lvl="1">
              <a:lnSpc>
                <a:spcPct val="110000"/>
              </a:lnSpc>
            </a:pPr>
            <a:r>
              <a:rPr lang="en-US" sz="1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Automatic payments from your personal checking or savings account?</a:t>
            </a:r>
          </a:p>
          <a:p>
            <a:pPr>
              <a:lnSpc>
                <a:spcPct val="110000"/>
              </a:lnSpc>
            </a:pPr>
            <a:r>
              <a:rPr lang="en-US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Two </a:t>
            </a:r>
            <a:r>
              <a:rPr lang="en-US" sz="1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set up Recurring Premium Claim with MidAmerica </a:t>
            </a:r>
          </a:p>
          <a:p>
            <a:pPr lvl="1">
              <a:lnSpc>
                <a:spcPct val="110000"/>
              </a:lnSpc>
            </a:pPr>
            <a:r>
              <a:rPr lang="en-US" sz="1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 up Recurring Premium Claim online at </a:t>
            </a:r>
            <a:r>
              <a:rPr lang="en-US" sz="1750" dirty="0">
                <a:hlinkClick r:id="rId2"/>
              </a:rPr>
              <a:t>www.myMidAmericaJourney.com</a:t>
            </a:r>
            <a:r>
              <a:rPr lang="en-US" sz="1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through the MidAmerica Journey mobile app, or complete a paper claim form. Supporting documentation is required when using any method and </a:t>
            </a:r>
            <a:r>
              <a:rPr lang="en-US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documentation is critical! </a:t>
            </a:r>
          </a:p>
          <a:p>
            <a:pPr lvl="1">
              <a:lnSpc>
                <a:spcPct val="110000"/>
              </a:lnSpc>
            </a:pPr>
            <a:r>
              <a:rPr lang="en-US" sz="1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Once you set up your recurring premium claim, MidAmerica will send you a monthly payment each month for up to the next 12 months</a:t>
            </a:r>
          </a:p>
          <a:p>
            <a:pPr lvl="1">
              <a:lnSpc>
                <a:spcPct val="110000"/>
              </a:lnSpc>
            </a:pPr>
            <a:r>
              <a:rPr lang="en-US" sz="1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Monthly payments will be sent to you one month in advance </a:t>
            </a:r>
          </a:p>
          <a:p>
            <a:pPr lvl="1">
              <a:lnSpc>
                <a:spcPct val="110000"/>
              </a:lnSpc>
            </a:pPr>
            <a:r>
              <a:rPr lang="en-US" sz="1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MidAmerica can send funds to you via direct deposit to the same checking/savings account you use to pay your insurance premiums as outlined in Step One</a:t>
            </a:r>
          </a:p>
          <a:p>
            <a:pPr>
              <a:lnSpc>
                <a:spcPct val="110000"/>
              </a:lnSpc>
            </a:pPr>
            <a:r>
              <a:rPr lang="en-US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Three </a:t>
            </a:r>
            <a:r>
              <a:rPr lang="en-US" sz="1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 12-months, payments will cease until you submit a new Recurring Premium Claim and </a:t>
            </a:r>
            <a:r>
              <a:rPr lang="en-US" sz="175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documentation!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0F351-8C4F-759E-A592-9B42F4A7F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4C2C83-EAA4-4BC9-862B-17C9E7F5E55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4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3B683-C567-CE42-365A-ABB6F46E3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Documentation Example</a:t>
            </a:r>
            <a:br>
              <a:rPr lang="en-US" dirty="0"/>
            </a:br>
            <a:r>
              <a:rPr lang="en-US" b="0" dirty="0"/>
              <a:t>Premium Notice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A7EA3-B1AA-AA8A-3FF6-77CEF377D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4C2C83-EAA4-4BC9-862B-17C9E7F5E55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9DB26B-295B-8C22-0AB3-1D55A03710E0}"/>
              </a:ext>
            </a:extLst>
          </p:cNvPr>
          <p:cNvSpPr txBox="1">
            <a:spLocks/>
          </p:cNvSpPr>
          <p:nvPr/>
        </p:nvSpPr>
        <p:spPr>
          <a:xfrm>
            <a:off x="5991223" y="1608284"/>
            <a:ext cx="5086351" cy="342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8A0CF"/>
              </a:buClr>
            </a:pPr>
            <a:r>
              <a:rPr lang="en-US" sz="2400" dirty="0"/>
              <a:t>Provided by Retiree Billing/COBRA TPA</a:t>
            </a:r>
          </a:p>
          <a:p>
            <a:pPr>
              <a:buClr>
                <a:srgbClr val="08A0CF"/>
              </a:buClr>
            </a:pPr>
            <a:r>
              <a:rPr lang="en-US" sz="2400" dirty="0"/>
              <a:t>Contains:</a:t>
            </a:r>
          </a:p>
          <a:p>
            <a:pPr lvl="1">
              <a:buClr>
                <a:srgbClr val="08A0CF"/>
              </a:buClr>
            </a:pPr>
            <a:r>
              <a:rPr lang="en-US" sz="2000" dirty="0"/>
              <a:t>Coverage period</a:t>
            </a:r>
          </a:p>
          <a:p>
            <a:pPr lvl="1">
              <a:buClr>
                <a:srgbClr val="08A0CF"/>
              </a:buClr>
            </a:pPr>
            <a:r>
              <a:rPr lang="en-US" sz="2000" dirty="0"/>
              <a:t>Name of covered individual</a:t>
            </a:r>
          </a:p>
          <a:p>
            <a:pPr lvl="1">
              <a:buClr>
                <a:srgbClr val="08A0CF"/>
              </a:buClr>
            </a:pPr>
            <a:r>
              <a:rPr lang="en-US" sz="2000" dirty="0"/>
              <a:t>Premium amount</a:t>
            </a:r>
          </a:p>
          <a:p>
            <a:pPr lvl="1">
              <a:buClr>
                <a:srgbClr val="08A0CF"/>
              </a:buClr>
            </a:pPr>
            <a:r>
              <a:rPr lang="en-US" sz="2000" dirty="0"/>
              <a:t>Coverage type</a:t>
            </a:r>
          </a:p>
          <a:p>
            <a:pPr lvl="1">
              <a:buClr>
                <a:srgbClr val="08A0CF"/>
              </a:buClr>
            </a:pPr>
            <a:r>
              <a:rPr lang="en-US" sz="2000" dirty="0"/>
              <a:t>Name of insurance provider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71046C-C7E6-93F9-CCED-B9C50C7B96D5}"/>
              </a:ext>
            </a:extLst>
          </p:cNvPr>
          <p:cNvSpPr txBox="1"/>
          <p:nvPr/>
        </p:nvSpPr>
        <p:spPr>
          <a:xfrm>
            <a:off x="6760493" y="5875510"/>
            <a:ext cx="431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*Identifying details have been removed from example.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90069BDF-89DB-DBD5-448B-B7F6BF38A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9" y="1094801"/>
            <a:ext cx="4916261" cy="504231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8938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3B683-C567-CE42-365A-ABB6F46E3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Documentation Example</a:t>
            </a:r>
            <a:br>
              <a:rPr lang="en-US" dirty="0"/>
            </a:br>
            <a:r>
              <a:rPr lang="en-US" b="0" dirty="0"/>
              <a:t>Premium Invoice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A7EA3-B1AA-AA8A-3FF6-77CEF377D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4C2C83-EAA4-4BC9-862B-17C9E7F5E55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9DB26B-295B-8C22-0AB3-1D55A03710E0}"/>
              </a:ext>
            </a:extLst>
          </p:cNvPr>
          <p:cNvSpPr txBox="1">
            <a:spLocks/>
          </p:cNvSpPr>
          <p:nvPr/>
        </p:nvSpPr>
        <p:spPr>
          <a:xfrm>
            <a:off x="5991223" y="1608284"/>
            <a:ext cx="5086351" cy="342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8A0CF"/>
              </a:buClr>
            </a:pPr>
            <a:r>
              <a:rPr lang="en-US" sz="2400" dirty="0"/>
              <a:t>Provided by insurance provider</a:t>
            </a:r>
          </a:p>
          <a:p>
            <a:pPr>
              <a:buClr>
                <a:srgbClr val="08A0CF"/>
              </a:buClr>
            </a:pPr>
            <a:r>
              <a:rPr lang="en-US" sz="2400" dirty="0"/>
              <a:t>Contains:</a:t>
            </a:r>
          </a:p>
          <a:p>
            <a:pPr lvl="1">
              <a:buClr>
                <a:srgbClr val="08A0CF"/>
              </a:buClr>
            </a:pPr>
            <a:r>
              <a:rPr lang="en-US" sz="2000" dirty="0"/>
              <a:t>Coverage period</a:t>
            </a:r>
          </a:p>
          <a:p>
            <a:pPr lvl="1">
              <a:buClr>
                <a:srgbClr val="08A0CF"/>
              </a:buClr>
            </a:pPr>
            <a:r>
              <a:rPr lang="en-US" sz="2000" dirty="0"/>
              <a:t>Name of covered individual</a:t>
            </a:r>
          </a:p>
          <a:p>
            <a:pPr lvl="1">
              <a:buClr>
                <a:srgbClr val="08A0CF"/>
              </a:buClr>
            </a:pPr>
            <a:r>
              <a:rPr lang="en-US" sz="2000" dirty="0"/>
              <a:t>Premium amount</a:t>
            </a:r>
          </a:p>
          <a:p>
            <a:pPr lvl="1">
              <a:buClr>
                <a:srgbClr val="08A0CF"/>
              </a:buClr>
            </a:pPr>
            <a:r>
              <a:rPr lang="en-US" sz="2000" dirty="0"/>
              <a:t>Coverage type</a:t>
            </a:r>
          </a:p>
          <a:p>
            <a:pPr lvl="1">
              <a:buClr>
                <a:srgbClr val="08A0CF"/>
              </a:buClr>
            </a:pPr>
            <a:r>
              <a:rPr lang="en-US" sz="2000" dirty="0"/>
              <a:t>Name of insurance provider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71046C-C7E6-93F9-CCED-B9C50C7B96D5}"/>
              </a:ext>
            </a:extLst>
          </p:cNvPr>
          <p:cNvSpPr txBox="1"/>
          <p:nvPr/>
        </p:nvSpPr>
        <p:spPr>
          <a:xfrm>
            <a:off x="6760493" y="5875510"/>
            <a:ext cx="431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*Identifying details have been removed from example.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CA1898-2B51-BB82-5FC8-95422AC9F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01" y="1346180"/>
            <a:ext cx="5192299" cy="394549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342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Retiree HRA 101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72755" y="5863899"/>
            <a:ext cx="608671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600" dirty="0">
                <a:solidFill>
                  <a:prstClr val="black"/>
                </a:solidFill>
                <a:cs typeface="Arial" panose="020B0604020202020204" pitchFamily="34" charset="0"/>
              </a:rPr>
              <a:t>Guarantees are subject to the claims paying ability of American United Life Insurance Company.</a:t>
            </a:r>
          </a:p>
          <a:p>
            <a:pPr>
              <a:spcBef>
                <a:spcPts val="600"/>
              </a:spcBef>
              <a:defRPr/>
            </a:pPr>
            <a:r>
              <a:rPr lang="en-US" sz="600" dirty="0">
                <a:solidFill>
                  <a:prstClr val="black"/>
                </a:solidFill>
                <a:cs typeface="Arial" panose="020B0604020202020204" pitchFamily="34" charset="0"/>
              </a:rPr>
              <a:t>* American United Life Insurance Company’s unallocated group Fixed Annuity. Not FDIC insured. Based on the claims-paying ability of the investment provider.</a:t>
            </a:r>
            <a:endParaRPr lang="en-US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" name="Freeform 137"/>
          <p:cNvSpPr>
            <a:spLocks noChangeArrowheads="1"/>
          </p:cNvSpPr>
          <p:nvPr/>
        </p:nvSpPr>
        <p:spPr bwMode="auto">
          <a:xfrm>
            <a:off x="2355948" y="1667200"/>
            <a:ext cx="399373" cy="382109"/>
          </a:xfrm>
          <a:custGeom>
            <a:avLst/>
            <a:gdLst>
              <a:gd name="T0" fmla="*/ 593 w 608"/>
              <a:gd name="T1" fmla="*/ 255 h 581"/>
              <a:gd name="T2" fmla="*/ 593 w 608"/>
              <a:gd name="T3" fmla="*/ 255 h 581"/>
              <a:gd name="T4" fmla="*/ 593 w 608"/>
              <a:gd name="T5" fmla="*/ 255 h 581"/>
              <a:gd name="T6" fmla="*/ 445 w 608"/>
              <a:gd name="T7" fmla="*/ 361 h 581"/>
              <a:gd name="T8" fmla="*/ 501 w 608"/>
              <a:gd name="T9" fmla="*/ 537 h 581"/>
              <a:gd name="T10" fmla="*/ 501 w 608"/>
              <a:gd name="T11" fmla="*/ 552 h 581"/>
              <a:gd name="T12" fmla="*/ 473 w 608"/>
              <a:gd name="T13" fmla="*/ 580 h 581"/>
              <a:gd name="T14" fmla="*/ 459 w 608"/>
              <a:gd name="T15" fmla="*/ 573 h 581"/>
              <a:gd name="T16" fmla="*/ 459 w 608"/>
              <a:gd name="T17" fmla="*/ 573 h 581"/>
              <a:gd name="T18" fmla="*/ 304 w 608"/>
              <a:gd name="T19" fmla="*/ 460 h 581"/>
              <a:gd name="T20" fmla="*/ 148 w 608"/>
              <a:gd name="T21" fmla="*/ 573 h 581"/>
              <a:gd name="T22" fmla="*/ 148 w 608"/>
              <a:gd name="T23" fmla="*/ 573 h 581"/>
              <a:gd name="T24" fmla="*/ 134 w 608"/>
              <a:gd name="T25" fmla="*/ 580 h 581"/>
              <a:gd name="T26" fmla="*/ 106 w 608"/>
              <a:gd name="T27" fmla="*/ 552 h 581"/>
              <a:gd name="T28" fmla="*/ 106 w 608"/>
              <a:gd name="T29" fmla="*/ 537 h 581"/>
              <a:gd name="T30" fmla="*/ 162 w 608"/>
              <a:gd name="T31" fmla="*/ 361 h 581"/>
              <a:gd name="T32" fmla="*/ 14 w 608"/>
              <a:gd name="T33" fmla="*/ 255 h 581"/>
              <a:gd name="T34" fmla="*/ 14 w 608"/>
              <a:gd name="T35" fmla="*/ 255 h 581"/>
              <a:gd name="T36" fmla="*/ 0 w 608"/>
              <a:gd name="T37" fmla="*/ 226 h 581"/>
              <a:gd name="T38" fmla="*/ 28 w 608"/>
              <a:gd name="T39" fmla="*/ 198 h 581"/>
              <a:gd name="T40" fmla="*/ 28 w 608"/>
              <a:gd name="T41" fmla="*/ 198 h 581"/>
              <a:gd name="T42" fmla="*/ 219 w 608"/>
              <a:gd name="T43" fmla="*/ 198 h 581"/>
              <a:gd name="T44" fmla="*/ 275 w 608"/>
              <a:gd name="T45" fmla="*/ 22 h 581"/>
              <a:gd name="T46" fmla="*/ 304 w 608"/>
              <a:gd name="T47" fmla="*/ 0 h 581"/>
              <a:gd name="T48" fmla="*/ 332 w 608"/>
              <a:gd name="T49" fmla="*/ 22 h 581"/>
              <a:gd name="T50" fmla="*/ 388 w 608"/>
              <a:gd name="T51" fmla="*/ 198 h 581"/>
              <a:gd name="T52" fmla="*/ 579 w 608"/>
              <a:gd name="T53" fmla="*/ 198 h 581"/>
              <a:gd name="T54" fmla="*/ 579 w 608"/>
              <a:gd name="T55" fmla="*/ 198 h 581"/>
              <a:gd name="T56" fmla="*/ 607 w 608"/>
              <a:gd name="T57" fmla="*/ 226 h 581"/>
              <a:gd name="T58" fmla="*/ 593 w 608"/>
              <a:gd name="T59" fmla="*/ 25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8" h="581">
                <a:moveTo>
                  <a:pt x="593" y="255"/>
                </a:moveTo>
                <a:lnTo>
                  <a:pt x="593" y="255"/>
                </a:lnTo>
                <a:lnTo>
                  <a:pt x="593" y="255"/>
                </a:lnTo>
                <a:cubicBezTo>
                  <a:pt x="445" y="361"/>
                  <a:pt x="445" y="361"/>
                  <a:pt x="445" y="361"/>
                </a:cubicBezTo>
                <a:cubicBezTo>
                  <a:pt x="501" y="537"/>
                  <a:pt x="501" y="537"/>
                  <a:pt x="501" y="537"/>
                </a:cubicBezTo>
                <a:cubicBezTo>
                  <a:pt x="501" y="545"/>
                  <a:pt x="501" y="545"/>
                  <a:pt x="501" y="552"/>
                </a:cubicBezTo>
                <a:cubicBezTo>
                  <a:pt x="501" y="566"/>
                  <a:pt x="487" y="580"/>
                  <a:pt x="473" y="580"/>
                </a:cubicBezTo>
                <a:cubicBezTo>
                  <a:pt x="466" y="580"/>
                  <a:pt x="459" y="573"/>
                  <a:pt x="459" y="573"/>
                </a:cubicBezTo>
                <a:lnTo>
                  <a:pt x="459" y="573"/>
                </a:lnTo>
                <a:cubicBezTo>
                  <a:pt x="304" y="460"/>
                  <a:pt x="304" y="460"/>
                  <a:pt x="304" y="460"/>
                </a:cubicBezTo>
                <a:cubicBezTo>
                  <a:pt x="148" y="573"/>
                  <a:pt x="148" y="573"/>
                  <a:pt x="148" y="573"/>
                </a:cubicBezTo>
                <a:lnTo>
                  <a:pt x="148" y="573"/>
                </a:lnTo>
                <a:cubicBezTo>
                  <a:pt x="148" y="573"/>
                  <a:pt x="141" y="580"/>
                  <a:pt x="134" y="580"/>
                </a:cubicBezTo>
                <a:cubicBezTo>
                  <a:pt x="120" y="580"/>
                  <a:pt x="106" y="566"/>
                  <a:pt x="106" y="552"/>
                </a:cubicBezTo>
                <a:cubicBezTo>
                  <a:pt x="106" y="545"/>
                  <a:pt x="106" y="545"/>
                  <a:pt x="106" y="537"/>
                </a:cubicBezTo>
                <a:cubicBezTo>
                  <a:pt x="162" y="361"/>
                  <a:pt x="162" y="361"/>
                  <a:pt x="162" y="361"/>
                </a:cubicBezTo>
                <a:cubicBezTo>
                  <a:pt x="14" y="255"/>
                  <a:pt x="14" y="255"/>
                  <a:pt x="14" y="255"/>
                </a:cubicBezTo>
                <a:lnTo>
                  <a:pt x="14" y="255"/>
                </a:lnTo>
                <a:cubicBezTo>
                  <a:pt x="7" y="248"/>
                  <a:pt x="0" y="241"/>
                  <a:pt x="0" y="226"/>
                </a:cubicBezTo>
                <a:cubicBezTo>
                  <a:pt x="0" y="212"/>
                  <a:pt x="14" y="198"/>
                  <a:pt x="28" y="198"/>
                </a:cubicBezTo>
                <a:lnTo>
                  <a:pt x="28" y="198"/>
                </a:lnTo>
                <a:cubicBezTo>
                  <a:pt x="219" y="198"/>
                  <a:pt x="219" y="198"/>
                  <a:pt x="219" y="198"/>
                </a:cubicBezTo>
                <a:cubicBezTo>
                  <a:pt x="275" y="22"/>
                  <a:pt x="275" y="22"/>
                  <a:pt x="275" y="22"/>
                </a:cubicBezTo>
                <a:cubicBezTo>
                  <a:pt x="282" y="14"/>
                  <a:pt x="290" y="0"/>
                  <a:pt x="304" y="0"/>
                </a:cubicBezTo>
                <a:cubicBezTo>
                  <a:pt x="318" y="0"/>
                  <a:pt x="325" y="14"/>
                  <a:pt x="332" y="22"/>
                </a:cubicBezTo>
                <a:cubicBezTo>
                  <a:pt x="388" y="198"/>
                  <a:pt x="388" y="198"/>
                  <a:pt x="388" y="198"/>
                </a:cubicBezTo>
                <a:cubicBezTo>
                  <a:pt x="579" y="198"/>
                  <a:pt x="579" y="198"/>
                  <a:pt x="579" y="198"/>
                </a:cubicBezTo>
                <a:lnTo>
                  <a:pt x="579" y="198"/>
                </a:lnTo>
                <a:cubicBezTo>
                  <a:pt x="593" y="198"/>
                  <a:pt x="607" y="212"/>
                  <a:pt x="607" y="226"/>
                </a:cubicBezTo>
                <a:cubicBezTo>
                  <a:pt x="607" y="241"/>
                  <a:pt x="600" y="248"/>
                  <a:pt x="593" y="2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1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37030251-75BE-489E-B10A-06EA7A475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14C2C83-EAA4-4BC9-862B-17C9E7F5E558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6AB3BA-EDA4-8013-746A-E1887F378CDB}"/>
              </a:ext>
            </a:extLst>
          </p:cNvPr>
          <p:cNvCxnSpPr/>
          <p:nvPr/>
        </p:nvCxnSpPr>
        <p:spPr>
          <a:xfrm>
            <a:off x="2267757" y="1734234"/>
            <a:ext cx="0" cy="3673929"/>
          </a:xfrm>
          <a:prstGeom prst="line">
            <a:avLst/>
          </a:prstGeom>
          <a:ln w="38100">
            <a:solidFill>
              <a:srgbClr val="4C8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5D7172-BD10-2350-A5B2-46CABCBD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0013" y="5051397"/>
            <a:ext cx="6926039" cy="698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Use for medical expenses and premiums to offset your out-of-pocket costs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540541-BDD7-EB25-7AED-FD1ECF815936}"/>
              </a:ext>
            </a:extLst>
          </p:cNvPr>
          <p:cNvSpPr/>
          <p:nvPr/>
        </p:nvSpPr>
        <p:spPr>
          <a:xfrm>
            <a:off x="1859544" y="1183145"/>
            <a:ext cx="857248" cy="857248"/>
          </a:xfrm>
          <a:prstGeom prst="ellipse">
            <a:avLst/>
          </a:prstGeom>
          <a:solidFill>
            <a:srgbClr val="08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4A1BE0-5F32-87FF-4D96-33FB7DFBE296}"/>
              </a:ext>
            </a:extLst>
          </p:cNvPr>
          <p:cNvSpPr/>
          <p:nvPr/>
        </p:nvSpPr>
        <p:spPr>
          <a:xfrm>
            <a:off x="1859544" y="2428199"/>
            <a:ext cx="857248" cy="857248"/>
          </a:xfrm>
          <a:prstGeom prst="ellipse">
            <a:avLst/>
          </a:prstGeom>
          <a:solidFill>
            <a:srgbClr val="08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13A4B8D-144F-6753-DBB6-81671A3813C3}"/>
              </a:ext>
            </a:extLst>
          </p:cNvPr>
          <p:cNvSpPr/>
          <p:nvPr/>
        </p:nvSpPr>
        <p:spPr>
          <a:xfrm>
            <a:off x="1859545" y="3673253"/>
            <a:ext cx="857248" cy="857248"/>
          </a:xfrm>
          <a:prstGeom prst="ellipse">
            <a:avLst/>
          </a:prstGeom>
          <a:solidFill>
            <a:srgbClr val="08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58DBE09-5527-6B65-D118-4544B4AB7B2B}"/>
              </a:ext>
            </a:extLst>
          </p:cNvPr>
          <p:cNvSpPr/>
          <p:nvPr/>
        </p:nvSpPr>
        <p:spPr>
          <a:xfrm>
            <a:off x="1859546" y="4918307"/>
            <a:ext cx="857248" cy="857248"/>
          </a:xfrm>
          <a:prstGeom prst="ellipse">
            <a:avLst/>
          </a:prstGeom>
          <a:solidFill>
            <a:srgbClr val="08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2AAD59B-25C3-E4DF-D588-49CDD7FA3CD2}"/>
              </a:ext>
            </a:extLst>
          </p:cNvPr>
          <p:cNvSpPr txBox="1">
            <a:spLocks/>
          </p:cNvSpPr>
          <p:nvPr/>
        </p:nvSpPr>
        <p:spPr>
          <a:xfrm>
            <a:off x="2910013" y="1442416"/>
            <a:ext cx="4963886" cy="3387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Interest-bearing account in your name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F7FAEC0-AE89-0FFC-95BF-6E1A354EAD3A}"/>
              </a:ext>
            </a:extLst>
          </p:cNvPr>
          <p:cNvSpPr txBox="1">
            <a:spLocks/>
          </p:cNvSpPr>
          <p:nvPr/>
        </p:nvSpPr>
        <p:spPr>
          <a:xfrm>
            <a:off x="2910013" y="2663318"/>
            <a:ext cx="4963886" cy="38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Employer deposits money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0A7685D-5497-9AA3-080A-538D38B1C6FC}"/>
              </a:ext>
            </a:extLst>
          </p:cNvPr>
          <p:cNvSpPr txBox="1">
            <a:spLocks/>
          </p:cNvSpPr>
          <p:nvPr/>
        </p:nvSpPr>
        <p:spPr>
          <a:xfrm>
            <a:off x="2910013" y="3705118"/>
            <a:ext cx="6713766" cy="698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000" dirty="0"/>
              <a:t>Money invested in a fixed annuity, currently guaranteeing a 1.65% interest rate through 2024*</a:t>
            </a:r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2A9B3E81-5A0B-3D9B-AC0D-FFF59D8FE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654" y="1361344"/>
            <a:ext cx="462205" cy="391457"/>
          </a:xfrm>
          <a:custGeom>
            <a:avLst/>
            <a:gdLst>
              <a:gd name="T0" fmla="*/ 579 w 602"/>
              <a:gd name="T1" fmla="*/ 509 h 510"/>
              <a:gd name="T2" fmla="*/ 579 w 602"/>
              <a:gd name="T3" fmla="*/ 509 h 510"/>
              <a:gd name="T4" fmla="*/ 21 w 602"/>
              <a:gd name="T5" fmla="*/ 509 h 510"/>
              <a:gd name="T6" fmla="*/ 0 w 602"/>
              <a:gd name="T7" fmla="*/ 488 h 510"/>
              <a:gd name="T8" fmla="*/ 0 w 602"/>
              <a:gd name="T9" fmla="*/ 481 h 510"/>
              <a:gd name="T10" fmla="*/ 21 w 602"/>
              <a:gd name="T11" fmla="*/ 452 h 510"/>
              <a:gd name="T12" fmla="*/ 579 w 602"/>
              <a:gd name="T13" fmla="*/ 452 h 510"/>
              <a:gd name="T14" fmla="*/ 601 w 602"/>
              <a:gd name="T15" fmla="*/ 481 h 510"/>
              <a:gd name="T16" fmla="*/ 601 w 602"/>
              <a:gd name="T17" fmla="*/ 488 h 510"/>
              <a:gd name="T18" fmla="*/ 579 w 602"/>
              <a:gd name="T19" fmla="*/ 509 h 510"/>
              <a:gd name="T20" fmla="*/ 487 w 602"/>
              <a:gd name="T21" fmla="*/ 424 h 510"/>
              <a:gd name="T22" fmla="*/ 487 w 602"/>
              <a:gd name="T23" fmla="*/ 424 h 510"/>
              <a:gd name="T24" fmla="*/ 431 w 602"/>
              <a:gd name="T25" fmla="*/ 424 h 510"/>
              <a:gd name="T26" fmla="*/ 403 w 602"/>
              <a:gd name="T27" fmla="*/ 396 h 510"/>
              <a:gd name="T28" fmla="*/ 403 w 602"/>
              <a:gd name="T29" fmla="*/ 28 h 510"/>
              <a:gd name="T30" fmla="*/ 431 w 602"/>
              <a:gd name="T31" fmla="*/ 0 h 510"/>
              <a:gd name="T32" fmla="*/ 487 w 602"/>
              <a:gd name="T33" fmla="*/ 0 h 510"/>
              <a:gd name="T34" fmla="*/ 516 w 602"/>
              <a:gd name="T35" fmla="*/ 28 h 510"/>
              <a:gd name="T36" fmla="*/ 516 w 602"/>
              <a:gd name="T37" fmla="*/ 396 h 510"/>
              <a:gd name="T38" fmla="*/ 487 w 602"/>
              <a:gd name="T39" fmla="*/ 424 h 510"/>
              <a:gd name="T40" fmla="*/ 332 w 602"/>
              <a:gd name="T41" fmla="*/ 424 h 510"/>
              <a:gd name="T42" fmla="*/ 332 w 602"/>
              <a:gd name="T43" fmla="*/ 424 h 510"/>
              <a:gd name="T44" fmla="*/ 276 w 602"/>
              <a:gd name="T45" fmla="*/ 424 h 510"/>
              <a:gd name="T46" fmla="*/ 247 w 602"/>
              <a:gd name="T47" fmla="*/ 396 h 510"/>
              <a:gd name="T48" fmla="*/ 247 w 602"/>
              <a:gd name="T49" fmla="*/ 163 h 510"/>
              <a:gd name="T50" fmla="*/ 276 w 602"/>
              <a:gd name="T51" fmla="*/ 134 h 510"/>
              <a:gd name="T52" fmla="*/ 332 w 602"/>
              <a:gd name="T53" fmla="*/ 134 h 510"/>
              <a:gd name="T54" fmla="*/ 360 w 602"/>
              <a:gd name="T55" fmla="*/ 163 h 510"/>
              <a:gd name="T56" fmla="*/ 360 w 602"/>
              <a:gd name="T57" fmla="*/ 396 h 510"/>
              <a:gd name="T58" fmla="*/ 332 w 602"/>
              <a:gd name="T59" fmla="*/ 424 h 510"/>
              <a:gd name="T60" fmla="*/ 169 w 602"/>
              <a:gd name="T61" fmla="*/ 424 h 510"/>
              <a:gd name="T62" fmla="*/ 169 w 602"/>
              <a:gd name="T63" fmla="*/ 424 h 510"/>
              <a:gd name="T64" fmla="*/ 113 w 602"/>
              <a:gd name="T65" fmla="*/ 424 h 510"/>
              <a:gd name="T66" fmla="*/ 85 w 602"/>
              <a:gd name="T67" fmla="*/ 396 h 510"/>
              <a:gd name="T68" fmla="*/ 85 w 602"/>
              <a:gd name="T69" fmla="*/ 297 h 510"/>
              <a:gd name="T70" fmla="*/ 113 w 602"/>
              <a:gd name="T71" fmla="*/ 269 h 510"/>
              <a:gd name="T72" fmla="*/ 169 w 602"/>
              <a:gd name="T73" fmla="*/ 269 h 510"/>
              <a:gd name="T74" fmla="*/ 198 w 602"/>
              <a:gd name="T75" fmla="*/ 297 h 510"/>
              <a:gd name="T76" fmla="*/ 198 w 602"/>
              <a:gd name="T77" fmla="*/ 396 h 510"/>
              <a:gd name="T78" fmla="*/ 169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579" y="509"/>
                </a:moveTo>
                <a:lnTo>
                  <a:pt x="579" y="509"/>
                </a:lnTo>
                <a:cubicBezTo>
                  <a:pt x="21" y="509"/>
                  <a:pt x="21" y="509"/>
                  <a:pt x="21" y="509"/>
                </a:cubicBezTo>
                <a:cubicBezTo>
                  <a:pt x="7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7" y="452"/>
                  <a:pt x="21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488"/>
                  <a:pt x="601" y="488"/>
                  <a:pt x="601" y="488"/>
                </a:cubicBezTo>
                <a:cubicBezTo>
                  <a:pt x="601" y="502"/>
                  <a:pt x="594" y="509"/>
                  <a:pt x="579" y="509"/>
                </a:cubicBezTo>
                <a:close/>
                <a:moveTo>
                  <a:pt x="487" y="424"/>
                </a:moveTo>
                <a:lnTo>
                  <a:pt x="487" y="424"/>
                </a:lnTo>
                <a:cubicBezTo>
                  <a:pt x="431" y="424"/>
                  <a:pt x="431" y="424"/>
                  <a:pt x="431" y="424"/>
                </a:cubicBezTo>
                <a:cubicBezTo>
                  <a:pt x="417" y="424"/>
                  <a:pt x="403" y="417"/>
                  <a:pt x="403" y="396"/>
                </a:cubicBezTo>
                <a:cubicBezTo>
                  <a:pt x="403" y="28"/>
                  <a:pt x="403" y="28"/>
                  <a:pt x="403" y="28"/>
                </a:cubicBezTo>
                <a:cubicBezTo>
                  <a:pt x="403" y="14"/>
                  <a:pt x="417" y="0"/>
                  <a:pt x="431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509" y="0"/>
                  <a:pt x="516" y="14"/>
                  <a:pt x="516" y="28"/>
                </a:cubicBezTo>
                <a:cubicBezTo>
                  <a:pt x="516" y="396"/>
                  <a:pt x="516" y="396"/>
                  <a:pt x="516" y="396"/>
                </a:cubicBezTo>
                <a:cubicBezTo>
                  <a:pt x="516" y="417"/>
                  <a:pt x="509" y="424"/>
                  <a:pt x="487" y="424"/>
                </a:cubicBez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54" y="424"/>
                  <a:pt x="247" y="417"/>
                  <a:pt x="247" y="396"/>
                </a:cubicBezTo>
                <a:cubicBezTo>
                  <a:pt x="247" y="163"/>
                  <a:pt x="247" y="163"/>
                  <a:pt x="247" y="163"/>
                </a:cubicBezTo>
                <a:cubicBezTo>
                  <a:pt x="247" y="149"/>
                  <a:pt x="254" y="134"/>
                  <a:pt x="276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46" y="134"/>
                  <a:pt x="360" y="149"/>
                  <a:pt x="360" y="163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297"/>
                  <a:pt x="85" y="297"/>
                  <a:pt x="85" y="297"/>
                </a:cubicBezTo>
                <a:cubicBezTo>
                  <a:pt x="85" y="276"/>
                  <a:pt x="99" y="269"/>
                  <a:pt x="113" y="269"/>
                </a:cubicBezTo>
                <a:cubicBezTo>
                  <a:pt x="169" y="269"/>
                  <a:pt x="169" y="269"/>
                  <a:pt x="169" y="269"/>
                </a:cubicBezTo>
                <a:cubicBezTo>
                  <a:pt x="184" y="269"/>
                  <a:pt x="198" y="276"/>
                  <a:pt x="198" y="297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84" y="424"/>
                  <a:pt x="169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1"/>
          </a:p>
        </p:txBody>
      </p:sp>
      <p:sp>
        <p:nvSpPr>
          <p:cNvPr id="25" name="Freeform 33">
            <a:extLst>
              <a:ext uri="{FF2B5EF4-FFF2-40B4-BE49-F238E27FC236}">
                <a16:creationId xmlns:a16="http://schemas.microsoft.com/office/drawing/2014/main" id="{822DC15F-1102-0BA7-B907-BAB7A6374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0142" y="2702383"/>
            <a:ext cx="315230" cy="331734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3" tIns="17147" rIns="34293" bIns="17147" anchor="ctr"/>
          <a:lstStyle/>
          <a:p>
            <a:pPr>
              <a:defRPr/>
            </a:pPr>
            <a:endParaRPr lang="en-US" sz="1351" dirty="0"/>
          </a:p>
        </p:txBody>
      </p:sp>
      <p:sp>
        <p:nvSpPr>
          <p:cNvPr id="26" name="Freeform 167">
            <a:extLst>
              <a:ext uri="{FF2B5EF4-FFF2-40B4-BE49-F238E27FC236}">
                <a16:creationId xmlns:a16="http://schemas.microsoft.com/office/drawing/2014/main" id="{C8BDDE46-71AD-96BF-F3F4-E0B8D973F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617" y="3887798"/>
            <a:ext cx="461242" cy="465273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3" tIns="17147" rIns="34293" bIns="17147" anchor="ctr"/>
          <a:lstStyle/>
          <a:p>
            <a:pPr>
              <a:defRPr/>
            </a:pPr>
            <a:endParaRPr lang="en-US" sz="1351" dirty="0"/>
          </a:p>
        </p:txBody>
      </p:sp>
      <p:sp>
        <p:nvSpPr>
          <p:cNvPr id="27" name="Freeform 1">
            <a:extLst>
              <a:ext uri="{FF2B5EF4-FFF2-40B4-BE49-F238E27FC236}">
                <a16:creationId xmlns:a16="http://schemas.microsoft.com/office/drawing/2014/main" id="{0AF69989-2088-D5A9-15F8-3AD7835A0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0962" y="5178184"/>
            <a:ext cx="554411" cy="444524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3" tIns="17147" rIns="34293" bIns="17147" anchor="ctr"/>
          <a:lstStyle/>
          <a:p>
            <a:pPr>
              <a:defRPr/>
            </a:pPr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1372152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59DD8-CE17-49FC-B3F2-B66E48EE3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65904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65834" y="1752118"/>
            <a:ext cx="2867770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1800"/>
              </a:spcAft>
            </a:pPr>
            <a:r>
              <a:rPr lang="en-US" b="1" spc="20" dirty="0">
                <a:solidFill>
                  <a:srgbClr val="08A0CF"/>
                </a:solidFill>
                <a:latin typeface="+mj-lt"/>
                <a:cs typeface="Lato Regular"/>
              </a:rPr>
              <a:t>Customer Service Hours:</a:t>
            </a:r>
          </a:p>
          <a:p>
            <a:pPr algn="ctr">
              <a:lnSpc>
                <a:spcPts val="1700"/>
              </a:lnSpc>
              <a:spcAft>
                <a:spcPts val="1800"/>
              </a:spcAft>
            </a:pPr>
            <a:r>
              <a:rPr lang="en-US" sz="1650" spc="20" dirty="0">
                <a:latin typeface="+mj-lt"/>
                <a:cs typeface="Lato Regular"/>
              </a:rPr>
              <a:t>Monday through Friday, </a:t>
            </a:r>
            <a:br>
              <a:rPr lang="en-US" sz="1650" spc="20" dirty="0">
                <a:latin typeface="+mj-lt"/>
                <a:cs typeface="Lato Regular"/>
              </a:rPr>
            </a:br>
            <a:r>
              <a:rPr lang="en-US" sz="1650" spc="20" dirty="0">
                <a:latin typeface="+mj-lt"/>
                <a:cs typeface="Lato Regular"/>
              </a:rPr>
              <a:t>8:30 a.m. – 6 p.m. ET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690851" y="2048399"/>
            <a:ext cx="0" cy="3673929"/>
          </a:xfrm>
          <a:prstGeom prst="line">
            <a:avLst/>
          </a:prstGeom>
          <a:ln w="38100">
            <a:solidFill>
              <a:srgbClr val="08A0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262227" y="1497310"/>
            <a:ext cx="857248" cy="857248"/>
          </a:xfrm>
          <a:prstGeom prst="ellipse">
            <a:avLst/>
          </a:prstGeom>
          <a:solidFill>
            <a:srgbClr val="08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62227" y="3228139"/>
            <a:ext cx="857248" cy="857248"/>
          </a:xfrm>
          <a:prstGeom prst="ellipse">
            <a:avLst/>
          </a:prstGeom>
          <a:solidFill>
            <a:srgbClr val="08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262227" y="4958968"/>
            <a:ext cx="857248" cy="857248"/>
          </a:xfrm>
          <a:prstGeom prst="ellipse">
            <a:avLst/>
          </a:prstGeom>
          <a:solidFill>
            <a:srgbClr val="08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270184" y="1618357"/>
            <a:ext cx="42372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800"/>
              </a:spcAft>
            </a:pPr>
            <a:r>
              <a:rPr lang="en-US" sz="1600" spc="53" dirty="0">
                <a:latin typeface="+mj-lt"/>
                <a:cs typeface="Lato Regular"/>
              </a:rPr>
              <a:t>Online Inquiry through myMidAmerica.com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66431" y="3308282"/>
            <a:ext cx="4670271" cy="482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33"/>
              </a:lnSpc>
              <a:spcAft>
                <a:spcPts val="4800"/>
              </a:spcAft>
            </a:pPr>
            <a:r>
              <a:rPr lang="en-US" sz="1600" spc="53" dirty="0">
                <a:latin typeface="+mj-lt"/>
                <a:cs typeface="Lato Regular"/>
              </a:rPr>
              <a:t>healthaccountservices@myMidAmerica.com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66432" y="5032448"/>
            <a:ext cx="4318908" cy="482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33"/>
              </a:lnSpc>
              <a:spcAft>
                <a:spcPts val="4800"/>
              </a:spcAft>
            </a:pPr>
            <a:r>
              <a:rPr lang="en-US" sz="1600" spc="53" dirty="0">
                <a:latin typeface="+mj-lt"/>
                <a:cs typeface="Lato Regular"/>
              </a:rPr>
              <a:t>Call (855) 329-0095</a:t>
            </a:r>
          </a:p>
        </p:txBody>
      </p:sp>
      <p:sp>
        <p:nvSpPr>
          <p:cNvPr id="41" name="Freeform 96"/>
          <p:cNvSpPr>
            <a:spLocks noChangeArrowheads="1"/>
          </p:cNvSpPr>
          <p:nvPr/>
        </p:nvSpPr>
        <p:spPr bwMode="auto">
          <a:xfrm>
            <a:off x="5412936" y="1686568"/>
            <a:ext cx="555831" cy="484998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48" tIns="45724" rIns="91448" bIns="45724" anchor="ctr"/>
          <a:lstStyle/>
          <a:p>
            <a:pPr>
              <a:defRPr/>
            </a:pPr>
            <a:endParaRPr lang="en-US" sz="3601" dirty="0"/>
          </a:p>
        </p:txBody>
      </p:sp>
      <p:sp>
        <p:nvSpPr>
          <p:cNvPr id="42" name="Freeform 160"/>
          <p:cNvSpPr>
            <a:spLocks noChangeArrowheads="1"/>
          </p:cNvSpPr>
          <p:nvPr/>
        </p:nvSpPr>
        <p:spPr bwMode="auto">
          <a:xfrm>
            <a:off x="5432974" y="3500120"/>
            <a:ext cx="515235" cy="360002"/>
          </a:xfrm>
          <a:custGeom>
            <a:avLst/>
            <a:gdLst>
              <a:gd name="T0" fmla="*/ 410 w 601"/>
              <a:gd name="T1" fmla="*/ 191 h 418"/>
              <a:gd name="T2" fmla="*/ 410 w 601"/>
              <a:gd name="T3" fmla="*/ 191 h 418"/>
              <a:gd name="T4" fmla="*/ 593 w 601"/>
              <a:gd name="T5" fmla="*/ 7 h 418"/>
              <a:gd name="T6" fmla="*/ 600 w 601"/>
              <a:gd name="T7" fmla="*/ 28 h 418"/>
              <a:gd name="T8" fmla="*/ 600 w 601"/>
              <a:gd name="T9" fmla="*/ 388 h 418"/>
              <a:gd name="T10" fmla="*/ 593 w 601"/>
              <a:gd name="T11" fmla="*/ 410 h 418"/>
              <a:gd name="T12" fmla="*/ 410 w 601"/>
              <a:gd name="T13" fmla="*/ 191 h 418"/>
              <a:gd name="T14" fmla="*/ 7 w 601"/>
              <a:gd name="T15" fmla="*/ 7 h 418"/>
              <a:gd name="T16" fmla="*/ 7 w 601"/>
              <a:gd name="T17" fmla="*/ 7 h 418"/>
              <a:gd name="T18" fmla="*/ 28 w 601"/>
              <a:gd name="T19" fmla="*/ 0 h 418"/>
              <a:gd name="T20" fmla="*/ 572 w 601"/>
              <a:gd name="T21" fmla="*/ 0 h 418"/>
              <a:gd name="T22" fmla="*/ 593 w 601"/>
              <a:gd name="T23" fmla="*/ 7 h 418"/>
              <a:gd name="T24" fmla="*/ 297 w 601"/>
              <a:gd name="T25" fmla="*/ 240 h 418"/>
              <a:gd name="T26" fmla="*/ 7 w 601"/>
              <a:gd name="T27" fmla="*/ 7 h 418"/>
              <a:gd name="T28" fmla="*/ 7 w 601"/>
              <a:gd name="T29" fmla="*/ 410 h 418"/>
              <a:gd name="T30" fmla="*/ 7 w 601"/>
              <a:gd name="T31" fmla="*/ 410 h 418"/>
              <a:gd name="T32" fmla="*/ 0 w 601"/>
              <a:gd name="T33" fmla="*/ 388 h 418"/>
              <a:gd name="T34" fmla="*/ 0 w 601"/>
              <a:gd name="T35" fmla="*/ 28 h 418"/>
              <a:gd name="T36" fmla="*/ 7 w 601"/>
              <a:gd name="T37" fmla="*/ 7 h 418"/>
              <a:gd name="T38" fmla="*/ 191 w 601"/>
              <a:gd name="T39" fmla="*/ 191 h 418"/>
              <a:gd name="T40" fmla="*/ 7 w 601"/>
              <a:gd name="T41" fmla="*/ 410 h 418"/>
              <a:gd name="T42" fmla="*/ 297 w 601"/>
              <a:gd name="T43" fmla="*/ 297 h 418"/>
              <a:gd name="T44" fmla="*/ 297 w 601"/>
              <a:gd name="T45" fmla="*/ 297 h 418"/>
              <a:gd name="T46" fmla="*/ 374 w 601"/>
              <a:gd name="T47" fmla="*/ 219 h 418"/>
              <a:gd name="T48" fmla="*/ 593 w 601"/>
              <a:gd name="T49" fmla="*/ 410 h 418"/>
              <a:gd name="T50" fmla="*/ 572 w 601"/>
              <a:gd name="T51" fmla="*/ 417 h 418"/>
              <a:gd name="T52" fmla="*/ 28 w 601"/>
              <a:gd name="T53" fmla="*/ 417 h 418"/>
              <a:gd name="T54" fmla="*/ 7 w 601"/>
              <a:gd name="T55" fmla="*/ 410 h 418"/>
              <a:gd name="T56" fmla="*/ 219 w 601"/>
              <a:gd name="T57" fmla="*/ 219 h 418"/>
              <a:gd name="T58" fmla="*/ 297 w 601"/>
              <a:gd name="T59" fmla="*/ 29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601"/>
          </a:p>
        </p:txBody>
      </p:sp>
      <p:sp>
        <p:nvSpPr>
          <p:cNvPr id="43" name="Freeform 50"/>
          <p:cNvSpPr>
            <a:spLocks noChangeArrowheads="1"/>
          </p:cNvSpPr>
          <p:nvPr/>
        </p:nvSpPr>
        <p:spPr bwMode="auto">
          <a:xfrm>
            <a:off x="5396881" y="5096137"/>
            <a:ext cx="587419" cy="582910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48" tIns="45724" rIns="91448" bIns="45724" anchor="ctr"/>
          <a:lstStyle/>
          <a:p>
            <a:pPr>
              <a:defRPr/>
            </a:pPr>
            <a:endParaRPr lang="en-US" sz="3601" dirty="0"/>
          </a:p>
        </p:txBody>
      </p:sp>
      <p:sp>
        <p:nvSpPr>
          <p:cNvPr id="44" name="TextBox 43"/>
          <p:cNvSpPr txBox="1"/>
          <p:nvPr/>
        </p:nvSpPr>
        <p:spPr>
          <a:xfrm>
            <a:off x="1807039" y="3476283"/>
            <a:ext cx="3375530" cy="1987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1800"/>
              </a:spcAft>
            </a:pPr>
            <a:r>
              <a:rPr lang="en-US" b="1" spc="20" dirty="0">
                <a:solidFill>
                  <a:srgbClr val="08A0CF"/>
                </a:solidFill>
                <a:latin typeface="+mj-lt"/>
                <a:cs typeface="Lato Regular"/>
              </a:rPr>
              <a:t>Send All Forms To:</a:t>
            </a:r>
          </a:p>
          <a:p>
            <a:pPr algn="ctr">
              <a:lnSpc>
                <a:spcPts val="1700"/>
              </a:lnSpc>
              <a:spcAft>
                <a:spcPts val="1800"/>
              </a:spcAft>
            </a:pPr>
            <a:r>
              <a:rPr lang="en-US" sz="1650" spc="20" dirty="0">
                <a:latin typeface="+mj-lt"/>
                <a:cs typeface="Lato Regular"/>
              </a:rPr>
              <a:t>U.S. BENCOR/MidAmerica</a:t>
            </a:r>
            <a:br>
              <a:rPr lang="en-US" sz="1650" spc="20" dirty="0">
                <a:latin typeface="+mj-lt"/>
                <a:cs typeface="Lato Regular"/>
              </a:rPr>
            </a:br>
            <a:r>
              <a:rPr lang="en-US" sz="1650" spc="20" dirty="0">
                <a:latin typeface="+mj-lt"/>
                <a:cs typeface="Lato Regular"/>
              </a:rPr>
              <a:t>Attn: HRA Dept.</a:t>
            </a:r>
            <a:br>
              <a:rPr lang="en-US" sz="1650" spc="20" dirty="0">
                <a:latin typeface="+mj-lt"/>
                <a:cs typeface="Lato Regular"/>
              </a:rPr>
            </a:br>
            <a:r>
              <a:rPr lang="en-US" sz="1650" spc="20" dirty="0">
                <a:latin typeface="+mj-lt"/>
                <a:cs typeface="Lato Regular"/>
              </a:rPr>
              <a:t>PO Box 24927</a:t>
            </a:r>
            <a:br>
              <a:rPr lang="en-US" sz="1650" spc="20" dirty="0">
                <a:latin typeface="+mj-lt"/>
                <a:cs typeface="Lato Regular"/>
              </a:rPr>
            </a:br>
            <a:r>
              <a:rPr lang="en-US" sz="1650" spc="20" dirty="0">
                <a:latin typeface="+mj-lt"/>
                <a:cs typeface="Lato Regular"/>
              </a:rPr>
              <a:t>Lakeland, FL 33802-0149</a:t>
            </a:r>
          </a:p>
          <a:p>
            <a:pPr algn="ctr">
              <a:lnSpc>
                <a:spcPts val="1700"/>
              </a:lnSpc>
              <a:spcAft>
                <a:spcPts val="1800"/>
              </a:spcAft>
            </a:pPr>
            <a:r>
              <a:rPr lang="en-US" sz="1650" spc="20" dirty="0">
                <a:latin typeface="+mj-lt"/>
                <a:cs typeface="Lato Regular"/>
              </a:rPr>
              <a:t>Fax: (863) 577-4460</a:t>
            </a:r>
            <a:br>
              <a:rPr lang="en-US" sz="165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 Regular"/>
              </a:rPr>
            </a:br>
            <a:endParaRPr lang="en-US" sz="1650" spc="2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Lato Regular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239BC7F2-AC07-48B7-A85E-EFB2BA1C43B8}"/>
              </a:ext>
            </a:extLst>
          </p:cNvPr>
          <p:cNvSpPr txBox="1">
            <a:spLocks/>
          </p:cNvSpPr>
          <p:nvPr/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C2C83-EAA4-4BC9-862B-17C9E7F5E55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D470B5-02E8-2ABA-CF70-8972BD7ACC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3"/>
          <a:stretch/>
        </p:blipFill>
        <p:spPr>
          <a:xfrm>
            <a:off x="4229908" y="305367"/>
            <a:ext cx="2921886" cy="8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26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631740" y="1696673"/>
            <a:ext cx="7886699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group variable annuity contracts are issued by American United Life Insurance Company®, a OneAmerica® company (AUL), One American Square, Indianapolis, IN  46206-0368, (800) 249-6269.  Registered group variable annuity contracts are distributed by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OneAmerica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Securities, Inc., Member FINRA, SIPC, a Registered Investment Advisor, 433 N. Capitol Ave., Indianapolis, IN 46204, (877) 285-3863.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U.S. BENCOR/MidAmerica and National Insurance Services are not affiliates of AUL or OneAmerica Securities and are not OneAmerica companies.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Neither AUL, OneAmerica Securities, Inc., nor their representatives provide tax or legal advice.  For answers to your specific questions, please consult a qualified attorney or tax advisor.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2454DDA-A163-4FF3-B26F-49A64ED936C0}"/>
              </a:ext>
            </a:extLst>
          </p:cNvPr>
          <p:cNvSpPr txBox="1">
            <a:spLocks/>
          </p:cNvSpPr>
          <p:nvPr/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C2C83-EAA4-4BC9-862B-17C9E7F5E55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5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"/>
          <p:cNvSpPr>
            <a:spLocks noChangeArrowheads="1"/>
          </p:cNvSpPr>
          <p:nvPr/>
        </p:nvSpPr>
        <p:spPr bwMode="auto">
          <a:xfrm>
            <a:off x="2304070" y="5685729"/>
            <a:ext cx="554411" cy="444524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3" tIns="17147" rIns="34293" bIns="17147" anchor="ctr"/>
          <a:lstStyle/>
          <a:p>
            <a:pPr>
              <a:defRPr/>
            </a:pPr>
            <a:endParaRPr lang="en-US" sz="135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38175" y="1295400"/>
            <a:ext cx="5719083" cy="3676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Fill in details here.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3600D89-0D44-4616-9380-027883AC2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14C2C83-EAA4-4BC9-862B-17C9E7F5E55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2A549663-CEA2-4977-A004-03BDB10BD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0378"/>
            <a:ext cx="10515600" cy="734423"/>
          </a:xfrm>
        </p:spPr>
        <p:txBody>
          <a:bodyPr/>
          <a:lstStyle/>
          <a:p>
            <a:r>
              <a:rPr lang="en-US" dirty="0"/>
              <a:t>Your Plan Details</a:t>
            </a:r>
          </a:p>
        </p:txBody>
      </p:sp>
      <p:pic>
        <p:nvPicPr>
          <p:cNvPr id="9" name="Picture 8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2E79DB01-1B0A-4574-B7AC-57C8B5269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58" y="3062158"/>
            <a:ext cx="4547506" cy="33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7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CD49C19-BACA-4DEB-A45A-9FCEC755E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14C2C83-EAA4-4BC9-862B-17C9E7F5E55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2D3B46-3457-404C-B911-FCBD162B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an HRA?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203C740-685A-8643-2889-5AC2503440CB}"/>
              </a:ext>
            </a:extLst>
          </p:cNvPr>
          <p:cNvSpPr txBox="1">
            <a:spLocks/>
          </p:cNvSpPr>
          <p:nvPr/>
        </p:nvSpPr>
        <p:spPr>
          <a:xfrm>
            <a:off x="1879932" y="3470359"/>
            <a:ext cx="2081893" cy="338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08A0CF"/>
                </a:solidFill>
              </a:rPr>
              <a:t>Contributions</a:t>
            </a:r>
            <a:r>
              <a:rPr lang="en-US" sz="2200" dirty="0">
                <a:solidFill>
                  <a:srgbClr val="08A0CF"/>
                </a:solidFill>
              </a:rPr>
              <a:t> are </a:t>
            </a:r>
            <a:r>
              <a:rPr lang="en-US" sz="2200" b="1" dirty="0">
                <a:solidFill>
                  <a:srgbClr val="08A0CF"/>
                </a:solidFill>
              </a:rPr>
              <a:t>not taxed</a:t>
            </a:r>
            <a:r>
              <a:rPr lang="en-US" sz="2200" dirty="0">
                <a:solidFill>
                  <a:srgbClr val="08A0CF"/>
                </a:solidFill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916AE-C1A3-995F-86EC-71A095FBBF40}"/>
              </a:ext>
            </a:extLst>
          </p:cNvPr>
          <p:cNvSpPr txBox="1">
            <a:spLocks/>
          </p:cNvSpPr>
          <p:nvPr/>
        </p:nvSpPr>
        <p:spPr>
          <a:xfrm>
            <a:off x="4775533" y="3470358"/>
            <a:ext cx="2214814" cy="338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08A0CF"/>
                </a:solidFill>
              </a:rPr>
              <a:t>Distributions</a:t>
            </a:r>
            <a:r>
              <a:rPr lang="en-US" sz="2200" dirty="0">
                <a:solidFill>
                  <a:srgbClr val="08A0CF"/>
                </a:solidFill>
              </a:rPr>
              <a:t> are </a:t>
            </a:r>
            <a:r>
              <a:rPr lang="en-US" sz="2200" b="1" dirty="0">
                <a:solidFill>
                  <a:srgbClr val="08A0CF"/>
                </a:solidFill>
              </a:rPr>
              <a:t>not taxed</a:t>
            </a:r>
            <a:r>
              <a:rPr lang="en-US" sz="2200" dirty="0">
                <a:solidFill>
                  <a:srgbClr val="08A0CF"/>
                </a:solidFill>
              </a:rPr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F40BF1-19D2-638E-209E-FC328CD8F124}"/>
              </a:ext>
            </a:extLst>
          </p:cNvPr>
          <p:cNvSpPr txBox="1">
            <a:spLocks/>
          </p:cNvSpPr>
          <p:nvPr/>
        </p:nvSpPr>
        <p:spPr>
          <a:xfrm>
            <a:off x="7671134" y="3470359"/>
            <a:ext cx="1866900" cy="338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08A0CF"/>
                </a:solidFill>
              </a:rPr>
              <a:t>Interest</a:t>
            </a:r>
            <a:r>
              <a:rPr lang="en-US" sz="2200" dirty="0">
                <a:solidFill>
                  <a:srgbClr val="08A0CF"/>
                </a:solidFill>
              </a:rPr>
              <a:t> is </a:t>
            </a:r>
            <a:r>
              <a:rPr lang="en-US" sz="2200" b="1" dirty="0">
                <a:solidFill>
                  <a:srgbClr val="08A0CF"/>
                </a:solidFill>
              </a:rPr>
              <a:t>not taxed</a:t>
            </a:r>
            <a:r>
              <a:rPr lang="en-US" sz="2200" dirty="0">
                <a:solidFill>
                  <a:srgbClr val="08A0CF"/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C2006-09D3-5A77-9450-08F65049F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14" y="1854480"/>
            <a:ext cx="1306940" cy="1306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8FB1F7-604A-70C8-B5A7-90C6CD05FD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98" y="1801954"/>
            <a:ext cx="1546296" cy="1411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6AB577-A50D-EACD-D64D-F627DF644D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844" y="1965826"/>
            <a:ext cx="1626191" cy="108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8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7924-1B6E-C3D5-F127-9E172E01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HRA: Your Rainy Day Fund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12231-5BE5-A3CF-4065-63508D879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4C2C83-EAA4-4BC9-862B-17C9E7F5E55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8D20F-EA96-472E-D525-349F1A001A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58" y="360378"/>
            <a:ext cx="5595014" cy="559501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3AC5E-FD4C-E288-81F9-8EDD1AF4DD9F}"/>
              </a:ext>
            </a:extLst>
          </p:cNvPr>
          <p:cNvSpPr txBox="1">
            <a:spLocks/>
          </p:cNvSpPr>
          <p:nvPr/>
        </p:nvSpPr>
        <p:spPr>
          <a:xfrm>
            <a:off x="793805" y="1569279"/>
            <a:ext cx="5808004" cy="3177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8A0CF"/>
              </a:buClr>
            </a:pPr>
            <a:r>
              <a:rPr lang="en-US" sz="2400" dirty="0"/>
              <a:t>If you need it, it’s there</a:t>
            </a:r>
          </a:p>
          <a:p>
            <a:pPr>
              <a:buClr>
                <a:srgbClr val="08A0CF"/>
              </a:buClr>
            </a:pPr>
            <a:r>
              <a:rPr lang="en-US" sz="2400" dirty="0"/>
              <a:t>If you don’t need it, it rolls over every year</a:t>
            </a:r>
          </a:p>
          <a:p>
            <a:pPr>
              <a:buClr>
                <a:srgbClr val="08A0CF"/>
              </a:buClr>
            </a:pPr>
            <a:r>
              <a:rPr lang="en-US" sz="2400" dirty="0"/>
              <a:t>And grows tax-free</a:t>
            </a:r>
          </a:p>
          <a:p>
            <a:pPr>
              <a:buClr>
                <a:srgbClr val="08A0CF"/>
              </a:buClr>
            </a:pPr>
            <a:r>
              <a:rPr lang="en-US" sz="2400" dirty="0"/>
              <a:t>Expenses do not expire—you can submit expenses that were incurred after you retired or separated from service at any time</a:t>
            </a:r>
          </a:p>
        </p:txBody>
      </p:sp>
    </p:spTree>
    <p:extLst>
      <p:ext uri="{BB962C8B-B14F-4D97-AF65-F5344CB8AC3E}">
        <p14:creationId xmlns:p14="http://schemas.microsoft.com/office/powerpoint/2010/main" val="11098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8F70-7F02-7C8F-1971-68DE5BE00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Medical Expenses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CE23D-2388-30AD-650D-1B7ADA67B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4C2C83-EAA4-4BC9-862B-17C9E7F5E55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D19310-6D4C-3423-1E79-80AD00BFEAAC}"/>
              </a:ext>
            </a:extLst>
          </p:cNvPr>
          <p:cNvSpPr txBox="1">
            <a:spLocks/>
          </p:cNvSpPr>
          <p:nvPr/>
        </p:nvSpPr>
        <p:spPr>
          <a:xfrm>
            <a:off x="1280073" y="1503947"/>
            <a:ext cx="4928222" cy="4190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8A0CF"/>
              </a:buClr>
            </a:pPr>
            <a:r>
              <a:rPr lang="en-US" sz="2400" dirty="0"/>
              <a:t>Physician visits</a:t>
            </a:r>
          </a:p>
          <a:p>
            <a:pPr>
              <a:buClr>
                <a:srgbClr val="08A0CF"/>
              </a:buClr>
            </a:pPr>
            <a:r>
              <a:rPr lang="en-US" sz="2400" dirty="0"/>
              <a:t>Prescription medication</a:t>
            </a:r>
          </a:p>
          <a:p>
            <a:pPr>
              <a:buClr>
                <a:srgbClr val="08A0CF"/>
              </a:buClr>
            </a:pPr>
            <a:r>
              <a:rPr lang="en-US" sz="2400" dirty="0"/>
              <a:t>Dental Care</a:t>
            </a:r>
          </a:p>
          <a:p>
            <a:pPr>
              <a:buClr>
                <a:srgbClr val="08A0CF"/>
              </a:buClr>
            </a:pPr>
            <a:r>
              <a:rPr lang="en-US" sz="2400" dirty="0"/>
              <a:t>Nursing home care</a:t>
            </a:r>
          </a:p>
          <a:p>
            <a:pPr>
              <a:buClr>
                <a:srgbClr val="08A0CF"/>
              </a:buClr>
            </a:pPr>
            <a:r>
              <a:rPr lang="en-US" sz="2400" dirty="0"/>
              <a:t>Eye care</a:t>
            </a:r>
          </a:p>
          <a:p>
            <a:pPr>
              <a:buClr>
                <a:srgbClr val="08A0CF"/>
              </a:buClr>
            </a:pPr>
            <a:r>
              <a:rPr lang="en-US" sz="2400" dirty="0"/>
              <a:t>Co-pays or deductibles</a:t>
            </a:r>
          </a:p>
          <a:p>
            <a:pPr>
              <a:buClr>
                <a:srgbClr val="08A0CF"/>
              </a:buClr>
            </a:pPr>
            <a:r>
              <a:rPr lang="en-US" sz="2400" dirty="0"/>
              <a:t>Medical insurance premiums </a:t>
            </a:r>
          </a:p>
          <a:p>
            <a:pPr>
              <a:buClr>
                <a:srgbClr val="08A0CF"/>
              </a:buClr>
            </a:pPr>
            <a:r>
              <a:rPr lang="en-US" sz="2400" dirty="0"/>
              <a:t>Etc.</a:t>
            </a: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04FF860F-9F1C-3E2D-5206-3E1CA5614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51959"/>
            <a:ext cx="4767310" cy="314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9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C0878-A61D-C7A4-5899-56F8E683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Qualifying Insurance Premiums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8CDD-2D56-A1E5-1DCF-F891CA850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4096"/>
            <a:ext cx="7230979" cy="4632362"/>
          </a:xfrm>
        </p:spPr>
        <p:txBody>
          <a:bodyPr/>
          <a:lstStyle/>
          <a:p>
            <a:r>
              <a:rPr lang="en-US" dirty="0"/>
              <a:t>Health, Dental, Vision, and Long-Term Care Insurance</a:t>
            </a:r>
          </a:p>
          <a:p>
            <a:r>
              <a:rPr lang="en-US" dirty="0"/>
              <a:t>Medicare Part B, Part C, and Part D and Medicare Supplements</a:t>
            </a:r>
          </a:p>
          <a:p>
            <a:r>
              <a:rPr lang="en-US" dirty="0"/>
              <a:t>Individual Policies on and off the Exchange</a:t>
            </a:r>
          </a:p>
          <a:p>
            <a:r>
              <a:rPr lang="en-US" dirty="0"/>
              <a:t>Employer-Sponsored Group Health Coverage (as long as not paid with pre-tax payroll deductions)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34560-3DDE-3CCA-59D8-A60089D36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4C2C83-EAA4-4BC9-862B-17C9E7F5E55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BFA5D5C5-71B1-8ED4-E323-EAE84FB6C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31" y="1303268"/>
            <a:ext cx="3047972" cy="42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5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C0878-A61D-C7A4-5899-56F8E683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Benefit from Your HRA?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8CDD-2D56-A1E5-1DCF-F891CA850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4096"/>
            <a:ext cx="7596231" cy="4971812"/>
          </a:xfrm>
        </p:spPr>
        <p:txBody>
          <a:bodyPr/>
          <a:lstStyle/>
          <a:p>
            <a:r>
              <a:rPr lang="en-US" dirty="0"/>
              <a:t>Individuals who qualify for reimbursement:</a:t>
            </a:r>
          </a:p>
          <a:p>
            <a:r>
              <a:rPr lang="en-US" dirty="0"/>
              <a:t>You</a:t>
            </a:r>
          </a:p>
          <a:p>
            <a:r>
              <a:rPr lang="en-US" dirty="0"/>
              <a:t>Your spouse</a:t>
            </a:r>
          </a:p>
          <a:p>
            <a:r>
              <a:rPr lang="en-US" dirty="0"/>
              <a:t>Qualifying dependents</a:t>
            </a:r>
          </a:p>
          <a:p>
            <a:r>
              <a:rPr lang="en-US" dirty="0"/>
              <a:t>Surviving spouse and qualifying dependents</a:t>
            </a:r>
          </a:p>
          <a:p>
            <a:pPr>
              <a:spcBef>
                <a:spcPts val="1350"/>
              </a:spcBef>
            </a:pPr>
            <a:r>
              <a:rPr lang="en-US" dirty="0">
                <a:cs typeface="Arial" panose="020B0604020202020204" pitchFamily="34" charset="0"/>
              </a:rPr>
              <a:t>Beneficiary(s)</a:t>
            </a:r>
          </a:p>
          <a:p>
            <a:pPr lvl="1">
              <a:spcBef>
                <a:spcPts val="1350"/>
              </a:spcBef>
            </a:pPr>
            <a:r>
              <a:rPr lang="en-US" sz="1800" dirty="0">
                <a:cs typeface="Arial" panose="020B0604020202020204" pitchFamily="34" charset="0"/>
              </a:rPr>
              <a:t>Funds first made available to surviving spouse and surviving qualifying dependents tax-free for the reimbursement of eligible medical expenses/premiums. If there is no surviving spouse and no surviving eligible dependents, the funds made available to beneficiary.</a:t>
            </a:r>
          </a:p>
          <a:p>
            <a:pPr lvl="1">
              <a:spcBef>
                <a:spcPts val="1350"/>
              </a:spcBef>
            </a:pPr>
            <a:r>
              <a:rPr lang="en-US" sz="1800" dirty="0">
                <a:cs typeface="Arial" panose="020B0604020202020204" pitchFamily="34" charset="0"/>
              </a:rPr>
              <a:t>Reimbursements are taxable to the beneficiary</a:t>
            </a:r>
          </a:p>
          <a:p>
            <a:pPr lvl="1">
              <a:spcBef>
                <a:spcPts val="1350"/>
              </a:spcBef>
            </a:pPr>
            <a:r>
              <a:rPr lang="en-US" sz="1800" dirty="0">
                <a:cs typeface="Arial" panose="020B0604020202020204" pitchFamily="34" charset="0"/>
              </a:rPr>
              <a:t>Can elect a beneficiary online through the participant portal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34560-3DDE-3CCA-59D8-A60089D36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4C2C83-EAA4-4BC9-862B-17C9E7F5E55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8D3DE07-EAF4-1A98-6169-73865BD8B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203" y="2773827"/>
            <a:ext cx="2482066" cy="220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0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C797-26F2-98CC-E1FC-D3B6C731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Submission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83092-D315-C14E-9F10-0C92AB6BD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4C2C83-EAA4-4BC9-862B-17C9E7F5E55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34F8F14-9350-9F69-6BA3-E4599A57ED38}"/>
              </a:ext>
            </a:extLst>
          </p:cNvPr>
          <p:cNvSpPr/>
          <p:nvPr/>
        </p:nvSpPr>
        <p:spPr>
          <a:xfrm>
            <a:off x="7813361" y="2370182"/>
            <a:ext cx="1158457" cy="1158457"/>
          </a:xfrm>
          <a:prstGeom prst="ellipse">
            <a:avLst/>
          </a:prstGeom>
          <a:solidFill>
            <a:srgbClr val="08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5B7C50-5D7C-4154-A3D0-857BFCD1F019}"/>
              </a:ext>
            </a:extLst>
          </p:cNvPr>
          <p:cNvSpPr/>
          <p:nvPr/>
        </p:nvSpPr>
        <p:spPr>
          <a:xfrm>
            <a:off x="2209578" y="2330611"/>
            <a:ext cx="1158457" cy="1158457"/>
          </a:xfrm>
          <a:prstGeom prst="ellipse">
            <a:avLst/>
          </a:prstGeom>
          <a:solidFill>
            <a:srgbClr val="08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7" name="Freeform 39">
            <a:extLst>
              <a:ext uri="{FF2B5EF4-FFF2-40B4-BE49-F238E27FC236}">
                <a16:creationId xmlns:a16="http://schemas.microsoft.com/office/drawing/2014/main" id="{B3F569DA-56C6-8740-7194-A6FDBC759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446" y="2594723"/>
            <a:ext cx="649604" cy="630231"/>
          </a:xfrm>
          <a:custGeom>
            <a:avLst/>
            <a:gdLst>
              <a:gd name="T0" fmla="*/ 71946369 w 588"/>
              <a:gd name="T1" fmla="*/ 61832672 h 567"/>
              <a:gd name="T2" fmla="*/ 71946369 w 588"/>
              <a:gd name="T3" fmla="*/ 61832672 h 567"/>
              <a:gd name="T4" fmla="*/ 53766324 w 588"/>
              <a:gd name="T5" fmla="*/ 61832672 h 567"/>
              <a:gd name="T6" fmla="*/ 49253450 w 588"/>
              <a:gd name="T7" fmla="*/ 61832672 h 567"/>
              <a:gd name="T8" fmla="*/ 49253450 w 588"/>
              <a:gd name="T9" fmla="*/ 68224410 h 567"/>
              <a:gd name="T10" fmla="*/ 53766324 w 588"/>
              <a:gd name="T11" fmla="*/ 72920786 h 567"/>
              <a:gd name="T12" fmla="*/ 53766324 w 588"/>
              <a:gd name="T13" fmla="*/ 73833840 h 567"/>
              <a:gd name="T14" fmla="*/ 21790200 w 588"/>
              <a:gd name="T15" fmla="*/ 73833840 h 567"/>
              <a:gd name="T16" fmla="*/ 21790200 w 588"/>
              <a:gd name="T17" fmla="*/ 72920786 h 567"/>
              <a:gd name="T18" fmla="*/ 27334342 w 588"/>
              <a:gd name="T19" fmla="*/ 68224410 h 567"/>
              <a:gd name="T20" fmla="*/ 27334342 w 588"/>
              <a:gd name="T21" fmla="*/ 61832672 h 567"/>
              <a:gd name="T22" fmla="*/ 21790200 w 588"/>
              <a:gd name="T23" fmla="*/ 61832672 h 567"/>
              <a:gd name="T24" fmla="*/ 3610155 w 588"/>
              <a:gd name="T25" fmla="*/ 61832672 h 567"/>
              <a:gd name="T26" fmla="*/ 0 w 588"/>
              <a:gd name="T27" fmla="*/ 58180095 h 567"/>
              <a:gd name="T28" fmla="*/ 0 w 588"/>
              <a:gd name="T29" fmla="*/ 9262007 h 567"/>
              <a:gd name="T30" fmla="*/ 3610155 w 588"/>
              <a:gd name="T31" fmla="*/ 5609430 h 567"/>
              <a:gd name="T32" fmla="*/ 26431982 w 588"/>
              <a:gd name="T33" fmla="*/ 5609430 h 567"/>
              <a:gd name="T34" fmla="*/ 21790200 w 588"/>
              <a:gd name="T35" fmla="*/ 10175061 h 567"/>
              <a:gd name="T36" fmla="*/ 5415233 w 588"/>
              <a:gd name="T37" fmla="*/ 10175061 h 567"/>
              <a:gd name="T38" fmla="*/ 5415233 w 588"/>
              <a:gd name="T39" fmla="*/ 51657611 h 567"/>
              <a:gd name="T40" fmla="*/ 71043651 w 588"/>
              <a:gd name="T41" fmla="*/ 51657611 h 567"/>
              <a:gd name="T42" fmla="*/ 71043651 w 588"/>
              <a:gd name="T43" fmla="*/ 10175061 h 567"/>
              <a:gd name="T44" fmla="*/ 54668684 w 588"/>
              <a:gd name="T45" fmla="*/ 10175061 h 567"/>
              <a:gd name="T46" fmla="*/ 49253450 w 588"/>
              <a:gd name="T47" fmla="*/ 5609430 h 567"/>
              <a:gd name="T48" fmla="*/ 71946369 w 588"/>
              <a:gd name="T49" fmla="*/ 5609430 h 567"/>
              <a:gd name="T50" fmla="*/ 75685433 w 588"/>
              <a:gd name="T51" fmla="*/ 9262007 h 567"/>
              <a:gd name="T52" fmla="*/ 75685433 w 588"/>
              <a:gd name="T53" fmla="*/ 58180095 h 567"/>
              <a:gd name="T54" fmla="*/ 71946369 w 588"/>
              <a:gd name="T55" fmla="*/ 61832672 h 567"/>
              <a:gd name="T56" fmla="*/ 46417105 w 588"/>
              <a:gd name="T57" fmla="*/ 16697545 h 567"/>
              <a:gd name="T58" fmla="*/ 46417105 w 588"/>
              <a:gd name="T59" fmla="*/ 16697545 h 567"/>
              <a:gd name="T60" fmla="*/ 43709309 w 588"/>
              <a:gd name="T61" fmla="*/ 14740691 h 567"/>
              <a:gd name="T62" fmla="*/ 41904231 w 588"/>
              <a:gd name="T63" fmla="*/ 12914222 h 567"/>
              <a:gd name="T64" fmla="*/ 41904231 w 588"/>
              <a:gd name="T65" fmla="*/ 29481382 h 567"/>
              <a:gd name="T66" fmla="*/ 38294076 w 588"/>
              <a:gd name="T67" fmla="*/ 33264343 h 567"/>
              <a:gd name="T68" fmla="*/ 34683920 w 588"/>
              <a:gd name="T69" fmla="*/ 29481382 h 567"/>
              <a:gd name="T70" fmla="*/ 34683920 w 588"/>
              <a:gd name="T71" fmla="*/ 12914222 h 567"/>
              <a:gd name="T72" fmla="*/ 31847216 w 588"/>
              <a:gd name="T73" fmla="*/ 14740691 h 567"/>
              <a:gd name="T74" fmla="*/ 29139420 w 588"/>
              <a:gd name="T75" fmla="*/ 16697545 h 567"/>
              <a:gd name="T76" fmla="*/ 25529264 w 588"/>
              <a:gd name="T77" fmla="*/ 12914222 h 567"/>
              <a:gd name="T78" fmla="*/ 27334342 w 588"/>
              <a:gd name="T79" fmla="*/ 10175061 h 567"/>
              <a:gd name="T80" fmla="*/ 35586280 w 588"/>
              <a:gd name="T81" fmla="*/ 1956854 h 567"/>
              <a:gd name="T82" fmla="*/ 38294076 w 588"/>
              <a:gd name="T83" fmla="*/ 0 h 567"/>
              <a:gd name="T84" fmla="*/ 40099153 w 588"/>
              <a:gd name="T85" fmla="*/ 1956854 h 567"/>
              <a:gd name="T86" fmla="*/ 49253450 w 588"/>
              <a:gd name="T87" fmla="*/ 10175061 h 567"/>
              <a:gd name="T88" fmla="*/ 50156169 w 588"/>
              <a:gd name="T89" fmla="*/ 12914222 h 567"/>
              <a:gd name="T90" fmla="*/ 46417105 w 588"/>
              <a:gd name="T91" fmla="*/ 1669754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8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82" y="474"/>
                  <a:pt x="382" y="474"/>
                  <a:pt x="382" y="474"/>
                </a:cubicBezTo>
                <a:cubicBezTo>
                  <a:pt x="382" y="523"/>
                  <a:pt x="382" y="523"/>
                  <a:pt x="382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12" y="523"/>
                  <a:pt x="212" y="523"/>
                  <a:pt x="212" y="523"/>
                </a:cubicBezTo>
                <a:cubicBezTo>
                  <a:pt x="212" y="474"/>
                  <a:pt x="212" y="474"/>
                  <a:pt x="212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169" y="78"/>
                  <a:pt x="169" y="78"/>
                  <a:pt x="169" y="78"/>
                </a:cubicBezTo>
                <a:cubicBezTo>
                  <a:pt x="42" y="78"/>
                  <a:pt x="42" y="78"/>
                  <a:pt x="42" y="78"/>
                </a:cubicBezTo>
                <a:cubicBezTo>
                  <a:pt x="42" y="396"/>
                  <a:pt x="42" y="396"/>
                  <a:pt x="42" y="396"/>
                </a:cubicBezTo>
                <a:cubicBezTo>
                  <a:pt x="551" y="396"/>
                  <a:pt x="551" y="396"/>
                  <a:pt x="551" y="396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7" y="50"/>
                  <a:pt x="587" y="71"/>
                </a:cubicBezTo>
                <a:cubicBezTo>
                  <a:pt x="587" y="446"/>
                  <a:pt x="587" y="446"/>
                  <a:pt x="587" y="446"/>
                </a:cubicBezTo>
                <a:cubicBezTo>
                  <a:pt x="587" y="460"/>
                  <a:pt x="572" y="474"/>
                  <a:pt x="558" y="474"/>
                </a:cubicBezTo>
                <a:close/>
                <a:moveTo>
                  <a:pt x="360" y="128"/>
                </a:moveTo>
                <a:lnTo>
                  <a:pt x="360" y="128"/>
                </a:lnTo>
                <a:cubicBezTo>
                  <a:pt x="353" y="128"/>
                  <a:pt x="346" y="121"/>
                  <a:pt x="339" y="113"/>
                </a:cubicBezTo>
                <a:cubicBezTo>
                  <a:pt x="325" y="99"/>
                  <a:pt x="325" y="99"/>
                  <a:pt x="325" y="99"/>
                </a:cubicBezTo>
                <a:cubicBezTo>
                  <a:pt x="325" y="226"/>
                  <a:pt x="325" y="226"/>
                  <a:pt x="325" y="226"/>
                </a:cubicBezTo>
                <a:cubicBezTo>
                  <a:pt x="325" y="248"/>
                  <a:pt x="311" y="255"/>
                  <a:pt x="297" y="255"/>
                </a:cubicBezTo>
                <a:cubicBezTo>
                  <a:pt x="276" y="255"/>
                  <a:pt x="269" y="248"/>
                  <a:pt x="269" y="226"/>
                </a:cubicBezTo>
                <a:cubicBezTo>
                  <a:pt x="269" y="99"/>
                  <a:pt x="269" y="99"/>
                  <a:pt x="269" y="99"/>
                </a:cubicBezTo>
                <a:cubicBezTo>
                  <a:pt x="247" y="113"/>
                  <a:pt x="247" y="113"/>
                  <a:pt x="247" y="113"/>
                </a:cubicBezTo>
                <a:cubicBezTo>
                  <a:pt x="240" y="121"/>
                  <a:pt x="233" y="128"/>
                  <a:pt x="226" y="128"/>
                </a:cubicBezTo>
                <a:cubicBezTo>
                  <a:pt x="212" y="128"/>
                  <a:pt x="198" y="113"/>
                  <a:pt x="198" y="99"/>
                </a:cubicBezTo>
                <a:cubicBezTo>
                  <a:pt x="198" y="92"/>
                  <a:pt x="205" y="85"/>
                  <a:pt x="212" y="78"/>
                </a:cubicBezTo>
                <a:cubicBezTo>
                  <a:pt x="276" y="15"/>
                  <a:pt x="276" y="15"/>
                  <a:pt x="276" y="15"/>
                </a:cubicBezTo>
                <a:cubicBezTo>
                  <a:pt x="283" y="8"/>
                  <a:pt x="290" y="0"/>
                  <a:pt x="297" y="0"/>
                </a:cubicBezTo>
                <a:cubicBezTo>
                  <a:pt x="304" y="0"/>
                  <a:pt x="311" y="8"/>
                  <a:pt x="311" y="15"/>
                </a:cubicBezTo>
                <a:cubicBezTo>
                  <a:pt x="382" y="78"/>
                  <a:pt x="382" y="78"/>
                  <a:pt x="382" y="78"/>
                </a:cubicBezTo>
                <a:cubicBezTo>
                  <a:pt x="389" y="85"/>
                  <a:pt x="389" y="92"/>
                  <a:pt x="389" y="99"/>
                </a:cubicBezTo>
                <a:cubicBezTo>
                  <a:pt x="389" y="113"/>
                  <a:pt x="375" y="128"/>
                  <a:pt x="360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67918CF-4C3E-E66B-020D-082FCA558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4081" y="3720308"/>
            <a:ext cx="1529774" cy="9296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400" dirty="0"/>
              <a:t>Submit claim securely online through the MidAmerica Journey Participant Portal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E402C4F-9860-7030-1AF9-10E2AB055EE7}"/>
              </a:ext>
            </a:extLst>
          </p:cNvPr>
          <p:cNvSpPr txBox="1">
            <a:spLocks/>
          </p:cNvSpPr>
          <p:nvPr/>
        </p:nvSpPr>
        <p:spPr>
          <a:xfrm>
            <a:off x="8081980" y="1812370"/>
            <a:ext cx="816872" cy="30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8A0CF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08A0CF"/>
                </a:solidFill>
              </a:rPr>
              <a:t>MAIL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ADA4645-DFD1-B70C-5489-0D7E128F6F0D}"/>
              </a:ext>
            </a:extLst>
          </p:cNvPr>
          <p:cNvSpPr txBox="1">
            <a:spLocks/>
          </p:cNvSpPr>
          <p:nvPr/>
        </p:nvSpPr>
        <p:spPr>
          <a:xfrm>
            <a:off x="2240175" y="1812370"/>
            <a:ext cx="1097280" cy="30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8A0CF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08A0CF"/>
                </a:solidFill>
              </a:rPr>
              <a:t>ONLINE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79FCC93-CE55-A0E5-6EF1-AD5750B61ACB}"/>
              </a:ext>
            </a:extLst>
          </p:cNvPr>
          <p:cNvSpPr/>
          <p:nvPr/>
        </p:nvSpPr>
        <p:spPr>
          <a:xfrm>
            <a:off x="4001171" y="2381308"/>
            <a:ext cx="1158457" cy="1158457"/>
          </a:xfrm>
          <a:prstGeom prst="ellipse">
            <a:avLst/>
          </a:prstGeom>
          <a:solidFill>
            <a:srgbClr val="08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2" name="Freeform 48">
            <a:extLst>
              <a:ext uri="{FF2B5EF4-FFF2-40B4-BE49-F238E27FC236}">
                <a16:creationId xmlns:a16="http://schemas.microsoft.com/office/drawing/2014/main" id="{B397C74C-53DF-3B36-C61A-A42A06271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715" y="2623943"/>
            <a:ext cx="377863" cy="650933"/>
          </a:xfrm>
          <a:custGeom>
            <a:avLst/>
            <a:gdLst>
              <a:gd name="T0" fmla="*/ 37231344 w 319"/>
              <a:gd name="T1" fmla="*/ 70970385 h 545"/>
              <a:gd name="T2" fmla="*/ 37231344 w 319"/>
              <a:gd name="T3" fmla="*/ 70970385 h 545"/>
              <a:gd name="T4" fmla="*/ 3723170 w 319"/>
              <a:gd name="T5" fmla="*/ 70970385 h 545"/>
              <a:gd name="T6" fmla="*/ 0 w 319"/>
              <a:gd name="T7" fmla="*/ 67186892 h 545"/>
              <a:gd name="T8" fmla="*/ 0 w 319"/>
              <a:gd name="T9" fmla="*/ 3652741 h 545"/>
              <a:gd name="T10" fmla="*/ 3723170 w 319"/>
              <a:gd name="T11" fmla="*/ 0 h 545"/>
              <a:gd name="T12" fmla="*/ 37231344 w 319"/>
              <a:gd name="T13" fmla="*/ 0 h 545"/>
              <a:gd name="T14" fmla="*/ 40826240 w 319"/>
              <a:gd name="T15" fmla="*/ 3652741 h 545"/>
              <a:gd name="T16" fmla="*/ 40826240 w 319"/>
              <a:gd name="T17" fmla="*/ 67186892 h 545"/>
              <a:gd name="T18" fmla="*/ 37231344 w 319"/>
              <a:gd name="T19" fmla="*/ 70970385 h 545"/>
              <a:gd name="T20" fmla="*/ 20926574 w 319"/>
              <a:gd name="T21" fmla="*/ 67186892 h 545"/>
              <a:gd name="T22" fmla="*/ 20926574 w 319"/>
              <a:gd name="T23" fmla="*/ 67186892 h 545"/>
              <a:gd name="T24" fmla="*/ 22723843 w 319"/>
              <a:gd name="T25" fmla="*/ 64447245 h 545"/>
              <a:gd name="T26" fmla="*/ 20926574 w 319"/>
              <a:gd name="T27" fmla="*/ 62620694 h 545"/>
              <a:gd name="T28" fmla="*/ 18230671 w 319"/>
              <a:gd name="T29" fmla="*/ 64447245 h 545"/>
              <a:gd name="T30" fmla="*/ 20926574 w 319"/>
              <a:gd name="T31" fmla="*/ 67186892 h 545"/>
              <a:gd name="T32" fmla="*/ 37231344 w 319"/>
              <a:gd name="T33" fmla="*/ 7305844 h 545"/>
              <a:gd name="T34" fmla="*/ 37231344 w 319"/>
              <a:gd name="T35" fmla="*/ 7305844 h 545"/>
              <a:gd name="T36" fmla="*/ 36332709 w 319"/>
              <a:gd name="T37" fmla="*/ 7305844 h 545"/>
              <a:gd name="T38" fmla="*/ 4621805 w 319"/>
              <a:gd name="T39" fmla="*/ 7305844 h 545"/>
              <a:gd name="T40" fmla="*/ 3723170 w 319"/>
              <a:gd name="T41" fmla="*/ 7305844 h 545"/>
              <a:gd name="T42" fmla="*/ 3723170 w 319"/>
              <a:gd name="T43" fmla="*/ 58967953 h 545"/>
              <a:gd name="T44" fmla="*/ 4621805 w 319"/>
              <a:gd name="T45" fmla="*/ 58967953 h 545"/>
              <a:gd name="T46" fmla="*/ 36332709 w 319"/>
              <a:gd name="T47" fmla="*/ 58967953 h 545"/>
              <a:gd name="T48" fmla="*/ 37231344 w 319"/>
              <a:gd name="T49" fmla="*/ 58967953 h 545"/>
              <a:gd name="T50" fmla="*/ 37231344 w 319"/>
              <a:gd name="T51" fmla="*/ 7305844 h 5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19" h="545">
                <a:moveTo>
                  <a:pt x="290" y="544"/>
                </a:moveTo>
                <a:lnTo>
                  <a:pt x="290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515"/>
                  <a:pt x="318" y="515"/>
                  <a:pt x="318" y="515"/>
                </a:cubicBezTo>
                <a:cubicBezTo>
                  <a:pt x="318" y="530"/>
                  <a:pt x="311" y="544"/>
                  <a:pt x="290" y="544"/>
                </a:cubicBezTo>
                <a:close/>
                <a:moveTo>
                  <a:pt x="163" y="515"/>
                </a:moveTo>
                <a:lnTo>
                  <a:pt x="163" y="515"/>
                </a:lnTo>
                <a:cubicBezTo>
                  <a:pt x="170" y="515"/>
                  <a:pt x="177" y="508"/>
                  <a:pt x="177" y="494"/>
                </a:cubicBezTo>
                <a:cubicBezTo>
                  <a:pt x="177" y="487"/>
                  <a:pt x="170" y="480"/>
                  <a:pt x="163" y="480"/>
                </a:cubicBezTo>
                <a:cubicBezTo>
                  <a:pt x="149" y="480"/>
                  <a:pt x="142" y="487"/>
                  <a:pt x="142" y="494"/>
                </a:cubicBezTo>
                <a:cubicBezTo>
                  <a:pt x="142" y="508"/>
                  <a:pt x="149" y="515"/>
                  <a:pt x="163" y="515"/>
                </a:cubicBezTo>
                <a:close/>
                <a:moveTo>
                  <a:pt x="290" y="56"/>
                </a:moveTo>
                <a:lnTo>
                  <a:pt x="290" y="56"/>
                </a:lnTo>
                <a:cubicBezTo>
                  <a:pt x="283" y="56"/>
                  <a:pt x="283" y="56"/>
                  <a:pt x="283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36" y="452"/>
                  <a:pt x="36" y="452"/>
                  <a:pt x="36" y="452"/>
                </a:cubicBezTo>
                <a:cubicBezTo>
                  <a:pt x="283" y="452"/>
                  <a:pt x="283" y="452"/>
                  <a:pt x="283" y="452"/>
                </a:cubicBezTo>
                <a:cubicBezTo>
                  <a:pt x="290" y="452"/>
                  <a:pt x="290" y="452"/>
                  <a:pt x="290" y="452"/>
                </a:cubicBezTo>
                <a:lnTo>
                  <a:pt x="29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E2D3D6F-8D17-AD0F-D41A-AA11F0D7605B}"/>
              </a:ext>
            </a:extLst>
          </p:cNvPr>
          <p:cNvSpPr txBox="1">
            <a:spLocks/>
          </p:cNvSpPr>
          <p:nvPr/>
        </p:nvSpPr>
        <p:spPr>
          <a:xfrm>
            <a:off x="4235983" y="1812370"/>
            <a:ext cx="731520" cy="30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8A0CF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08A0CF"/>
                </a:solidFill>
              </a:rPr>
              <a:t>APP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E1A0F75-45B5-7F63-64F9-93C727154434}"/>
              </a:ext>
            </a:extLst>
          </p:cNvPr>
          <p:cNvSpPr txBox="1">
            <a:spLocks/>
          </p:cNvSpPr>
          <p:nvPr/>
        </p:nvSpPr>
        <p:spPr>
          <a:xfrm>
            <a:off x="3936590" y="3780362"/>
            <a:ext cx="1451186" cy="929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8A0CF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/>
              <a:t>Submit claim securely through the Journey mobile app</a:t>
            </a:r>
            <a:endParaRPr lang="en-US" sz="1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4C67975-79B1-8AE1-1B88-283D2FEE38AA}"/>
              </a:ext>
            </a:extLst>
          </p:cNvPr>
          <p:cNvSpPr/>
          <p:nvPr/>
        </p:nvSpPr>
        <p:spPr>
          <a:xfrm>
            <a:off x="5931781" y="2381308"/>
            <a:ext cx="1158457" cy="1158457"/>
          </a:xfrm>
          <a:prstGeom prst="ellipse">
            <a:avLst/>
          </a:prstGeom>
          <a:solidFill>
            <a:srgbClr val="08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6" name="Freeform 109">
            <a:extLst>
              <a:ext uri="{FF2B5EF4-FFF2-40B4-BE49-F238E27FC236}">
                <a16:creationId xmlns:a16="http://schemas.microsoft.com/office/drawing/2014/main" id="{3D4B0902-84F3-78C9-8ABB-5783FED33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308" y="2751493"/>
            <a:ext cx="613891" cy="426788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3" tIns="17147" rIns="34293" bIns="17147"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964120A-5A57-EF11-8DA1-AB03F4C0AF74}"/>
              </a:ext>
            </a:extLst>
          </p:cNvPr>
          <p:cNvSpPr txBox="1">
            <a:spLocks/>
          </p:cNvSpPr>
          <p:nvPr/>
        </p:nvSpPr>
        <p:spPr>
          <a:xfrm>
            <a:off x="6125406" y="1788383"/>
            <a:ext cx="914400" cy="30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8A0CF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08A0CF"/>
                </a:solidFill>
              </a:rPr>
              <a:t>CARD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C9DACFF-9FB8-378D-F980-D364A58AA0C6}"/>
              </a:ext>
            </a:extLst>
          </p:cNvPr>
          <p:cNvSpPr txBox="1">
            <a:spLocks/>
          </p:cNvSpPr>
          <p:nvPr/>
        </p:nvSpPr>
        <p:spPr>
          <a:xfrm>
            <a:off x="5799302" y="3720308"/>
            <a:ext cx="1451186" cy="929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8A0CF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/>
              <a:t>Pay for claims at the point of sale with the Journey Benefits Card</a:t>
            </a:r>
            <a:endParaRPr lang="en-US" sz="1400" dirty="0"/>
          </a:p>
        </p:txBody>
      </p:sp>
      <p:sp>
        <p:nvSpPr>
          <p:cNvPr id="19" name="Freeform 160">
            <a:extLst>
              <a:ext uri="{FF2B5EF4-FFF2-40B4-BE49-F238E27FC236}">
                <a16:creationId xmlns:a16="http://schemas.microsoft.com/office/drawing/2014/main" id="{BCE4A22E-2DF0-C5E7-6F42-71D07E3B6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980" y="2759814"/>
            <a:ext cx="635344" cy="418467"/>
          </a:xfrm>
          <a:custGeom>
            <a:avLst/>
            <a:gdLst>
              <a:gd name="T0" fmla="*/ 410 w 601"/>
              <a:gd name="T1" fmla="*/ 191 h 418"/>
              <a:gd name="T2" fmla="*/ 410 w 601"/>
              <a:gd name="T3" fmla="*/ 191 h 418"/>
              <a:gd name="T4" fmla="*/ 593 w 601"/>
              <a:gd name="T5" fmla="*/ 7 h 418"/>
              <a:gd name="T6" fmla="*/ 600 w 601"/>
              <a:gd name="T7" fmla="*/ 28 h 418"/>
              <a:gd name="T8" fmla="*/ 600 w 601"/>
              <a:gd name="T9" fmla="*/ 388 h 418"/>
              <a:gd name="T10" fmla="*/ 593 w 601"/>
              <a:gd name="T11" fmla="*/ 410 h 418"/>
              <a:gd name="T12" fmla="*/ 410 w 601"/>
              <a:gd name="T13" fmla="*/ 191 h 418"/>
              <a:gd name="T14" fmla="*/ 7 w 601"/>
              <a:gd name="T15" fmla="*/ 7 h 418"/>
              <a:gd name="T16" fmla="*/ 7 w 601"/>
              <a:gd name="T17" fmla="*/ 7 h 418"/>
              <a:gd name="T18" fmla="*/ 28 w 601"/>
              <a:gd name="T19" fmla="*/ 0 h 418"/>
              <a:gd name="T20" fmla="*/ 572 w 601"/>
              <a:gd name="T21" fmla="*/ 0 h 418"/>
              <a:gd name="T22" fmla="*/ 593 w 601"/>
              <a:gd name="T23" fmla="*/ 7 h 418"/>
              <a:gd name="T24" fmla="*/ 297 w 601"/>
              <a:gd name="T25" fmla="*/ 240 h 418"/>
              <a:gd name="T26" fmla="*/ 7 w 601"/>
              <a:gd name="T27" fmla="*/ 7 h 418"/>
              <a:gd name="T28" fmla="*/ 7 w 601"/>
              <a:gd name="T29" fmla="*/ 410 h 418"/>
              <a:gd name="T30" fmla="*/ 7 w 601"/>
              <a:gd name="T31" fmla="*/ 410 h 418"/>
              <a:gd name="T32" fmla="*/ 0 w 601"/>
              <a:gd name="T33" fmla="*/ 388 h 418"/>
              <a:gd name="T34" fmla="*/ 0 w 601"/>
              <a:gd name="T35" fmla="*/ 28 h 418"/>
              <a:gd name="T36" fmla="*/ 7 w 601"/>
              <a:gd name="T37" fmla="*/ 7 h 418"/>
              <a:gd name="T38" fmla="*/ 191 w 601"/>
              <a:gd name="T39" fmla="*/ 191 h 418"/>
              <a:gd name="T40" fmla="*/ 7 w 601"/>
              <a:gd name="T41" fmla="*/ 410 h 418"/>
              <a:gd name="T42" fmla="*/ 297 w 601"/>
              <a:gd name="T43" fmla="*/ 297 h 418"/>
              <a:gd name="T44" fmla="*/ 297 w 601"/>
              <a:gd name="T45" fmla="*/ 297 h 418"/>
              <a:gd name="T46" fmla="*/ 374 w 601"/>
              <a:gd name="T47" fmla="*/ 219 h 418"/>
              <a:gd name="T48" fmla="*/ 593 w 601"/>
              <a:gd name="T49" fmla="*/ 410 h 418"/>
              <a:gd name="T50" fmla="*/ 572 w 601"/>
              <a:gd name="T51" fmla="*/ 417 h 418"/>
              <a:gd name="T52" fmla="*/ 28 w 601"/>
              <a:gd name="T53" fmla="*/ 417 h 418"/>
              <a:gd name="T54" fmla="*/ 7 w 601"/>
              <a:gd name="T55" fmla="*/ 410 h 418"/>
              <a:gd name="T56" fmla="*/ 219 w 601"/>
              <a:gd name="T57" fmla="*/ 219 h 418"/>
              <a:gd name="T58" fmla="*/ 297 w 601"/>
              <a:gd name="T59" fmla="*/ 29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70D8920-AF81-FF59-E57A-B5D5396D23C9}"/>
              </a:ext>
            </a:extLst>
          </p:cNvPr>
          <p:cNvSpPr txBox="1">
            <a:spLocks/>
          </p:cNvSpPr>
          <p:nvPr/>
        </p:nvSpPr>
        <p:spPr>
          <a:xfrm>
            <a:off x="7621290" y="3767498"/>
            <a:ext cx="1683751" cy="929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8A0CF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A0CF"/>
              </a:buClr>
              <a:buSzPct val="75000"/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/>
              <a:t>Mail claim form to: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/>
              <a:t>PO Box 24927</a:t>
            </a:r>
            <a:br>
              <a:rPr lang="en-US" sz="1400"/>
            </a:br>
            <a:r>
              <a:rPr lang="en-US" sz="1400"/>
              <a:t>Lakeland, FL 33802</a:t>
            </a:r>
            <a:endParaRPr lang="en-US" sz="14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586E3A3-BC8D-D020-263B-718413C09513}"/>
              </a:ext>
            </a:extLst>
          </p:cNvPr>
          <p:cNvCxnSpPr/>
          <p:nvPr/>
        </p:nvCxnSpPr>
        <p:spPr>
          <a:xfrm>
            <a:off x="3678004" y="1835725"/>
            <a:ext cx="0" cy="298812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F60AC5-4A14-3EF5-0941-25576C7C6B8A}"/>
              </a:ext>
            </a:extLst>
          </p:cNvPr>
          <p:cNvCxnSpPr/>
          <p:nvPr/>
        </p:nvCxnSpPr>
        <p:spPr>
          <a:xfrm>
            <a:off x="5499289" y="1835725"/>
            <a:ext cx="0" cy="298812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D6490A-0CBE-B97B-E55D-76AE1F44B380}"/>
              </a:ext>
            </a:extLst>
          </p:cNvPr>
          <p:cNvCxnSpPr/>
          <p:nvPr/>
        </p:nvCxnSpPr>
        <p:spPr>
          <a:xfrm>
            <a:off x="7451799" y="1835725"/>
            <a:ext cx="0" cy="298812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271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IS Branded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78BC"/>
      </a:accent1>
      <a:accent2>
        <a:srgbClr val="E57724"/>
      </a:accent2>
      <a:accent3>
        <a:srgbClr val="7DC246"/>
      </a:accent3>
      <a:accent4>
        <a:srgbClr val="27AFCF"/>
      </a:accent4>
      <a:accent5>
        <a:srgbClr val="6190CB"/>
      </a:accent5>
      <a:accent6>
        <a:srgbClr val="2A7050"/>
      </a:accent6>
      <a:hlink>
        <a:srgbClr val="0078BC"/>
      </a:hlink>
      <a:folHlink>
        <a:srgbClr val="6A3695"/>
      </a:folHlink>
    </a:clrScheme>
    <a:fontScheme name="Libre Franklin">
      <a:majorFont>
        <a:latin typeface="Libre Franklin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1189</Words>
  <Application>Microsoft Office PowerPoint</Application>
  <PresentationFormat>Widescreen</PresentationFormat>
  <Paragraphs>162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Open Sans</vt:lpstr>
      <vt:lpstr>Symbol</vt:lpstr>
      <vt:lpstr>Arial</vt:lpstr>
      <vt:lpstr>Courier New</vt:lpstr>
      <vt:lpstr>Calibri</vt:lpstr>
      <vt:lpstr>Wingdings</vt:lpstr>
      <vt:lpstr>Libre Franklin</vt:lpstr>
      <vt:lpstr>Office Theme</vt:lpstr>
      <vt:lpstr>Retiree HRA</vt:lpstr>
      <vt:lpstr>Retiree HRA 101</vt:lpstr>
      <vt:lpstr>Your Plan Details</vt:lpstr>
      <vt:lpstr>Why Use an HRA?</vt:lpstr>
      <vt:lpstr>HRA: Your Rainy Day Fund</vt:lpstr>
      <vt:lpstr>Eligible Medical Expenses</vt:lpstr>
      <vt:lpstr>Qualifying Insurance Premiums</vt:lpstr>
      <vt:lpstr>Who Can Benefit from Your HRA?</vt:lpstr>
      <vt:lpstr>Claim Submission Options</vt:lpstr>
      <vt:lpstr>Accessing Your Online Account Logging into MidAmerica Journey for the First Time</vt:lpstr>
      <vt:lpstr>MidAmerica Journey  Portal Resources</vt:lpstr>
      <vt:lpstr>Debit Card: Documentation</vt:lpstr>
      <vt:lpstr>Submitting Paper Claims</vt:lpstr>
      <vt:lpstr>Documentation: Good vs. Bad</vt:lpstr>
      <vt:lpstr>Documentation: Good vs. Bad</vt:lpstr>
      <vt:lpstr>Documentation: Premiums</vt:lpstr>
      <vt:lpstr>Recurring Premium Claim Process</vt:lpstr>
      <vt:lpstr>Documentation Example Premium Notice</vt:lpstr>
      <vt:lpstr>Documentation Example Premium Invoice</vt:lpstr>
      <vt:lpstr>Questions?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Knitter</dc:creator>
  <cp:lastModifiedBy>Adam Kuck</cp:lastModifiedBy>
  <cp:revision>110</cp:revision>
  <dcterms:created xsi:type="dcterms:W3CDTF">2021-12-10T16:28:31Z</dcterms:created>
  <dcterms:modified xsi:type="dcterms:W3CDTF">2024-02-29T18:05:37Z</dcterms:modified>
</cp:coreProperties>
</file>