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4" r:id="rId2"/>
    <p:sldId id="281" r:id="rId3"/>
    <p:sldId id="312" r:id="rId4"/>
    <p:sldId id="300" r:id="rId5"/>
    <p:sldId id="289" r:id="rId6"/>
    <p:sldId id="316" r:id="rId7"/>
    <p:sldId id="322" r:id="rId8"/>
    <p:sldId id="323" r:id="rId9"/>
    <p:sldId id="324" r:id="rId10"/>
    <p:sldId id="325" r:id="rId11"/>
    <p:sldId id="328" r:id="rId12"/>
    <p:sldId id="330" r:id="rId13"/>
    <p:sldId id="331" r:id="rId14"/>
    <p:sldId id="329" r:id="rId15"/>
    <p:sldId id="326" r:id="rId16"/>
    <p:sldId id="327" r:id="rId17"/>
    <p:sldId id="303" r:id="rId18"/>
    <p:sldId id="30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ibre Franklin" pitchFamily="2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0CF"/>
    <a:srgbClr val="7CC246"/>
    <a:srgbClr val="808285"/>
    <a:srgbClr val="7DC246"/>
    <a:srgbClr val="0078BC"/>
    <a:srgbClr val="4D4D4F"/>
    <a:srgbClr val="00205C"/>
    <a:srgbClr val="2A7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485A4-9697-4BEA-91A6-ADB60691D28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BBCAB-875B-4A08-919C-3C94C1EB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0EB506F-D7CB-41B1-A30E-F251C25E5AB0}"/>
              </a:ext>
            </a:extLst>
          </p:cNvPr>
          <p:cNvSpPr/>
          <p:nvPr userDrawn="1"/>
        </p:nvSpPr>
        <p:spPr>
          <a:xfrm>
            <a:off x="0" y="1828798"/>
            <a:ext cx="11349318" cy="1898129"/>
          </a:xfrm>
          <a:prstGeom prst="rect">
            <a:avLst/>
          </a:prstGeom>
          <a:solidFill>
            <a:srgbClr val="08A0C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40D9898-A624-47CD-BEFF-CD7E2A4EB9C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781008" y="2791251"/>
            <a:ext cx="1554480" cy="1554480"/>
          </a:xfrm>
          <a:solidFill>
            <a:srgbClr val="2A7050"/>
          </a:solidFill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657B27-8BED-4908-BDDE-807023EC31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51989" y="1904105"/>
            <a:ext cx="7040879" cy="110811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4800" dirty="0"/>
              <a:t>Presentation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B8F02A0-2A00-40EB-AF68-3256D83DB3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51990" y="2947670"/>
            <a:ext cx="7040878" cy="81153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2800" dirty="0"/>
              <a:t>Subtitle If Necessary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685783-66DB-4789-9396-5855FCCA320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57212" y="2008861"/>
            <a:ext cx="1554480" cy="1554480"/>
          </a:xfrm>
          <a:solidFill>
            <a:srgbClr val="00205C"/>
          </a:solidFill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ADA6397-5B3A-4408-8624-AB2BEF8C4F70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81008" y="1235016"/>
            <a:ext cx="1554480" cy="1554480"/>
          </a:xfrm>
          <a:solidFill>
            <a:srgbClr val="0078BC"/>
          </a:solidFill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618FEB1-094C-4389-9F78-9C06109180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1989" y="3840660"/>
            <a:ext cx="7040878" cy="49524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08A0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Presented By: [insert name] |  date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8A8E8E-27EB-4C65-A6C8-47F70D6D2F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8163" y="190500"/>
            <a:ext cx="4460875" cy="15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Client Logo Here</a:t>
            </a:r>
          </a:p>
        </p:txBody>
      </p:sp>
    </p:spTree>
    <p:extLst>
      <p:ext uri="{BB962C8B-B14F-4D97-AF65-F5344CB8AC3E}">
        <p14:creationId xmlns:p14="http://schemas.microsoft.com/office/powerpoint/2010/main" val="366552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E042CA-7C12-4E10-8979-3E8989F59B87}"/>
              </a:ext>
            </a:extLst>
          </p:cNvPr>
          <p:cNvSpPr>
            <a:spLocks noChangeAspect="1"/>
          </p:cNvSpPr>
          <p:nvPr userDrawn="1"/>
        </p:nvSpPr>
        <p:spPr>
          <a:xfrm>
            <a:off x="736600" y="682170"/>
            <a:ext cx="2926080" cy="2926080"/>
          </a:xfrm>
          <a:prstGeom prst="rect">
            <a:avLst/>
          </a:prstGeom>
          <a:solidFill>
            <a:srgbClr val="08A0CF"/>
          </a:solidFill>
          <a:ln w="0">
            <a:solidFill>
              <a:srgbClr val="00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9CE7-985B-433C-A1B9-CE25D1D50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429" y="1889760"/>
            <a:ext cx="7007071" cy="3905068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45388-E5D7-4E1F-B358-AF4779A8901F}"/>
              </a:ext>
            </a:extLst>
          </p:cNvPr>
          <p:cNvSpPr txBox="1"/>
          <p:nvPr userDrawn="1"/>
        </p:nvSpPr>
        <p:spPr>
          <a:xfrm>
            <a:off x="769620" y="1729712"/>
            <a:ext cx="286004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6AAF4-45F2-40EA-B5DC-40819F6B9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6FA4F59-4FF9-383B-ABE8-E4B4810F60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44" y="579671"/>
            <a:ext cx="2286000" cy="2286000"/>
          </a:xfrm>
          <a:ln w="57150">
            <a:solidFill>
              <a:srgbClr val="08A0CF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7F4B81-22AF-39E2-D100-ED667FAB10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084" y="2975763"/>
            <a:ext cx="3017520" cy="35527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08A0CF"/>
                </a:solidFill>
              </a:defRPr>
            </a:lvl1pPr>
          </a:lstStyle>
          <a:p>
            <a:pPr lvl="0"/>
            <a:r>
              <a:rPr lang="en-US" dirty="0"/>
              <a:t>Rep Name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55B6CEA-887D-348E-9847-848B0EE76A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084" y="3263320"/>
            <a:ext cx="3017520" cy="355272"/>
          </a:xfrm>
        </p:spPr>
        <p:txBody>
          <a:bodyPr anchor="t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Rep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3C0CCA9-5A73-45FB-8FBF-6E084664CC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48020" y="579671"/>
            <a:ext cx="7351307" cy="5608858"/>
          </a:xfrm>
        </p:spPr>
        <p:txBody>
          <a:bodyPr anchor="t">
            <a:noAutofit/>
          </a:bodyPr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marL="0" marR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Libre Franklin" panose="00000500000000000000" pitchFamily="2" charset="0"/>
                <a:ea typeface="Cambria" panose="02040503050406030204" pitchFamily="18" charset="0"/>
              </a:rPr>
              <a:t>Role: </a:t>
            </a:r>
            <a:endParaRPr lang="en-US" sz="1800" b="1" dirty="0">
              <a:solidFill>
                <a:srgbClr val="0070C0"/>
              </a:solidFill>
              <a:effectLst/>
              <a:latin typeface="Open Sans" panose="020B0606030504020204" pitchFamily="34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Libre Frankl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of Role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Libre Franklin" panose="00000500000000000000" pitchFamily="2" charset="0"/>
                <a:ea typeface="Cambria" panose="02040503050406030204" pitchFamily="18" charset="0"/>
              </a:rPr>
              <a:t>Experience: </a:t>
            </a:r>
            <a:endParaRPr lang="en-US" sz="1800" b="1" dirty="0">
              <a:solidFill>
                <a:srgbClr val="0070C0"/>
              </a:solidFill>
              <a:effectLst/>
              <a:latin typeface="Open Sans" panose="020B0606030504020204" pitchFamily="34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Libre Frankl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XX Years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Libre Franklin" panose="00000500000000000000" pitchFamily="2" charset="0"/>
                <a:ea typeface="Cambria" panose="02040503050406030204" pitchFamily="18" charset="0"/>
              </a:rPr>
              <a:t>Focus: </a:t>
            </a:r>
            <a:endParaRPr lang="en-US" sz="1800" b="1" dirty="0">
              <a:solidFill>
                <a:srgbClr val="0070C0"/>
              </a:solidFill>
              <a:effectLst/>
              <a:latin typeface="Open Sans" panose="020B0606030504020204" pitchFamily="34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Libre Frankl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of focus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Libre Franklin" panose="00000500000000000000" pitchFamily="2" charset="0"/>
                <a:ea typeface="Cambria" panose="02040503050406030204" pitchFamily="18" charset="0"/>
              </a:rPr>
              <a:t>Specialties:</a:t>
            </a:r>
            <a:endParaRPr lang="en-US" sz="1800" b="1" dirty="0">
              <a:solidFill>
                <a:srgbClr val="0070C0"/>
              </a:solidFill>
              <a:effectLst/>
              <a:latin typeface="Open Sans" panose="020B0606030504020204" pitchFamily="34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Libre Frankl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Listing of specialties, sentence format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  <a:latin typeface="Libre Franklin" panose="00000500000000000000" pitchFamily="2" charset="0"/>
                <a:ea typeface="Cambria" panose="02040503050406030204" pitchFamily="18" charset="0"/>
              </a:rPr>
              <a:t>Licenses: </a:t>
            </a:r>
            <a:endParaRPr lang="en-US" sz="1800" b="1" dirty="0">
              <a:solidFill>
                <a:srgbClr val="0070C0"/>
              </a:solidFill>
              <a:effectLst/>
              <a:latin typeface="Open Sans" panose="020B0606030504020204" pitchFamily="34" charset="0"/>
              <a:ea typeface="Cambria" panose="020405030504060302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8BC"/>
              </a:buClr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Libre Franklin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Bulleted list of Licenses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0A4FA46-BBB0-4733-9AED-7A031F294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8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C49B-E03D-4CFD-81D9-29CB5498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0378"/>
            <a:ext cx="10515600" cy="73442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rgbClr val="08A0C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9CE7-985B-433C-A1B9-CE25D1D50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4096"/>
            <a:ext cx="10515600" cy="4632362"/>
          </a:xfrm>
        </p:spPr>
        <p:txBody>
          <a:bodyPr>
            <a:noAutofit/>
          </a:bodyPr>
          <a:lstStyle>
            <a:lvl1pPr>
              <a:buClr>
                <a:srgbClr val="08A0CF"/>
              </a:buClr>
              <a:defRPr sz="2400"/>
            </a:lvl1pPr>
            <a:lvl2pPr>
              <a:buClr>
                <a:srgbClr val="08A0CF"/>
              </a:buClr>
              <a:defRPr/>
            </a:lvl2pPr>
            <a:lvl3pPr>
              <a:buClr>
                <a:srgbClr val="08A0CF"/>
              </a:buClr>
              <a:defRPr/>
            </a:lvl3pPr>
            <a:lvl4pPr>
              <a:buClr>
                <a:srgbClr val="08A0CF"/>
              </a:buClr>
              <a:defRPr/>
            </a:lvl4pPr>
            <a:lvl5pPr>
              <a:buClr>
                <a:srgbClr val="08A0C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67ED30A-E92C-4CAD-A3CB-3BFA75E38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7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D2F659-B17C-40FB-B17A-B62A71C03593}"/>
              </a:ext>
            </a:extLst>
          </p:cNvPr>
          <p:cNvSpPr/>
          <p:nvPr userDrawn="1"/>
        </p:nvSpPr>
        <p:spPr>
          <a:xfrm>
            <a:off x="-1" y="0"/>
            <a:ext cx="297455" cy="627363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CD6FA-58F8-4C4E-ABFD-885EDA39C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61" y="72879"/>
            <a:ext cx="11338560" cy="62007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936308-DFDF-4D11-B306-5FB43820164E}"/>
              </a:ext>
            </a:extLst>
          </p:cNvPr>
          <p:cNvSpPr/>
          <p:nvPr userDrawn="1"/>
        </p:nvSpPr>
        <p:spPr>
          <a:xfrm>
            <a:off x="86061" y="65577"/>
            <a:ext cx="11338560" cy="6200753"/>
          </a:xfrm>
          <a:prstGeom prst="rect">
            <a:avLst/>
          </a:prstGeom>
          <a:solidFill>
            <a:srgbClr val="08A0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D3E06-3F95-4128-B2EB-7FEA8A89EC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410" y="9725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2B664-4905-4C47-9EFF-D28F35D83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860" y="37824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89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ullet List (for tables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411B57-6E38-484F-9DCE-405CC47B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515600" cy="6189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8A0C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078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39DC1B1-A311-4F8B-951D-295ED8ED7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4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58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68E8F6-1414-43BB-BA8D-F548B7588ECA}"/>
              </a:ext>
            </a:extLst>
          </p:cNvPr>
          <p:cNvSpPr/>
          <p:nvPr userDrawn="1"/>
        </p:nvSpPr>
        <p:spPr>
          <a:xfrm>
            <a:off x="65288" y="6342174"/>
            <a:ext cx="1133856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6A300-D234-4931-B3A0-585A94B17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585" y="984070"/>
            <a:ext cx="10515600" cy="514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F2D9A6-E2FD-4504-9EC7-85263111C136}"/>
              </a:ext>
            </a:extLst>
          </p:cNvPr>
          <p:cNvSpPr/>
          <p:nvPr userDrawn="1"/>
        </p:nvSpPr>
        <p:spPr>
          <a:xfrm>
            <a:off x="11486632" y="63792"/>
            <a:ext cx="640080" cy="640080"/>
          </a:xfrm>
          <a:prstGeom prst="rect">
            <a:avLst/>
          </a:prstGeom>
          <a:solidFill>
            <a:srgbClr val="007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E8725-7213-4461-92B7-60284F7FF74B}"/>
              </a:ext>
            </a:extLst>
          </p:cNvPr>
          <p:cNvSpPr/>
          <p:nvPr userDrawn="1"/>
        </p:nvSpPr>
        <p:spPr>
          <a:xfrm>
            <a:off x="11486632" y="771658"/>
            <a:ext cx="640080" cy="640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755BF1-03B2-4EA1-A956-02109CC369BC}"/>
              </a:ext>
            </a:extLst>
          </p:cNvPr>
          <p:cNvSpPr/>
          <p:nvPr userDrawn="1"/>
        </p:nvSpPr>
        <p:spPr>
          <a:xfrm>
            <a:off x="11486632" y="1479524"/>
            <a:ext cx="640080" cy="640080"/>
          </a:xfrm>
          <a:prstGeom prst="rect">
            <a:avLst/>
          </a:prstGeom>
          <a:solidFill>
            <a:srgbClr val="2A7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62EBA-C9E6-46D0-A297-30B4787940C4}"/>
              </a:ext>
            </a:extLst>
          </p:cNvPr>
          <p:cNvSpPr/>
          <p:nvPr userDrawn="1"/>
        </p:nvSpPr>
        <p:spPr>
          <a:xfrm>
            <a:off x="11486632" y="2192556"/>
            <a:ext cx="640080" cy="4606818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9B1A14-3CEF-459C-8B88-1289AA0E5C9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12" y="6411275"/>
            <a:ext cx="1129180" cy="3101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F5FD8C-AEA0-4A9D-BB9A-9F9C544F4420}"/>
              </a:ext>
            </a:extLst>
          </p:cNvPr>
          <p:cNvSpPr txBox="1"/>
          <p:nvPr userDrawn="1"/>
        </p:nvSpPr>
        <p:spPr>
          <a:xfrm>
            <a:off x="1654918" y="6478442"/>
            <a:ext cx="2110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Client Focused. Solution Driven.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101A92-8C7E-402A-B24E-9824AB99B291}"/>
              </a:ext>
            </a:extLst>
          </p:cNvPr>
          <p:cNvCxnSpPr>
            <a:cxnSpLocks/>
          </p:cNvCxnSpPr>
          <p:nvPr userDrawn="1"/>
        </p:nvCxnSpPr>
        <p:spPr>
          <a:xfrm>
            <a:off x="65288" y="81280"/>
            <a:ext cx="113385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BE0743-15A1-467E-A058-6DDFA42E6990}"/>
              </a:ext>
            </a:extLst>
          </p:cNvPr>
          <p:cNvCxnSpPr>
            <a:cxnSpLocks/>
          </p:cNvCxnSpPr>
          <p:nvPr userDrawn="1"/>
        </p:nvCxnSpPr>
        <p:spPr>
          <a:xfrm>
            <a:off x="65288" y="81280"/>
            <a:ext cx="0" cy="61798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46A016C-D20F-4E8C-82C8-34EA040443A5}"/>
              </a:ext>
            </a:extLst>
          </p:cNvPr>
          <p:cNvSpPr txBox="1"/>
          <p:nvPr userDrawn="1"/>
        </p:nvSpPr>
        <p:spPr>
          <a:xfrm>
            <a:off x="5073651" y="6408607"/>
            <a:ext cx="57718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Special Pay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CED49-FAB6-4CA7-840B-4B1DCD733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6CBBB-FB58-472B-9F9D-E474DC758556}"/>
              </a:ext>
            </a:extLst>
          </p:cNvPr>
          <p:cNvSpPr txBox="1"/>
          <p:nvPr userDrawn="1"/>
        </p:nvSpPr>
        <p:spPr>
          <a:xfrm>
            <a:off x="4154133" y="6520934"/>
            <a:ext cx="47751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Confidential. </a:t>
            </a:r>
            <a:r>
              <a:rPr lang="en-US" sz="600" dirty="0">
                <a:solidFill>
                  <a:schemeClr val="bg1"/>
                </a:solidFill>
              </a:rPr>
              <a:t>Products and financial</a:t>
            </a:r>
            <a:r>
              <a:rPr lang="en-US" sz="600" baseline="0" dirty="0">
                <a:solidFill>
                  <a:schemeClr val="bg1"/>
                </a:solidFill>
              </a:rPr>
              <a:t> services provided by American United Life Insurance Company</a:t>
            </a:r>
            <a:r>
              <a:rPr lang="en-US" sz="600" baseline="30000" dirty="0">
                <a:solidFill>
                  <a:schemeClr val="bg1"/>
                </a:solidFill>
              </a:rPr>
              <a:t>®</a:t>
            </a:r>
            <a:r>
              <a:rPr lang="en-US" sz="600" baseline="0" dirty="0">
                <a:solidFill>
                  <a:schemeClr val="bg1"/>
                </a:solidFill>
              </a:rPr>
              <a:t>, a OneAmerica</a:t>
            </a:r>
            <a:r>
              <a:rPr lang="en-US" sz="600" baseline="30000" dirty="0">
                <a:solidFill>
                  <a:schemeClr val="bg1"/>
                </a:solidFill>
              </a:rPr>
              <a:t>® </a:t>
            </a:r>
            <a:r>
              <a:rPr lang="en-US" sz="600" baseline="0" dirty="0">
                <a:solidFill>
                  <a:schemeClr val="bg1"/>
                </a:solidFill>
              </a:rPr>
              <a:t>company. 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7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1" r:id="rId5"/>
    <p:sldLayoutId id="2147483654" r:id="rId6"/>
    <p:sldLayoutId id="2147483655" r:id="rId7"/>
    <p:sldLayoutId id="214748366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8B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8A0CF"/>
        </a:buClr>
        <a:buSzPct val="7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A0CF"/>
        </a:buClr>
        <a:buSzPct val="7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A0CF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A0CF"/>
        </a:buClr>
        <a:buSzPct val="75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A0CF"/>
        </a:buClr>
        <a:buSzPct val="75000"/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ymidamerica.com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ymidamerica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ymidamerica.com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ymidamerica.com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mymidamerica.com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6812E84-F1F5-4BB8-A037-D05956CBBB5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1008" y="2791251"/>
            <a:ext cx="1554480" cy="1554480"/>
          </a:xfrm>
          <a:ln>
            <a:solidFill>
              <a:srgbClr val="08A0CF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E7D9A6-9627-4495-AEA1-21DE48549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 Pay Plan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07E5EE9-38B7-4E08-9048-B7FEE1E26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Understanding Your </a:t>
            </a:r>
            <a:r>
              <a:rPr lang="en-US"/>
              <a:t>Retirement Benefit</a:t>
            </a:r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884852E-5148-4E14-B2D2-8F902B8031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212" y="2008861"/>
            <a:ext cx="1554480" cy="1554480"/>
          </a:xfrm>
          <a:ln>
            <a:solidFill>
              <a:srgbClr val="08A0CF"/>
            </a:solidFill>
          </a:ln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BAFEC84-4192-4065-885C-5BBF2F2CCF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1008" y="1235016"/>
            <a:ext cx="1554480" cy="1554480"/>
          </a:xfrm>
          <a:ln>
            <a:solidFill>
              <a:srgbClr val="08A0CF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D15A84-42AF-47AA-B912-AE4DECF82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57" y="345385"/>
            <a:ext cx="2042470" cy="563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134B0F-4BB2-092D-1C44-E31708A5D6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3"/>
          <a:stretch/>
        </p:blipFill>
        <p:spPr>
          <a:xfrm>
            <a:off x="8470511" y="345385"/>
            <a:ext cx="2042470" cy="6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81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48A8-2F3A-4789-9D59-6952FE18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Substitute and Part-Time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54FD5-24EB-4E93-83EC-2C7A7FFB1201}"/>
              </a:ext>
            </a:extLst>
          </p:cNvPr>
          <p:cNvSpPr txBox="1">
            <a:spLocks/>
          </p:cNvSpPr>
          <p:nvPr/>
        </p:nvSpPr>
        <p:spPr>
          <a:xfrm>
            <a:off x="2012497" y="2472236"/>
            <a:ext cx="3192237" cy="304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8A0CF"/>
                </a:solidFill>
              </a:rPr>
              <a:t>The IRS does not consider you retired if: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You return to work between age 55 and 59½…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And you work more than 20% of your pre-retirement schedule for this specific district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BF8DE8-0F1D-41F8-9A3E-2C06BCD12777}"/>
              </a:ext>
            </a:extLst>
          </p:cNvPr>
          <p:cNvSpPr txBox="1">
            <a:spLocks/>
          </p:cNvSpPr>
          <p:nvPr/>
        </p:nvSpPr>
        <p:spPr>
          <a:xfrm>
            <a:off x="5936797" y="2472237"/>
            <a:ext cx="3192237" cy="2864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8A0CF"/>
                </a:solidFill>
              </a:rPr>
              <a:t>What this </a:t>
            </a:r>
            <a:br>
              <a:rPr lang="en-US" sz="2000" b="1" dirty="0">
                <a:solidFill>
                  <a:srgbClr val="08A0CF"/>
                </a:solidFill>
              </a:rPr>
            </a:br>
            <a:r>
              <a:rPr lang="en-US" sz="2000" b="1" dirty="0">
                <a:solidFill>
                  <a:srgbClr val="08A0CF"/>
                </a:solidFill>
              </a:rPr>
              <a:t>means: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/>
              <a:t>You should not withdraw funds during the time you are working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/>
              <a:t>If you do withdraw funds, you will receive 10% early distribution penalty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C8D162-04CF-4470-A3E6-DA4185E91F20}"/>
              </a:ext>
            </a:extLst>
          </p:cNvPr>
          <p:cNvCxnSpPr/>
          <p:nvPr/>
        </p:nvCxnSpPr>
        <p:spPr>
          <a:xfrm>
            <a:off x="5465989" y="2472236"/>
            <a:ext cx="0" cy="28649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Freeform 161">
            <a:extLst>
              <a:ext uri="{FF2B5EF4-FFF2-40B4-BE49-F238E27FC236}">
                <a16:creationId xmlns:a16="http://schemas.microsoft.com/office/drawing/2014/main" id="{0B7C2716-FD5D-469D-B30D-72D60DEF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424" y="1265367"/>
            <a:ext cx="1162381" cy="1008800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3" tIns="17147" rIns="34293" bIns="17147" anchor="ctr"/>
          <a:lstStyle/>
          <a:p>
            <a:pPr>
              <a:defRPr/>
            </a:pPr>
            <a:endParaRPr lang="en-US" sz="1351" dirty="0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333A9033-E55F-49F0-95AC-328FD8D79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595" y="1226973"/>
            <a:ext cx="1085311" cy="1085588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rgbClr val="4E9D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3" tIns="17147" rIns="34293" bIns="17147" anchor="ctr"/>
          <a:lstStyle/>
          <a:p>
            <a:pPr>
              <a:defRPr/>
            </a:pPr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75159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7156-4AA4-4AD9-9D4B-A17BF515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Online Account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DB0A7-0F5E-4DD6-86E7-F0EB9AB05289}"/>
              </a:ext>
            </a:extLst>
          </p:cNvPr>
          <p:cNvSpPr txBox="1">
            <a:spLocks/>
          </p:cNvSpPr>
          <p:nvPr/>
        </p:nvSpPr>
        <p:spPr>
          <a:xfrm>
            <a:off x="361950" y="1101172"/>
            <a:ext cx="10777998" cy="26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08A0CF"/>
              </a:buClr>
            </a:pPr>
            <a:r>
              <a:rPr lang="en-US" sz="1900" dirty="0">
                <a:solidFill>
                  <a:schemeClr val="tx1"/>
                </a:solidFill>
              </a:rPr>
              <a:t>Go to </a:t>
            </a:r>
            <a:r>
              <a:rPr lang="en-US" sz="1900" dirty="0">
                <a:solidFill>
                  <a:srgbClr val="08A0C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www.myMidAmerica.com</a:t>
            </a:r>
            <a:endParaRPr lang="en-US" sz="1900" dirty="0">
              <a:solidFill>
                <a:srgbClr val="08A0C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8A0CF"/>
              </a:buClr>
            </a:pPr>
            <a:r>
              <a:rPr lang="en-US" sz="1900" dirty="0">
                <a:solidFill>
                  <a:schemeClr val="tx1"/>
                </a:solidFill>
              </a:rPr>
              <a:t>Select </a:t>
            </a:r>
            <a:r>
              <a:rPr lang="en-US" sz="1900" i="1" dirty="0">
                <a:solidFill>
                  <a:schemeClr val="tx1"/>
                </a:solidFill>
              </a:rPr>
              <a:t>Account Access</a:t>
            </a:r>
            <a:r>
              <a:rPr lang="en-US" sz="1900" dirty="0">
                <a:solidFill>
                  <a:schemeClr val="tx1"/>
                </a:solidFill>
              </a:rPr>
              <a:t>, then </a:t>
            </a:r>
            <a:r>
              <a:rPr lang="en-US" sz="1900" i="1" dirty="0">
                <a:solidFill>
                  <a:schemeClr val="tx1"/>
                </a:solidFill>
              </a:rPr>
              <a:t>Participant Login</a:t>
            </a:r>
            <a:endParaRPr lang="en-US" sz="19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8A0CF"/>
              </a:buClr>
            </a:pPr>
            <a:r>
              <a:rPr lang="en-US" sz="1900" b="1" dirty="0">
                <a:solidFill>
                  <a:schemeClr val="tx1"/>
                </a:solidFill>
              </a:rPr>
              <a:t>If logging in for the first time, </a:t>
            </a:r>
            <a:r>
              <a:rPr lang="en-US" sz="1900" dirty="0">
                <a:solidFill>
                  <a:schemeClr val="tx1"/>
                </a:solidFill>
              </a:rPr>
              <a:t>click </a:t>
            </a:r>
            <a:r>
              <a:rPr lang="en-US" sz="1900" i="1" dirty="0">
                <a:solidFill>
                  <a:schemeClr val="tx1"/>
                </a:solidFill>
              </a:rPr>
              <a:t>New User</a:t>
            </a:r>
            <a:r>
              <a:rPr lang="en-US" sz="1900" dirty="0">
                <a:solidFill>
                  <a:schemeClr val="tx1"/>
                </a:solidFill>
              </a:rPr>
              <a:t> in the top-left corner of the login title. Enter your Social Security Number (no dashes), Birthdate, and Zip Code, then click </a:t>
            </a:r>
            <a:r>
              <a:rPr lang="en-US" sz="1900" i="1" dirty="0">
                <a:solidFill>
                  <a:schemeClr val="tx1"/>
                </a:solidFill>
              </a:rPr>
              <a:t>Next. </a:t>
            </a:r>
            <a:r>
              <a:rPr lang="en-US" sz="1900" dirty="0">
                <a:solidFill>
                  <a:schemeClr val="tx1"/>
                </a:solidFill>
              </a:rPr>
              <a:t>You’ll be asked to re-enter your Birthdate and Zip Code and click </a:t>
            </a:r>
            <a:r>
              <a:rPr lang="en-US" sz="1900" i="1" dirty="0">
                <a:solidFill>
                  <a:schemeClr val="tx1"/>
                </a:solidFill>
              </a:rPr>
              <a:t>Next</a:t>
            </a:r>
            <a:r>
              <a:rPr lang="en-US" sz="1900" dirty="0">
                <a:solidFill>
                  <a:schemeClr val="tx1"/>
                </a:solidFill>
              </a:rPr>
              <a:t> on the Request Credentials tile. You can now select your security questions, set up your login credentials, and enter your contact information.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8A0CF"/>
              </a:buClr>
            </a:pPr>
            <a:r>
              <a:rPr lang="en-US" sz="1900" b="1" dirty="0">
                <a:solidFill>
                  <a:schemeClr val="tx1"/>
                </a:solidFill>
              </a:rPr>
              <a:t>If you have logged in before, </a:t>
            </a:r>
            <a:r>
              <a:rPr lang="en-US" sz="1900" dirty="0">
                <a:solidFill>
                  <a:schemeClr val="tx1"/>
                </a:solidFill>
              </a:rPr>
              <a:t>simply enter your established credentials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681E0-2816-D8E4-CDFA-EA58564E5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60" t="10503" r="12453" b="39853"/>
          <a:stretch/>
        </p:blipFill>
        <p:spPr>
          <a:xfrm>
            <a:off x="2729103" y="3785644"/>
            <a:ext cx="6127957" cy="222561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DC6FF-3FD9-EAD9-EB71-47A69A3FABC0}"/>
              </a:ext>
            </a:extLst>
          </p:cNvPr>
          <p:cNvSpPr txBox="1">
            <a:spLocks/>
          </p:cNvSpPr>
          <p:nvPr/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C2C83-EAA4-4BC9-862B-17C9E7F5E55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1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7156-4AA4-4AD9-9D4B-A17BF515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Designating a Beneficiary – Online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DB0A7-0F5E-4DD6-86E7-F0EB9AB05289}"/>
              </a:ext>
            </a:extLst>
          </p:cNvPr>
          <p:cNvSpPr txBox="1">
            <a:spLocks/>
          </p:cNvSpPr>
          <p:nvPr/>
        </p:nvSpPr>
        <p:spPr>
          <a:xfrm>
            <a:off x="3550302" y="2059997"/>
            <a:ext cx="6725770" cy="3341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/>
              <a:t>Designating a Beneficiary </a:t>
            </a:r>
            <a:r>
              <a:rPr lang="en-US" sz="2000" dirty="0">
                <a:solidFill>
                  <a:schemeClr val="tx1"/>
                </a:solidFill>
              </a:rPr>
              <a:t>is a secure online form 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Log into your account at </a:t>
            </a:r>
            <a:r>
              <a:rPr lang="en-US" sz="2000" dirty="0">
                <a:solidFill>
                  <a:srgbClr val="08A0C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www.myMidAmerica.com</a:t>
            </a:r>
            <a:r>
              <a:rPr lang="en-US" sz="2000" dirty="0">
                <a:solidFill>
                  <a:srgbClr val="08A0CF"/>
                </a:solidFill>
              </a:rPr>
              <a:t>. </a:t>
            </a:r>
            <a:r>
              <a:rPr lang="en-US" sz="2000" dirty="0">
                <a:solidFill>
                  <a:schemeClr val="tx1"/>
                </a:solidFill>
              </a:rPr>
              <a:t>Once logged in, select the settings icon located in the upper right-hand corner of the screen. Note: This is a small gear icon      . Next, select </a:t>
            </a:r>
            <a:r>
              <a:rPr lang="en-US" sz="2000" b="1" i="1" dirty="0">
                <a:solidFill>
                  <a:schemeClr val="tx1"/>
                </a:solidFill>
              </a:rPr>
              <a:t>Beneficiaries</a:t>
            </a:r>
            <a:r>
              <a:rPr lang="en-US" sz="2000" i="1" dirty="0">
                <a:solidFill>
                  <a:schemeClr val="tx1"/>
                </a:solidFill>
              </a:rPr>
              <a:t>. </a:t>
            </a:r>
            <a:r>
              <a:rPr lang="en-US" sz="2000" dirty="0">
                <a:solidFill>
                  <a:schemeClr val="tx1"/>
                </a:solidFill>
              </a:rPr>
              <a:t>From here you can enter your beneficiary information.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A2A6460-DB70-7635-FC85-0F21B9468A67}"/>
              </a:ext>
            </a:extLst>
          </p:cNvPr>
          <p:cNvSpPr txBox="1">
            <a:spLocks/>
          </p:cNvSpPr>
          <p:nvPr/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C2C83-EAA4-4BC9-862B-17C9E7F5E55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A person sitting on a computer&#10;&#10;Description automatically generated">
            <a:extLst>
              <a:ext uri="{FF2B5EF4-FFF2-40B4-BE49-F238E27FC236}">
                <a16:creationId xmlns:a16="http://schemas.microsoft.com/office/drawing/2014/main" id="{91368A55-B2A0-1738-8124-02BF1C586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10" y="1076144"/>
            <a:ext cx="1834071" cy="5178057"/>
          </a:xfrm>
          <a:prstGeom prst="rect">
            <a:avLst/>
          </a:prstGeom>
        </p:spPr>
      </p:pic>
      <p:pic>
        <p:nvPicPr>
          <p:cNvPr id="6" name="Graphic 5" descr="Single gear with solid fill">
            <a:extLst>
              <a:ext uri="{FF2B5EF4-FFF2-40B4-BE49-F238E27FC236}">
                <a16:creationId xmlns:a16="http://schemas.microsoft.com/office/drawing/2014/main" id="{BD800E74-0411-CAB2-BB00-2E9357689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6217" y="3316423"/>
            <a:ext cx="388690" cy="3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58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7156-4AA4-4AD9-9D4B-A17BF515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Designating a Beneficiary – Download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DB0A7-0F5E-4DD6-86E7-F0EB9AB05289}"/>
              </a:ext>
            </a:extLst>
          </p:cNvPr>
          <p:cNvSpPr txBox="1">
            <a:spLocks/>
          </p:cNvSpPr>
          <p:nvPr/>
        </p:nvSpPr>
        <p:spPr>
          <a:xfrm>
            <a:off x="5619750" y="1931165"/>
            <a:ext cx="5353050" cy="3341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Complete the Beneficiary Designation Form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To download the Beneficiary Designation Form, visit </a:t>
            </a:r>
            <a:r>
              <a:rPr lang="en-US" sz="2000" dirty="0">
                <a:solidFill>
                  <a:srgbClr val="08A0C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www.myMidAmerica.com</a:t>
            </a:r>
            <a:r>
              <a:rPr lang="en-US" sz="2000" dirty="0">
                <a:solidFill>
                  <a:srgbClr val="08A0CF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select </a:t>
            </a:r>
            <a:r>
              <a:rPr lang="en-US" sz="2000" i="1" dirty="0">
                <a:solidFill>
                  <a:schemeClr val="tx1"/>
                </a:solidFill>
              </a:rPr>
              <a:t>Forms &amp; Reports</a:t>
            </a:r>
            <a:r>
              <a:rPr lang="en-US" sz="2000" dirty="0">
                <a:solidFill>
                  <a:schemeClr val="tx1"/>
                </a:solidFill>
              </a:rPr>
              <a:t> from the blue header, then</a:t>
            </a:r>
            <a:r>
              <a:rPr lang="en-US" sz="2000" i="1" dirty="0">
                <a:solidFill>
                  <a:schemeClr val="tx1"/>
                </a:solidFill>
              </a:rPr>
              <a:t> Forms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You can also request the form by calling 800.430.7999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Email, mail, or fax to U.S. BENCOR/MidAmerica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A2A6460-DB70-7635-FC85-0F21B9468A67}"/>
              </a:ext>
            </a:extLst>
          </p:cNvPr>
          <p:cNvSpPr txBox="1">
            <a:spLocks/>
          </p:cNvSpPr>
          <p:nvPr/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C2C83-EAA4-4BC9-862B-17C9E7F5E55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E2A37E-562D-5673-406F-20151CE78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39" y="1266738"/>
            <a:ext cx="4903803" cy="46667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526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7156-4AA4-4AD9-9D4B-A17BF515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Requesting Distributions – Online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DB0A7-0F5E-4DD6-86E7-F0EB9AB05289}"/>
              </a:ext>
            </a:extLst>
          </p:cNvPr>
          <p:cNvSpPr txBox="1">
            <a:spLocks/>
          </p:cNvSpPr>
          <p:nvPr/>
        </p:nvSpPr>
        <p:spPr>
          <a:xfrm>
            <a:off x="3550302" y="2059997"/>
            <a:ext cx="6725770" cy="3341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Effortless Distribution is a secure online request form 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Easily submit and process your distributions quicker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Log into your account at </a:t>
            </a:r>
            <a:r>
              <a:rPr lang="en-US" sz="2000" dirty="0">
                <a:solidFill>
                  <a:srgbClr val="08A0C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www.myMidAmerica.com</a:t>
            </a:r>
            <a:r>
              <a:rPr lang="en-US" sz="2000" dirty="0">
                <a:solidFill>
                  <a:srgbClr val="08A0CF"/>
                </a:solidFill>
              </a:rPr>
              <a:t>. </a:t>
            </a:r>
            <a:r>
              <a:rPr lang="en-US" sz="2000" dirty="0">
                <a:solidFill>
                  <a:schemeClr val="tx1"/>
                </a:solidFill>
              </a:rPr>
              <a:t>Once logged in, select </a:t>
            </a:r>
            <a:r>
              <a:rPr lang="en-US" sz="2000" b="1" i="1" dirty="0">
                <a:solidFill>
                  <a:schemeClr val="tx1"/>
                </a:solidFill>
              </a:rPr>
              <a:t>Request a Distribution </a:t>
            </a:r>
            <a:r>
              <a:rPr lang="en-US" sz="2000" dirty="0">
                <a:solidFill>
                  <a:schemeClr val="tx1"/>
                </a:solidFill>
              </a:rPr>
              <a:t>from the </a:t>
            </a:r>
            <a:r>
              <a:rPr lang="en-US" sz="2000" b="1" i="1" dirty="0">
                <a:solidFill>
                  <a:schemeClr val="tx1"/>
                </a:solidFill>
              </a:rPr>
              <a:t>Transactions</a:t>
            </a:r>
            <a:r>
              <a:rPr lang="en-US" sz="2000" dirty="0">
                <a:solidFill>
                  <a:schemeClr val="tx1"/>
                </a:solidFill>
              </a:rPr>
              <a:t> dropdown menu. </a:t>
            </a:r>
            <a:r>
              <a:rPr lang="en-US" sz="2000" b="1" dirty="0">
                <a:solidFill>
                  <a:schemeClr val="tx1"/>
                </a:solidFill>
              </a:rPr>
              <a:t>First time user? </a:t>
            </a:r>
            <a:r>
              <a:rPr lang="en-US" sz="2000" dirty="0">
                <a:solidFill>
                  <a:schemeClr val="tx1"/>
                </a:solidFill>
              </a:rPr>
              <a:t>Set up your account by selecting </a:t>
            </a:r>
            <a:r>
              <a:rPr lang="en-US" sz="2000" b="1" i="1" dirty="0">
                <a:solidFill>
                  <a:schemeClr val="tx1"/>
                </a:solidFill>
              </a:rPr>
              <a:t>New User </a:t>
            </a:r>
            <a:r>
              <a:rPr lang="en-US" sz="2000" dirty="0">
                <a:solidFill>
                  <a:schemeClr val="tx1"/>
                </a:solidFill>
              </a:rPr>
              <a:t>from the login screen.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A2A6460-DB70-7635-FC85-0F21B9468A67}"/>
              </a:ext>
            </a:extLst>
          </p:cNvPr>
          <p:cNvSpPr txBox="1">
            <a:spLocks/>
          </p:cNvSpPr>
          <p:nvPr/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C2C83-EAA4-4BC9-862B-17C9E7F5E55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A person sitting on a computer&#10;&#10;Description automatically generated">
            <a:extLst>
              <a:ext uri="{FF2B5EF4-FFF2-40B4-BE49-F238E27FC236}">
                <a16:creationId xmlns:a16="http://schemas.microsoft.com/office/drawing/2014/main" id="{91368A55-B2A0-1738-8124-02BF1C586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10" y="1076144"/>
            <a:ext cx="1834071" cy="517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9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7156-4AA4-4AD9-9D4B-A17BF515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Requesting Distributions - Download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DB0A7-0F5E-4DD6-86E7-F0EB9AB05289}"/>
              </a:ext>
            </a:extLst>
          </p:cNvPr>
          <p:cNvSpPr txBox="1">
            <a:spLocks/>
          </p:cNvSpPr>
          <p:nvPr/>
        </p:nvSpPr>
        <p:spPr>
          <a:xfrm>
            <a:off x="5692472" y="2312867"/>
            <a:ext cx="5353050" cy="3341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Complete the Retirement Plan Transaction Form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To download the Retirement Plan Transaction Form, visit </a:t>
            </a:r>
            <a:r>
              <a:rPr lang="en-US" sz="2000" dirty="0">
                <a:solidFill>
                  <a:srgbClr val="08A0C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www.myMidAmerica.com</a:t>
            </a:r>
            <a:r>
              <a:rPr lang="en-US" sz="2000" dirty="0">
                <a:solidFill>
                  <a:srgbClr val="08A0CF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select </a:t>
            </a:r>
            <a:r>
              <a:rPr lang="en-US" sz="2000" i="1" dirty="0">
                <a:solidFill>
                  <a:schemeClr val="tx1"/>
                </a:solidFill>
              </a:rPr>
              <a:t>Forms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Secure upload, mail, or fax to U.S. BENCOR/MidAmerica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15454-4EF4-4AA5-807D-E1AD7F545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1324278"/>
            <a:ext cx="4476750" cy="44717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85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9DD8-CE17-49FC-B3F2-B66E48EE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65904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65834" y="1752118"/>
            <a:ext cx="286777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1800"/>
              </a:spcAft>
            </a:pPr>
            <a:r>
              <a:rPr lang="en-US" b="1" spc="20" dirty="0">
                <a:solidFill>
                  <a:srgbClr val="08A0CF"/>
                </a:solidFill>
                <a:latin typeface="+mj-lt"/>
                <a:cs typeface="Lato Regular"/>
              </a:rPr>
              <a:t>Customer Service Hours:</a:t>
            </a:r>
          </a:p>
          <a:p>
            <a:pPr algn="ctr">
              <a:lnSpc>
                <a:spcPts val="1700"/>
              </a:lnSpc>
              <a:spcAft>
                <a:spcPts val="1800"/>
              </a:spcAft>
            </a:pPr>
            <a:r>
              <a:rPr lang="en-US" sz="1650" spc="20" dirty="0">
                <a:latin typeface="+mj-lt"/>
                <a:cs typeface="Lato Regular"/>
              </a:rPr>
              <a:t>Monday through Friday, </a:t>
            </a:r>
            <a:br>
              <a:rPr lang="en-US" sz="1650" spc="20" dirty="0">
                <a:latin typeface="+mj-lt"/>
                <a:cs typeface="Lato Regular"/>
              </a:rPr>
            </a:br>
            <a:r>
              <a:rPr lang="en-US" sz="1650" spc="20" dirty="0">
                <a:latin typeface="+mj-lt"/>
                <a:cs typeface="Lato Regular"/>
              </a:rPr>
              <a:t>8:30 a.m. – 6 p.m. ET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690851" y="2048399"/>
            <a:ext cx="0" cy="3673929"/>
          </a:xfrm>
          <a:prstGeom prst="line">
            <a:avLst/>
          </a:prstGeom>
          <a:ln w="38100">
            <a:solidFill>
              <a:srgbClr val="08A0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262227" y="1497310"/>
            <a:ext cx="857248" cy="857248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62227" y="3228139"/>
            <a:ext cx="857248" cy="857248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62227" y="4958968"/>
            <a:ext cx="857248" cy="857248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270184" y="1618357"/>
            <a:ext cx="42372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800"/>
              </a:spcAft>
            </a:pPr>
            <a:r>
              <a:rPr lang="en-US" sz="1600" spc="53" dirty="0">
                <a:latin typeface="+mj-lt"/>
                <a:cs typeface="Lato Regular"/>
              </a:rPr>
              <a:t>Online Inquiry through myMidAmerica.com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66432" y="3308282"/>
            <a:ext cx="4318908" cy="479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33"/>
              </a:lnSpc>
              <a:spcAft>
                <a:spcPts val="4800"/>
              </a:spcAft>
            </a:pPr>
            <a:r>
              <a:rPr lang="en-US" sz="1600" spc="53" dirty="0">
                <a:latin typeface="+mj-lt"/>
                <a:cs typeface="Lato Regular"/>
              </a:rPr>
              <a:t>accountservices@myMidAmerica.com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66432" y="5032448"/>
            <a:ext cx="4318908" cy="482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33"/>
              </a:lnSpc>
              <a:spcAft>
                <a:spcPts val="4800"/>
              </a:spcAft>
            </a:pPr>
            <a:r>
              <a:rPr lang="en-US" sz="1600" spc="53" dirty="0">
                <a:latin typeface="+mj-lt"/>
                <a:cs typeface="Lato Regular"/>
              </a:rPr>
              <a:t>Call (855) 329-0097</a:t>
            </a:r>
          </a:p>
        </p:txBody>
      </p:sp>
      <p:sp>
        <p:nvSpPr>
          <p:cNvPr id="41" name="Freeform 96"/>
          <p:cNvSpPr>
            <a:spLocks noChangeArrowheads="1"/>
          </p:cNvSpPr>
          <p:nvPr/>
        </p:nvSpPr>
        <p:spPr bwMode="auto">
          <a:xfrm>
            <a:off x="5412936" y="1686568"/>
            <a:ext cx="555831" cy="484998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48" tIns="45724" rIns="91448" bIns="45724" anchor="ctr"/>
          <a:lstStyle/>
          <a:p>
            <a:pPr>
              <a:defRPr/>
            </a:pPr>
            <a:endParaRPr lang="en-US" sz="3601" dirty="0"/>
          </a:p>
        </p:txBody>
      </p:sp>
      <p:sp>
        <p:nvSpPr>
          <p:cNvPr id="42" name="Freeform 160"/>
          <p:cNvSpPr>
            <a:spLocks noChangeArrowheads="1"/>
          </p:cNvSpPr>
          <p:nvPr/>
        </p:nvSpPr>
        <p:spPr bwMode="auto">
          <a:xfrm>
            <a:off x="5432974" y="3500120"/>
            <a:ext cx="515235" cy="360002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601"/>
          </a:p>
        </p:txBody>
      </p:sp>
      <p:sp>
        <p:nvSpPr>
          <p:cNvPr id="43" name="Freeform 50"/>
          <p:cNvSpPr>
            <a:spLocks noChangeArrowheads="1"/>
          </p:cNvSpPr>
          <p:nvPr/>
        </p:nvSpPr>
        <p:spPr bwMode="auto">
          <a:xfrm>
            <a:off x="5396881" y="5096137"/>
            <a:ext cx="587419" cy="582910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48" tIns="45724" rIns="91448" bIns="45724" anchor="ctr"/>
          <a:lstStyle/>
          <a:p>
            <a:pPr>
              <a:defRPr/>
            </a:pPr>
            <a:endParaRPr lang="en-US" sz="3601" dirty="0"/>
          </a:p>
        </p:txBody>
      </p:sp>
      <p:sp>
        <p:nvSpPr>
          <p:cNvPr id="44" name="TextBox 43"/>
          <p:cNvSpPr txBox="1"/>
          <p:nvPr/>
        </p:nvSpPr>
        <p:spPr>
          <a:xfrm>
            <a:off x="1807039" y="3476283"/>
            <a:ext cx="3375530" cy="1987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1800"/>
              </a:spcAft>
            </a:pPr>
            <a:r>
              <a:rPr lang="en-US" b="1" spc="20" dirty="0">
                <a:solidFill>
                  <a:srgbClr val="08A0CF"/>
                </a:solidFill>
                <a:latin typeface="+mj-lt"/>
                <a:cs typeface="Lato Regular"/>
              </a:rPr>
              <a:t>Send All Forms To:</a:t>
            </a:r>
          </a:p>
          <a:p>
            <a:pPr algn="ctr">
              <a:lnSpc>
                <a:spcPts val="1700"/>
              </a:lnSpc>
              <a:spcAft>
                <a:spcPts val="1800"/>
              </a:spcAft>
            </a:pPr>
            <a:r>
              <a:rPr lang="en-US" sz="1650" spc="20" dirty="0">
                <a:latin typeface="+mj-lt"/>
                <a:cs typeface="Lato Regular"/>
              </a:rPr>
              <a:t>U.S. </a:t>
            </a:r>
            <a:r>
              <a:rPr lang="en-US" sz="1650" spc="20">
                <a:latin typeface="+mj-lt"/>
                <a:cs typeface="Lato Regular"/>
              </a:rPr>
              <a:t>BENCOR/MidAmerica</a:t>
            </a:r>
            <a:br>
              <a:rPr lang="en-US" sz="1650" spc="20" dirty="0">
                <a:latin typeface="+mj-lt"/>
                <a:cs typeface="Lato Regular"/>
              </a:rPr>
            </a:br>
            <a:r>
              <a:rPr lang="en-US" sz="1650" spc="20" dirty="0">
                <a:latin typeface="+mj-lt"/>
                <a:cs typeface="Lato Regular"/>
              </a:rPr>
              <a:t>Attn: SP Admin.</a:t>
            </a:r>
            <a:br>
              <a:rPr lang="en-US" sz="1650" spc="20" dirty="0">
                <a:latin typeface="+mj-lt"/>
                <a:cs typeface="Lato Regular"/>
              </a:rPr>
            </a:br>
            <a:r>
              <a:rPr lang="en-US" sz="1650" spc="20" dirty="0">
                <a:latin typeface="+mj-lt"/>
                <a:cs typeface="Lato Regular"/>
              </a:rPr>
              <a:t>PO Box 149</a:t>
            </a:r>
            <a:br>
              <a:rPr lang="en-US" sz="1650" spc="20" dirty="0">
                <a:latin typeface="+mj-lt"/>
                <a:cs typeface="Lato Regular"/>
              </a:rPr>
            </a:br>
            <a:r>
              <a:rPr lang="en-US" sz="1650" spc="20" dirty="0">
                <a:latin typeface="+mj-lt"/>
                <a:cs typeface="Lato Regular"/>
              </a:rPr>
              <a:t>Lakeland, FL 33802-0149</a:t>
            </a:r>
          </a:p>
          <a:p>
            <a:pPr algn="ctr">
              <a:lnSpc>
                <a:spcPts val="1700"/>
              </a:lnSpc>
              <a:spcAft>
                <a:spcPts val="1800"/>
              </a:spcAft>
            </a:pPr>
            <a:r>
              <a:rPr lang="en-US" sz="1650" spc="20" dirty="0">
                <a:latin typeface="+mj-lt"/>
                <a:cs typeface="Lato Regular"/>
              </a:rPr>
              <a:t>Fax: (863) 688-4200</a:t>
            </a:r>
            <a:br>
              <a:rPr lang="en-US" sz="165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 Regular"/>
              </a:rPr>
            </a:br>
            <a:endParaRPr lang="en-US" sz="1650" spc="2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Lato Regular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239BC7F2-AC07-48B7-A85E-EFB2BA1C43B8}"/>
              </a:ext>
            </a:extLst>
          </p:cNvPr>
          <p:cNvSpPr txBox="1">
            <a:spLocks/>
          </p:cNvSpPr>
          <p:nvPr/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C2C83-EAA4-4BC9-862B-17C9E7F5E55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D470B5-02E8-2ABA-CF70-8972BD7ACC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3"/>
          <a:stretch/>
        </p:blipFill>
        <p:spPr>
          <a:xfrm>
            <a:off x="4229908" y="305367"/>
            <a:ext cx="2921886" cy="8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26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631740" y="1696673"/>
            <a:ext cx="7886699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group variable annuity contracts are issued by American United Life Insurance Company®, a OneAmerica® company (AUL), One American Square, Indianapolis, IN  46206-0368, (800) 249-6269.  Registered group variable annuity contracts are distributed by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OneAmerica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Securities, Inc., Member FINRA, SIPC, a Registered Investment Advisor, 433 N. Capitol Ave., Indianapolis, IN 46204, (877) 285-3863.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U.S. BENCOR/MidAmerica and National Insurance Services are not affiliates of AUL or OneAmerica Securities and are not OneAmerica companies.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Neither AUL, OneAmerica Securities, Inc., nor their representatives provide tax or legal advice.  For answers to your specific questions, please consult a qualified attorney or tax advisor.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2454DDA-A163-4FF3-B26F-49A64ED936C0}"/>
              </a:ext>
            </a:extLst>
          </p:cNvPr>
          <p:cNvSpPr txBox="1">
            <a:spLocks/>
          </p:cNvSpPr>
          <p:nvPr/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C2C83-EAA4-4BC9-862B-17C9E7F5E55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5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535226" y="2002421"/>
            <a:ext cx="20409" cy="2533510"/>
          </a:xfrm>
          <a:prstGeom prst="line">
            <a:avLst/>
          </a:prstGeom>
          <a:ln w="38100">
            <a:solidFill>
              <a:srgbClr val="08A0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Pay 101</a:t>
            </a:r>
          </a:p>
        </p:txBody>
      </p:sp>
      <p:sp>
        <p:nvSpPr>
          <p:cNvPr id="4" name="Oval 3"/>
          <p:cNvSpPr/>
          <p:nvPr/>
        </p:nvSpPr>
        <p:spPr>
          <a:xfrm>
            <a:off x="2127012" y="1451332"/>
            <a:ext cx="857248" cy="857248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27012" y="2696386"/>
            <a:ext cx="857248" cy="857248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27013" y="3941440"/>
            <a:ext cx="857248" cy="857248"/>
          </a:xfrm>
          <a:prstGeom prst="ellipse">
            <a:avLst/>
          </a:prstGeom>
          <a:solidFill>
            <a:srgbClr val="08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77481" y="1710604"/>
            <a:ext cx="4963886" cy="338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Type of 403(b) account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89370" y="2696386"/>
            <a:ext cx="6689987" cy="857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Fixed annuity investment, not subject to market risk. Credited rate is guaranteed not to fall below 1.65% through 2024*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177481" y="3872861"/>
            <a:ext cx="6713766" cy="1060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Employer deposits money for unused sick leave, unused vacation pay, separation of service pay, or other retirement incentive pay</a:t>
            </a:r>
          </a:p>
        </p:txBody>
      </p:sp>
      <p:sp>
        <p:nvSpPr>
          <p:cNvPr id="13" name="Freeform 27"/>
          <p:cNvSpPr>
            <a:spLocks noChangeArrowheads="1"/>
          </p:cNvSpPr>
          <p:nvPr/>
        </p:nvSpPr>
        <p:spPr bwMode="auto">
          <a:xfrm>
            <a:off x="2324533" y="2907280"/>
            <a:ext cx="462205" cy="391457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1"/>
          </a:p>
        </p:txBody>
      </p:sp>
      <p:sp>
        <p:nvSpPr>
          <p:cNvPr id="14" name="TextBox 13"/>
          <p:cNvSpPr txBox="1"/>
          <p:nvPr/>
        </p:nvSpPr>
        <p:spPr>
          <a:xfrm>
            <a:off x="5272755" y="5863899"/>
            <a:ext cx="60867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600" dirty="0">
                <a:solidFill>
                  <a:prstClr val="black"/>
                </a:solidFill>
                <a:cs typeface="Arial" panose="020B0604020202020204" pitchFamily="34" charset="0"/>
              </a:rPr>
              <a:t>Guarantees are subject to the claims paying ability of American United Life Insurance Company.</a:t>
            </a:r>
          </a:p>
          <a:p>
            <a:pPr>
              <a:spcBef>
                <a:spcPts val="600"/>
              </a:spcBef>
              <a:defRPr/>
            </a:pPr>
            <a:r>
              <a:rPr lang="en-US" sz="600" dirty="0">
                <a:solidFill>
                  <a:prstClr val="black"/>
                </a:solidFill>
                <a:cs typeface="Arial" panose="020B0604020202020204" pitchFamily="34" charset="0"/>
              </a:rPr>
              <a:t>* American United Life Insurance Company’s unallocated group Fixed Annuity. Not FDIC insured. Based on the claims-paying ability of the investment provider.</a:t>
            </a: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Freeform 33"/>
          <p:cNvSpPr>
            <a:spLocks noChangeArrowheads="1"/>
          </p:cNvSpPr>
          <p:nvPr/>
        </p:nvSpPr>
        <p:spPr bwMode="auto">
          <a:xfrm>
            <a:off x="2398019" y="4204197"/>
            <a:ext cx="315230" cy="331734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3" tIns="17147" rIns="34293" bIns="17147" anchor="ctr"/>
          <a:lstStyle/>
          <a:p>
            <a:pPr>
              <a:defRPr/>
            </a:pPr>
            <a:endParaRPr lang="en-US" sz="1351" dirty="0"/>
          </a:p>
        </p:txBody>
      </p:sp>
      <p:sp>
        <p:nvSpPr>
          <p:cNvPr id="19" name="Freeform 137"/>
          <p:cNvSpPr>
            <a:spLocks noChangeArrowheads="1"/>
          </p:cNvSpPr>
          <p:nvPr/>
        </p:nvSpPr>
        <p:spPr bwMode="auto">
          <a:xfrm>
            <a:off x="2355948" y="1667200"/>
            <a:ext cx="399373" cy="382109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1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7030251-75BE-489E-B10A-06EA7A475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5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"/>
          <p:cNvSpPr>
            <a:spLocks noChangeArrowheads="1"/>
          </p:cNvSpPr>
          <p:nvPr/>
        </p:nvSpPr>
        <p:spPr bwMode="auto">
          <a:xfrm>
            <a:off x="2304070" y="5685729"/>
            <a:ext cx="554411" cy="44452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3" tIns="17147" rIns="34293" bIns="17147" anchor="ctr"/>
          <a:lstStyle/>
          <a:p>
            <a:pPr>
              <a:defRPr/>
            </a:pPr>
            <a:endParaRPr lang="en-US" sz="135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8175" y="1295400"/>
            <a:ext cx="5719083" cy="3676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Fill in details here.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3600D89-0D44-4616-9380-027883AC2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2A549663-CEA2-4977-A004-03BDB10B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0378"/>
            <a:ext cx="10515600" cy="734423"/>
          </a:xfrm>
        </p:spPr>
        <p:txBody>
          <a:bodyPr/>
          <a:lstStyle/>
          <a:p>
            <a:r>
              <a:rPr lang="en-US" dirty="0"/>
              <a:t>Your Plan Details</a:t>
            </a:r>
          </a:p>
        </p:txBody>
      </p:sp>
      <p:pic>
        <p:nvPicPr>
          <p:cNvPr id="9" name="Picture 8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2E79DB01-1B0A-4574-B7AC-57C8B5269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8" y="3062158"/>
            <a:ext cx="4547506" cy="33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Use a Special Pay Plan?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94217" y="2035827"/>
            <a:ext cx="2009520" cy="338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Problem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29813" y="3828419"/>
            <a:ext cx="2080713" cy="338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Solution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Freeform 67"/>
          <p:cNvSpPr>
            <a:spLocks noChangeArrowheads="1"/>
          </p:cNvSpPr>
          <p:nvPr/>
        </p:nvSpPr>
        <p:spPr bwMode="auto">
          <a:xfrm>
            <a:off x="1590675" y="1662596"/>
            <a:ext cx="933000" cy="1085169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3" tIns="17147" rIns="34293" bIns="17147" anchor="ctr"/>
          <a:lstStyle/>
          <a:p>
            <a:pPr>
              <a:defRPr/>
            </a:pPr>
            <a:endParaRPr lang="en-US" sz="1351" dirty="0"/>
          </a:p>
        </p:txBody>
      </p:sp>
      <p:sp>
        <p:nvSpPr>
          <p:cNvPr id="11" name="Freeform 170"/>
          <p:cNvSpPr>
            <a:spLocks noChangeArrowheads="1"/>
          </p:cNvSpPr>
          <p:nvPr/>
        </p:nvSpPr>
        <p:spPr bwMode="auto">
          <a:xfrm>
            <a:off x="1703006" y="3749028"/>
            <a:ext cx="708341" cy="836193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3" tIns="17147" rIns="34293" bIns="17147" anchor="ctr"/>
          <a:lstStyle/>
          <a:p>
            <a:pPr>
              <a:defRPr/>
            </a:pPr>
            <a:endParaRPr lang="en-US" sz="135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94217" y="2497347"/>
            <a:ext cx="2311158" cy="768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Too many taxes.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29813" y="4314051"/>
            <a:ext cx="2080713" cy="768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Eliminate 7.65% FICA tax.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12" y="2029762"/>
            <a:ext cx="4761340" cy="26872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7368996" y="2747764"/>
            <a:ext cx="1265239" cy="299526"/>
          </a:xfrm>
          <a:prstGeom prst="ellipse">
            <a:avLst/>
          </a:prstGeom>
          <a:noFill/>
          <a:ln w="28575" cmpd="sng">
            <a:solidFill>
              <a:srgbClr val="08A0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20EA30F-C3AD-4D72-A869-1A33F01A5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8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343025" y="1362076"/>
            <a:ext cx="6430737" cy="2706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8A0CF"/>
                </a:solidFill>
              </a:rPr>
              <a:t>Tax-Deferred Means:</a:t>
            </a:r>
          </a:p>
          <a:p>
            <a:pPr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Tax bracket may be lower after retirement</a:t>
            </a:r>
          </a:p>
          <a:p>
            <a:pPr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Withdrawal later may mean less income tax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443F8A6-D51B-457E-94BE-ABB0DA6B5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FF16C3-A3C1-4E3F-B3EA-D19166A0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Is Tax-Deferred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A41895-F2D4-4499-93EA-8638641C3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6186" y="1552575"/>
            <a:ext cx="2246013" cy="48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08560" y="1243015"/>
            <a:ext cx="1808275" cy="1808275"/>
          </a:xfrm>
          <a:prstGeom prst="ellipse">
            <a:avLst/>
          </a:prstGeom>
          <a:solidFill>
            <a:srgbClr val="7CC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83950" y="1695100"/>
            <a:ext cx="1832884" cy="863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>
                <a:solidFill>
                  <a:schemeClr val="bg1"/>
                </a:solidFill>
              </a:rPr>
              <a:t>25%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Tax Bracket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400302" y="1243015"/>
            <a:ext cx="1808275" cy="1808275"/>
          </a:xfrm>
          <a:prstGeom prst="ellipse">
            <a:avLst/>
          </a:prstGeom>
          <a:solidFill>
            <a:srgbClr val="7CC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75692" y="1695100"/>
            <a:ext cx="1832884" cy="863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>
                <a:solidFill>
                  <a:schemeClr val="bg1"/>
                </a:solidFill>
              </a:rPr>
              <a:t>15%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Tax Bracket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8836"/>
              </p:ext>
            </p:extLst>
          </p:nvPr>
        </p:nvGraphicFramePr>
        <p:xfrm>
          <a:off x="2047875" y="3253792"/>
          <a:ext cx="3113314" cy="243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Paycheck</a:t>
                      </a:r>
                    </a:p>
                  </a:txBody>
                  <a:tcPr anchor="ctr">
                    <a:solidFill>
                      <a:srgbClr val="08A0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Unused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sick leave, vacation pay, or other retirement incentive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6070" marR="96070" marT="48035" marB="480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$10,000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FICA Tax</a:t>
                      </a:r>
                    </a:p>
                  </a:txBody>
                  <a:tcPr marL="96070" marR="96070" marT="48035" marB="4803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-$765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Income Tax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-$2,500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$6,735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823869"/>
              </p:ext>
            </p:extLst>
          </p:nvPr>
        </p:nvGraphicFramePr>
        <p:xfrm>
          <a:off x="6735477" y="3252184"/>
          <a:ext cx="3113314" cy="243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Special</a:t>
                      </a:r>
                      <a:r>
                        <a:rPr lang="en-US" sz="1600" baseline="0" dirty="0"/>
                        <a:t> Pay Plan</a:t>
                      </a:r>
                      <a:endParaRPr lang="en-US" sz="1600" dirty="0"/>
                    </a:p>
                  </a:txBody>
                  <a:tcPr anchor="ctr">
                    <a:solidFill>
                      <a:srgbClr val="08A0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Unused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sick leave, vacation pay, or other retirement incentive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6070" marR="96070" marT="48035" marB="480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$10,000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FICA Tax</a:t>
                      </a:r>
                    </a:p>
                  </a:txBody>
                  <a:tcPr marL="96070" marR="96070" marT="48035" marB="4803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-$0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Income Tax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-$1,500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$8,500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25840F9-53AC-4C3C-A9AE-AD45A6663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84925"/>
            <a:ext cx="55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14C2C83-EAA4-4BC9-862B-17C9E7F5E5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C1235A-7C7E-4F62-ABBE-3ACFA07B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Tax-Deferment Works</a:t>
            </a:r>
          </a:p>
        </p:txBody>
      </p:sp>
    </p:spTree>
    <p:extLst>
      <p:ext uri="{BB962C8B-B14F-4D97-AF65-F5344CB8AC3E}">
        <p14:creationId xmlns:p14="http://schemas.microsoft.com/office/powerpoint/2010/main" val="258368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FAF4-3B7C-4BD4-9CB8-20BA64B1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When Is a Good Time To Withdraw?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4898-55DA-4050-B8F3-0DE87C457E8D}"/>
              </a:ext>
            </a:extLst>
          </p:cNvPr>
          <p:cNvSpPr txBox="1">
            <a:spLocks/>
          </p:cNvSpPr>
          <p:nvPr/>
        </p:nvSpPr>
        <p:spPr>
          <a:xfrm>
            <a:off x="552451" y="1171575"/>
            <a:ext cx="6257924" cy="322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solidFill>
                  <a:srgbClr val="08A0CF"/>
                </a:solidFill>
              </a:rPr>
              <a:t>SPP funds are a taxable distribution. This means: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Use funds that have already been taxed first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Time withdrawals when your tax bracket is lower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Compare rates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text, clock, pole&#10;&#10;Description automatically generated">
            <a:extLst>
              <a:ext uri="{FF2B5EF4-FFF2-40B4-BE49-F238E27FC236}">
                <a16:creationId xmlns:a16="http://schemas.microsoft.com/office/drawing/2014/main" id="{3BF5E575-77D6-44E4-9DEF-987813718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21" y="2276475"/>
            <a:ext cx="4225304" cy="37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2A1-339B-4B06-B1FA-07BD4A9E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Is Tax Withheld When I Withdraw?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C0FA55-500D-4FD1-B7C6-A3E326885B1E}"/>
              </a:ext>
            </a:extLst>
          </p:cNvPr>
          <p:cNvSpPr txBox="1">
            <a:spLocks/>
          </p:cNvSpPr>
          <p:nvPr/>
        </p:nvSpPr>
        <p:spPr>
          <a:xfrm>
            <a:off x="4838700" y="2184352"/>
            <a:ext cx="6134100" cy="2226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No FICA tax…ever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Mandatory 20% will be withheld for federal tax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When you file taxes in April, your final tax rate will be determined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>
                <a:solidFill>
                  <a:schemeClr val="tx1"/>
                </a:solidFill>
              </a:rPr>
              <a:t>State taxes may be withheld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B2AF08-B635-49F7-9C3C-55807C4EFD41}"/>
              </a:ext>
            </a:extLst>
          </p:cNvPr>
          <p:cNvSpPr txBox="1">
            <a:spLocks/>
          </p:cNvSpPr>
          <p:nvPr/>
        </p:nvSpPr>
        <p:spPr>
          <a:xfrm rot="19511790">
            <a:off x="2508488" y="3865281"/>
            <a:ext cx="1327582" cy="48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bg1"/>
                </a:solidFill>
              </a:rPr>
              <a:t>80%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4F5F59-B8D2-4D2E-938E-E0B8BB59A0B0}"/>
              </a:ext>
            </a:extLst>
          </p:cNvPr>
          <p:cNvGrpSpPr/>
          <p:nvPr/>
        </p:nvGrpSpPr>
        <p:grpSpPr>
          <a:xfrm>
            <a:off x="747044" y="1354803"/>
            <a:ext cx="3885822" cy="3885822"/>
            <a:chOff x="545162" y="1383378"/>
            <a:chExt cx="3885822" cy="3885822"/>
          </a:xfrm>
        </p:grpSpPr>
        <p:pic>
          <p:nvPicPr>
            <p:cNvPr id="10" name="Picture 9" descr="Shape, icon, circle&#10;&#10;Description automatically generated">
              <a:extLst>
                <a:ext uri="{FF2B5EF4-FFF2-40B4-BE49-F238E27FC236}">
                  <a16:creationId xmlns:a16="http://schemas.microsoft.com/office/drawing/2014/main" id="{91885DB9-A95A-4C4F-8768-62790D764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62" y="1383378"/>
              <a:ext cx="3885822" cy="38858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7344DD-2004-494A-99AA-7F5DA7282FE4}"/>
                </a:ext>
              </a:extLst>
            </p:cNvPr>
            <p:cNvSpPr txBox="1"/>
            <p:nvPr/>
          </p:nvSpPr>
          <p:spPr>
            <a:xfrm>
              <a:off x="1193243" y="3033901"/>
              <a:ext cx="2589660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3400" b="1" dirty="0">
                  <a:solidFill>
                    <a:srgbClr val="08A0CF"/>
                  </a:solidFill>
                </a:rPr>
                <a:t>80% </a:t>
              </a:r>
              <a:r>
                <a:rPr lang="en-US" sz="3400" dirty="0">
                  <a:solidFill>
                    <a:srgbClr val="808285"/>
                  </a:solidFill>
                </a:rPr>
                <a:t>|</a:t>
              </a:r>
              <a:r>
                <a:rPr lang="en-US" sz="3400" b="1" dirty="0"/>
                <a:t> </a:t>
              </a:r>
              <a:r>
                <a:rPr lang="en-US" sz="3400" b="1" dirty="0">
                  <a:solidFill>
                    <a:srgbClr val="7CC246"/>
                  </a:solidFill>
                </a:rPr>
                <a:t>20%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35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68EE-1397-4430-83E7-9FAA9F39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Your Funds Are Liquid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352CCB-FB8D-4BAC-AA54-2139BB047596}"/>
              </a:ext>
            </a:extLst>
          </p:cNvPr>
          <p:cNvSpPr txBox="1">
            <a:spLocks/>
          </p:cNvSpPr>
          <p:nvPr/>
        </p:nvSpPr>
        <p:spPr>
          <a:xfrm>
            <a:off x="3762375" y="1817078"/>
            <a:ext cx="7210425" cy="3587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/>
              <a:t>Must be at least 59½ to take distribution without 10% early distribution penalty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/>
              <a:t>No 10% early distribution penalty if you are at least 55 when you retire or separate from service (and remain separated)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/>
              <a:t>Request funds by completing U.S. BENCOR/ MidAmerica's Retirement Plan Transaction Form 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/>
              <a:t>Time frame 7-10 business days</a:t>
            </a:r>
          </a:p>
          <a:p>
            <a:pPr>
              <a:spcAft>
                <a:spcPts val="600"/>
              </a:spcAft>
              <a:buClr>
                <a:srgbClr val="08A0CF"/>
              </a:buClr>
            </a:pPr>
            <a:r>
              <a:rPr lang="en-US" sz="2000" dirty="0"/>
              <a:t>No surrender fees</a:t>
            </a:r>
            <a:endParaRPr lang="en-US" sz="1800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FE73051-FAA2-4FBD-BA5C-2E0FE76A2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3" y="1371596"/>
            <a:ext cx="2816583" cy="42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94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S Branded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78BC"/>
      </a:accent1>
      <a:accent2>
        <a:srgbClr val="E57724"/>
      </a:accent2>
      <a:accent3>
        <a:srgbClr val="7DC246"/>
      </a:accent3>
      <a:accent4>
        <a:srgbClr val="27AFCF"/>
      </a:accent4>
      <a:accent5>
        <a:srgbClr val="6190CB"/>
      </a:accent5>
      <a:accent6>
        <a:srgbClr val="2A7050"/>
      </a:accent6>
      <a:hlink>
        <a:srgbClr val="0078BC"/>
      </a:hlink>
      <a:folHlink>
        <a:srgbClr val="6A3695"/>
      </a:folHlink>
    </a:clrScheme>
    <a:fontScheme name="Libre Franklin">
      <a:majorFont>
        <a:latin typeface="Libre Franklin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980</Words>
  <Application>Microsoft Office PowerPoint</Application>
  <PresentationFormat>Widescreen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Symbol</vt:lpstr>
      <vt:lpstr>Libre Franklin</vt:lpstr>
      <vt:lpstr>Courier New</vt:lpstr>
      <vt:lpstr>Arial</vt:lpstr>
      <vt:lpstr>Calibri</vt:lpstr>
      <vt:lpstr>Wingdings</vt:lpstr>
      <vt:lpstr>Open Sans</vt:lpstr>
      <vt:lpstr>Office Theme</vt:lpstr>
      <vt:lpstr>Special Pay Plan</vt:lpstr>
      <vt:lpstr>Special Pay 101</vt:lpstr>
      <vt:lpstr>Your Plan Details</vt:lpstr>
      <vt:lpstr>Why Use a Special Pay Plan?</vt:lpstr>
      <vt:lpstr>Plan Is Tax-Deferred</vt:lpstr>
      <vt:lpstr>How Tax-Deferment Works</vt:lpstr>
      <vt:lpstr>When Is a Good Time To Withdraw?</vt:lpstr>
      <vt:lpstr>Is Tax Withheld When I Withdraw?</vt:lpstr>
      <vt:lpstr>Your Funds Are Liquid</vt:lpstr>
      <vt:lpstr>Substitute and Part-Time Work</vt:lpstr>
      <vt:lpstr>Online Account Access</vt:lpstr>
      <vt:lpstr>Designating a Beneficiary – Online </vt:lpstr>
      <vt:lpstr>Designating a Beneficiary – Download</vt:lpstr>
      <vt:lpstr>Requesting Distributions – Online </vt:lpstr>
      <vt:lpstr>Requesting Distributions - Download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Knitter</dc:creator>
  <cp:lastModifiedBy>Adam Kuck</cp:lastModifiedBy>
  <cp:revision>99</cp:revision>
  <dcterms:created xsi:type="dcterms:W3CDTF">2021-12-10T16:28:31Z</dcterms:created>
  <dcterms:modified xsi:type="dcterms:W3CDTF">2024-04-19T23:18:42Z</dcterms:modified>
</cp:coreProperties>
</file>