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8" r:id="rId1"/>
  </p:sldMasterIdLst>
  <p:notesMasterIdLst>
    <p:notesMasterId r:id="rId26"/>
  </p:notesMasterIdLst>
  <p:handoutMasterIdLst>
    <p:handoutMasterId r:id="rId27"/>
  </p:handoutMasterIdLst>
  <p:sldIdLst>
    <p:sldId id="256" r:id="rId2"/>
    <p:sldId id="280" r:id="rId3"/>
    <p:sldId id="303" r:id="rId4"/>
    <p:sldId id="304" r:id="rId5"/>
    <p:sldId id="310" r:id="rId6"/>
    <p:sldId id="305" r:id="rId7"/>
    <p:sldId id="306" r:id="rId8"/>
    <p:sldId id="307" r:id="rId9"/>
    <p:sldId id="309" r:id="rId10"/>
    <p:sldId id="287" r:id="rId11"/>
    <p:sldId id="288" r:id="rId12"/>
    <p:sldId id="289" r:id="rId13"/>
    <p:sldId id="290" r:id="rId14"/>
    <p:sldId id="291" r:id="rId15"/>
    <p:sldId id="292" r:id="rId16"/>
    <p:sldId id="293" r:id="rId17"/>
    <p:sldId id="295" r:id="rId18"/>
    <p:sldId id="296" r:id="rId19"/>
    <p:sldId id="297" r:id="rId20"/>
    <p:sldId id="298" r:id="rId21"/>
    <p:sldId id="299" r:id="rId22"/>
    <p:sldId id="300" r:id="rId23"/>
    <p:sldId id="301" r:id="rId24"/>
    <p:sldId id="302"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5" autoAdjust="0"/>
    <p:restoredTop sz="94660"/>
  </p:normalViewPr>
  <p:slideViewPr>
    <p:cSldViewPr snapToGrid="0">
      <p:cViewPr varScale="1">
        <p:scale>
          <a:sx n="106" d="100"/>
          <a:sy n="106" d="100"/>
        </p:scale>
        <p:origin x="120" y="11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Sheet1!$A$1</c:f>
              <c:strCache>
                <c:ptCount val="1"/>
                <c:pt idx="0">
                  <c:v>Revenue Sources</c:v>
                </c:pt>
              </c:strCache>
            </c:strRef>
          </c:tx>
          <c:explosion val="27"/>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E02D-4B36-A31A-0084A1B09BC1}"/>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E02D-4B36-A31A-0084A1B09BC1}"/>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E02D-4B36-A31A-0084A1B09BC1}"/>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E02D-4B36-A31A-0084A1B09BC1}"/>
              </c:ext>
            </c:extLst>
          </c:dPt>
          <c:dLbls>
            <c:dLbl>
              <c:idx val="0"/>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CA5D1D11-A888-4078-90F9-0EB97B246EFA}" type="CATEGORYNAME">
                      <a:rPr lang="en-US">
                        <a:latin typeface="Arial Narrow" panose="020B0606020202030204" pitchFamily="34" charset="0"/>
                      </a:rPr>
                      <a:pPr>
                        <a:defRPr/>
                      </a:pPr>
                      <a:t>[CATEGORY NAME]</a:t>
                    </a:fld>
                    <a:r>
                      <a:rPr lang="en-US" baseline="0" dirty="0"/>
                      <a:t>
</a:t>
                    </a:r>
                    <a:fld id="{44312BB8-BE40-4683-97D0-BBC1BFDCD0C4}" type="VALUE">
                      <a:rPr lang="en-US" baseline="0">
                        <a:latin typeface="Arial Narrow" panose="020B0606020202030204" pitchFamily="34" charset="0"/>
                      </a:rPr>
                      <a:pPr>
                        <a:defRPr/>
                      </a:pPr>
                      <a:t>[VALUE]</a:t>
                    </a:fld>
                    <a:endParaRPr lang="en-US" baseline="0" dirty="0"/>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02D-4B36-A31A-0084A1B09BC1}"/>
                </c:ext>
              </c:extLst>
            </c:dLbl>
            <c:dLbl>
              <c:idx val="1"/>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8567380A-76ED-4327-B678-C80B847E13AE}" type="CATEGORYNAME">
                      <a:rPr lang="en-US">
                        <a:latin typeface="Arial Narrow" panose="020B0606020202030204" pitchFamily="34" charset="0"/>
                      </a:rPr>
                      <a:pPr>
                        <a:defRPr/>
                      </a:pPr>
                      <a:t>[CATEGORY NAME]</a:t>
                    </a:fld>
                    <a:r>
                      <a:rPr lang="en-US" baseline="0" dirty="0"/>
                      <a:t>
</a:t>
                    </a:r>
                    <a:fld id="{C427BED0-13FC-4EBA-8761-0E953B646FCE}" type="VALUE">
                      <a:rPr lang="en-US" baseline="0">
                        <a:latin typeface="Arial Narrow" panose="020B0606020202030204" pitchFamily="34" charset="0"/>
                      </a:rPr>
                      <a:pPr>
                        <a:defRPr/>
                      </a:pPr>
                      <a:t>[VALUE]</a:t>
                    </a:fld>
                    <a:endParaRPr lang="en-US" baseline="0" dirty="0"/>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02D-4B36-A31A-0084A1B09BC1}"/>
                </c:ext>
              </c:extLst>
            </c:dLbl>
            <c:dLbl>
              <c:idx val="2"/>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3B5CBD70-E840-4381-B5FC-84F85C1EFB26}" type="CATEGORYNAME">
                      <a:rPr lang="en-US"/>
                      <a:pPr>
                        <a:defRPr/>
                      </a:pPr>
                      <a:t>[CATEGORY NAME]</a:t>
                    </a:fld>
                    <a:r>
                      <a:rPr lang="en-US" baseline="0" dirty="0"/>
                      <a:t>
</a:t>
                    </a:r>
                    <a:fld id="{FCA4A2AA-FB78-4A26-9B5A-0597377F47CF}" type="VALUE">
                      <a:rPr lang="en-US" baseline="0">
                        <a:latin typeface="Arial Narrow" panose="020B0606020202030204" pitchFamily="34" charset="0"/>
                      </a:rPr>
                      <a:pPr>
                        <a:defRPr/>
                      </a:pPr>
                      <a:t>[VALUE]</a:t>
                    </a:fld>
                    <a:endParaRPr lang="en-US" baseline="0" dirty="0"/>
                  </a:p>
                </c:rich>
              </c:tx>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02D-4B36-A31A-0084A1B09BC1}"/>
                </c:ext>
              </c:extLst>
            </c:dLbl>
            <c:dLbl>
              <c:idx val="3"/>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738D4F39-7529-48EA-B697-A8FB45E3451B}" type="CATEGORYNAME">
                      <a:rPr lang="en-US">
                        <a:latin typeface="Arial Narrow" panose="020B0606020202030204" pitchFamily="34" charset="0"/>
                      </a:rPr>
                      <a:pPr>
                        <a:defRPr/>
                      </a:pPr>
                      <a:t>[CATEGORY NAME]</a:t>
                    </a:fld>
                    <a:r>
                      <a:rPr lang="en-US" baseline="0" dirty="0">
                        <a:latin typeface="Arial Narrow" panose="020B0606020202030204" pitchFamily="34" charset="0"/>
                      </a:rPr>
                      <a:t>
</a:t>
                    </a:r>
                    <a:fld id="{47CA7970-0F4B-4D23-A333-80BC0ECC0681}" type="VALUE">
                      <a:rPr lang="en-US" baseline="0">
                        <a:latin typeface="Arial Narrow" panose="020B0606020202030204" pitchFamily="34" charset="0"/>
                      </a:rPr>
                      <a:pPr>
                        <a:defRPr/>
                      </a:pPr>
                      <a:t>[VALUE]</a:t>
                    </a:fld>
                    <a:endParaRPr lang="en-US" baseline="0" dirty="0">
                      <a:latin typeface="Arial Narrow" panose="020B0606020202030204" pitchFamily="34" charset="0"/>
                    </a:endParaRPr>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02D-4B36-A31A-0084A1B09BC1}"/>
                </c:ext>
              </c:extLst>
            </c:dLbl>
            <c:dLblPos val="inEnd"/>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Local Taxes</c:v>
                </c:pt>
                <c:pt idx="1">
                  <c:v>Other Local</c:v>
                </c:pt>
                <c:pt idx="2">
                  <c:v>State Aid</c:v>
                </c:pt>
                <c:pt idx="3">
                  <c:v>Federal Aid</c:v>
                </c:pt>
              </c:strCache>
            </c:strRef>
          </c:cat>
          <c:val>
            <c:numRef>
              <c:f>Sheet1!$B$2:$B$5</c:f>
              <c:numCache>
                <c:formatCode>0.0%</c:formatCode>
                <c:ptCount val="4"/>
                <c:pt idx="0">
                  <c:v>0.2106437714324208</c:v>
                </c:pt>
                <c:pt idx="1">
                  <c:v>3.807269820491354E-2</c:v>
                </c:pt>
                <c:pt idx="2">
                  <c:v>0.72903649677710203</c:v>
                </c:pt>
                <c:pt idx="3">
                  <c:v>2.2247033585563649E-2</c:v>
                </c:pt>
              </c:numCache>
            </c:numRef>
          </c:val>
          <c:extLst>
            <c:ext xmlns:c16="http://schemas.microsoft.com/office/drawing/2014/chart" uri="{C3380CC4-5D6E-409C-BE32-E72D297353CC}">
              <c16:uniqueId val="{00000008-E02D-4B36-A31A-0084A1B09BC1}"/>
            </c:ext>
          </c:extLst>
        </c:ser>
        <c:dLbls>
          <c:dLblPos val="in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250000000000003E-2"/>
          <c:y val="0.13125000000000001"/>
          <c:w val="0.82916666666666672"/>
          <c:h val="0.80625000000000002"/>
        </c:manualLayout>
      </c:layout>
      <c:pie3DChart>
        <c:varyColors val="1"/>
        <c:ser>
          <c:idx val="0"/>
          <c:order val="0"/>
          <c:tx>
            <c:strRef>
              <c:f>Sheet1!$B$1</c:f>
              <c:strCache>
                <c:ptCount val="1"/>
                <c:pt idx="0">
                  <c:v>Column1</c:v>
                </c:pt>
              </c:strCache>
            </c:strRef>
          </c:tx>
          <c:explosion val="24"/>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D915-473F-A397-9CEDB66043C1}"/>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D915-473F-A397-9CEDB66043C1}"/>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D915-473F-A397-9CEDB66043C1}"/>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D915-473F-A397-9CEDB66043C1}"/>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D915-473F-A397-9CEDB66043C1}"/>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D915-473F-A397-9CEDB66043C1}"/>
              </c:ext>
            </c:extLst>
          </c:dPt>
          <c:dPt>
            <c:idx val="6"/>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c:ext xmlns:c16="http://schemas.microsoft.com/office/drawing/2014/chart" uri="{C3380CC4-5D6E-409C-BE32-E72D297353CC}">
                <c16:uniqueId val="{0000000C-D915-473F-A397-9CEDB66043C1}"/>
              </c:ext>
            </c:extLst>
          </c:dPt>
          <c:dLbls>
            <c:dLbl>
              <c:idx val="0"/>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2D92E76E-2DC7-4736-80EF-91136C42D98C}" type="CATEGORYNAME">
                      <a:rPr lang="en-US">
                        <a:latin typeface="Arial Narrow" panose="020B0606020202030204" pitchFamily="34" charset="0"/>
                      </a:rPr>
                      <a:pPr>
                        <a:defRPr/>
                      </a:pPr>
                      <a:t>[CATEGORY NAME]</a:t>
                    </a:fld>
                    <a:r>
                      <a:rPr lang="en-US" baseline="0" dirty="0">
                        <a:latin typeface="Arial Narrow" panose="020B0606020202030204" pitchFamily="34" charset="0"/>
                      </a:rPr>
                      <a:t> </a:t>
                    </a:r>
                    <a:fld id="{8934CFA8-6C0A-41DC-8984-E6430319E060}" type="VALUE">
                      <a:rPr lang="en-US" baseline="0">
                        <a:latin typeface="Arial Narrow" panose="020B0606020202030204" pitchFamily="34" charset="0"/>
                      </a:rPr>
                      <a:pPr>
                        <a:defRPr/>
                      </a:pPr>
                      <a:t>[VALUE]</a:t>
                    </a:fld>
                    <a:endParaRPr lang="en-US" baseline="0" dirty="0">
                      <a:latin typeface="Arial Narrow" panose="020B0606020202030204" pitchFamily="34" charset="0"/>
                    </a:endParaRPr>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D915-473F-A397-9CEDB66043C1}"/>
                </c:ext>
              </c:extLst>
            </c:dLbl>
            <c:dLbl>
              <c:idx val="1"/>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F3E288DC-D108-4F69-94DA-CA8DDF999BE8}" type="CATEGORYNAME">
                      <a:rPr lang="en-US">
                        <a:latin typeface="Arial Narrow" panose="020B0606020202030204" pitchFamily="34" charset="0"/>
                      </a:rPr>
                      <a:pPr>
                        <a:defRPr/>
                      </a:pPr>
                      <a:t>[CATEGORY NAME]</a:t>
                    </a:fld>
                    <a:r>
                      <a:rPr lang="en-US" baseline="0" dirty="0"/>
                      <a:t> </a:t>
                    </a:r>
                    <a:fld id="{07CF6797-3754-4249-908B-5009A206868C}" type="VALUE">
                      <a:rPr lang="en-US" baseline="0">
                        <a:latin typeface="Arial Narrow" panose="020B0606020202030204" pitchFamily="34" charset="0"/>
                      </a:rPr>
                      <a:pPr>
                        <a:defRPr/>
                      </a:pPr>
                      <a:t>[VALUE]</a:t>
                    </a:fld>
                    <a:endParaRPr lang="en-US" baseline="0" dirty="0"/>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D915-473F-A397-9CEDB66043C1}"/>
                </c:ext>
              </c:extLst>
            </c:dLbl>
            <c:dLbl>
              <c:idx val="2"/>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F4185285-6682-4031-97D4-85438F96B33C}" type="CATEGORYNAME">
                      <a:rPr lang="en-US">
                        <a:latin typeface="Arial Narrow" panose="020B0606020202030204" pitchFamily="34" charset="0"/>
                      </a:rPr>
                      <a:pPr>
                        <a:defRPr/>
                      </a:pPr>
                      <a:t>[CATEGORY NAME]</a:t>
                    </a:fld>
                    <a:r>
                      <a:rPr lang="en-US" baseline="0" dirty="0"/>
                      <a:t> </a:t>
                    </a:r>
                    <a:fld id="{1294A833-78B0-4185-A79A-0A0FD5A10908}" type="VALUE">
                      <a:rPr lang="en-US" baseline="0">
                        <a:latin typeface="Arial Narrow" panose="020B0606020202030204" pitchFamily="34" charset="0"/>
                      </a:rPr>
                      <a:pPr>
                        <a:defRPr/>
                      </a:pPr>
                      <a:t>[VALUE]</a:t>
                    </a:fld>
                    <a:endParaRPr lang="en-US" baseline="0" dirty="0"/>
                  </a:p>
                </c:rich>
              </c:tx>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in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D915-473F-A397-9CEDB66043C1}"/>
                </c:ext>
              </c:extLst>
            </c:dLbl>
            <c:dLbl>
              <c:idx val="3"/>
              <c:layout>
                <c:manualLayout>
                  <c:x val="-3.9245648442533913E-2"/>
                  <c:y val="1.7130801954375767E-2"/>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EA48D22D-4DDE-41F4-993D-F631043CC9D9}" type="CATEGORYNAME">
                      <a:rPr lang="en-US">
                        <a:latin typeface="Arial Narrow" panose="020B0606020202030204" pitchFamily="34" charset="0"/>
                      </a:rPr>
                      <a:pPr>
                        <a:defRPr/>
                      </a:pPr>
                      <a:t>[CATEGORY NAME]</a:t>
                    </a:fld>
                    <a:r>
                      <a:rPr lang="en-US" baseline="0" dirty="0"/>
                      <a:t> </a:t>
                    </a:r>
                    <a:fld id="{86A0FB43-39BA-4834-864F-A5E0E2A0E695}" type="VALUE">
                      <a:rPr lang="en-US" baseline="0">
                        <a:latin typeface="Arial Narrow" panose="020B0606020202030204" pitchFamily="34" charset="0"/>
                      </a:rPr>
                      <a:pPr>
                        <a:defRPr/>
                      </a:pPr>
                      <a:t>[VALUE]</a:t>
                    </a:fld>
                    <a:endParaRPr lang="en-US" baseline="0" dirty="0"/>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915-473F-A397-9CEDB66043C1}"/>
                </c:ext>
              </c:extLst>
            </c:dLbl>
            <c:dLbl>
              <c:idx val="4"/>
              <c:layout>
                <c:manualLayout>
                  <c:x val="4.8032227089901694E-2"/>
                  <c:y val="-1.5962894451807493E-2"/>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B2098684-2D53-49E3-BE77-7DB7C8C75548}" type="CATEGORYNAME">
                      <a:rPr lang="en-US">
                        <a:latin typeface="Arial Narrow" panose="020B0606020202030204" pitchFamily="34" charset="0"/>
                      </a:rPr>
                      <a:pPr>
                        <a:defRPr/>
                      </a:pPr>
                      <a:t>[CATEGORY NAME]</a:t>
                    </a:fld>
                    <a:r>
                      <a:rPr lang="en-US" baseline="0" dirty="0"/>
                      <a:t> </a:t>
                    </a:r>
                    <a:fld id="{B914E77D-155E-49A5-8705-F4C1210333AA}" type="VALUE">
                      <a:rPr lang="en-US" baseline="0">
                        <a:latin typeface="Arial Narrow" panose="020B0606020202030204" pitchFamily="34" charset="0"/>
                      </a:rPr>
                      <a:pPr>
                        <a:defRPr/>
                      </a:pPr>
                      <a:t>[VALUE]</a:t>
                    </a:fld>
                    <a:endParaRPr lang="en-US" baseline="0" dirty="0"/>
                  </a:p>
                </c:rich>
              </c:tx>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solidFill>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D915-473F-A397-9CEDB66043C1}"/>
                </c:ext>
              </c:extLst>
            </c:dLbl>
            <c:dLbl>
              <c:idx val="5"/>
              <c:delete val="1"/>
              <c:extLst>
                <c:ext xmlns:c15="http://schemas.microsoft.com/office/drawing/2012/chart" uri="{CE6537A1-D6FC-4f65-9D91-7224C49458BB}"/>
                <c:ext xmlns:c16="http://schemas.microsoft.com/office/drawing/2014/chart" uri="{C3380CC4-5D6E-409C-BE32-E72D297353CC}">
                  <c16:uniqueId val="{0000000B-D915-473F-A397-9CEDB66043C1}"/>
                </c:ext>
              </c:extLst>
            </c:dLbl>
            <c:dLbl>
              <c:idx val="6"/>
              <c:layout>
                <c:manualLayout>
                  <c:x val="0.20521936573938271"/>
                  <c:y val="3.0146020031351299E-2"/>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E0A51F58-C878-40D4-A670-E6672B80C8DB}" type="CATEGORYNAME">
                      <a:rPr lang="en-US">
                        <a:latin typeface="Arial Narrow" panose="020B0606020202030204" pitchFamily="34" charset="0"/>
                      </a:rPr>
                      <a:pPr>
                        <a:defRPr/>
                      </a:pPr>
                      <a:t>[CATEGORY NAME]</a:t>
                    </a:fld>
                    <a:r>
                      <a:rPr lang="en-US" baseline="0" dirty="0">
                        <a:latin typeface="Arial Narrow" panose="020B0606020202030204" pitchFamily="34" charset="0"/>
                      </a:rPr>
                      <a:t> </a:t>
                    </a:r>
                    <a:fld id="{5CCE23AC-A939-4A86-B3EF-384AF0CBE7D9}" type="VALUE">
                      <a:rPr lang="en-US" baseline="0">
                        <a:latin typeface="Arial Narrow" panose="020B0606020202030204" pitchFamily="34" charset="0"/>
                      </a:rPr>
                      <a:pPr>
                        <a:defRPr/>
                      </a:pPr>
                      <a:t>[VALUE]</a:t>
                    </a:fld>
                    <a:endParaRPr lang="en-US" baseline="0" dirty="0">
                      <a:latin typeface="Arial Narrow" panose="020B0606020202030204" pitchFamily="34" charset="0"/>
                    </a:endParaRPr>
                  </a:p>
                </c:rich>
              </c:tx>
              <c:spPr>
                <a:solidFill>
                  <a:schemeClr val="lt1">
                    <a:alpha val="90000"/>
                  </a:schemeClr>
                </a:solidFill>
                <a:ln w="12700" cap="flat" cmpd="sng" algn="ctr">
                  <a:solidFill>
                    <a:schemeClr val="accent1">
                      <a:lumMod val="60000"/>
                    </a:schemeClr>
                  </a:solid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lumMod val="60000"/>
                        </a:schemeClr>
                      </a:solidFill>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D915-473F-A397-9CEDB66043C1}"/>
                </c:ext>
              </c:extLst>
            </c:dLbl>
            <c:dLblPos val="inEnd"/>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Sheet1!$A$2:$A$8</c:f>
              <c:strCache>
                <c:ptCount val="7"/>
                <c:pt idx="0">
                  <c:v>Salary &amp; Wages</c:v>
                </c:pt>
                <c:pt idx="1">
                  <c:v>Employee Benefits</c:v>
                </c:pt>
                <c:pt idx="2">
                  <c:v>Purchased Service</c:v>
                </c:pt>
                <c:pt idx="3">
                  <c:v>Supplies &amp; Materials</c:v>
                </c:pt>
                <c:pt idx="4">
                  <c:v>Capital Expenditure</c:v>
                </c:pt>
                <c:pt idx="5">
                  <c:v>Debt Service</c:v>
                </c:pt>
                <c:pt idx="6">
                  <c:v>Other Expense</c:v>
                </c:pt>
              </c:strCache>
            </c:strRef>
          </c:cat>
          <c:val>
            <c:numRef>
              <c:f>Sheet1!$B$2:$B$8</c:f>
              <c:numCache>
                <c:formatCode>0.0%</c:formatCode>
                <c:ptCount val="7"/>
                <c:pt idx="0">
                  <c:v>0.49462549178356219</c:v>
                </c:pt>
                <c:pt idx="1">
                  <c:v>0.16070802041401519</c:v>
                </c:pt>
                <c:pt idx="2">
                  <c:v>0.28414113850824452</c:v>
                </c:pt>
                <c:pt idx="3">
                  <c:v>4.7004619573400415E-2</c:v>
                </c:pt>
                <c:pt idx="4">
                  <c:v>6.810791239462482E-3</c:v>
                </c:pt>
                <c:pt idx="5">
                  <c:v>0</c:v>
                </c:pt>
                <c:pt idx="6">
                  <c:v>6.7099384813151045E-3</c:v>
                </c:pt>
              </c:numCache>
            </c:numRef>
          </c:val>
          <c:extLst>
            <c:ext xmlns:c16="http://schemas.microsoft.com/office/drawing/2014/chart" uri="{C3380CC4-5D6E-409C-BE32-E72D297353CC}">
              <c16:uniqueId val="{0000000D-D915-473F-A397-9CEDB66043C1}"/>
            </c:ext>
          </c:extLst>
        </c:ser>
        <c:dLbls>
          <c:dLblPos val="in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05819598777849"/>
          <c:y val="2.4071477677353788E-2"/>
          <c:w val="0.5763934424569368"/>
          <c:h val="0.93406279610087872"/>
        </c:manualLayout>
      </c:layout>
      <c:barChart>
        <c:barDir val="bar"/>
        <c:grouping val="clustered"/>
        <c:varyColors val="0"/>
        <c:ser>
          <c:idx val="0"/>
          <c:order val="0"/>
          <c:tx>
            <c:strRef>
              <c:f>Sheet1!$C$1</c:f>
              <c:strCache>
                <c:ptCount val="1"/>
                <c:pt idx="0">
                  <c:v>Series 1</c:v>
                </c:pt>
              </c:strCache>
            </c:strRef>
          </c:tx>
          <c:spPr>
            <a:solidFill>
              <a:schemeClr val="accent2"/>
            </a:solidFill>
          </c:spPr>
          <c:invertIfNegative val="0"/>
          <c:dLbls>
            <c:dLbl>
              <c:idx val="0"/>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BF9-481E-BFB5-F32F4719FA5E}"/>
                </c:ext>
              </c:extLst>
            </c:dLbl>
            <c:dLbl>
              <c:idx val="1"/>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BF9-481E-BFB5-F32F4719FA5E}"/>
                </c:ext>
              </c:extLst>
            </c:dLbl>
            <c:dLbl>
              <c:idx val="2"/>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BF9-481E-BFB5-F32F4719FA5E}"/>
                </c:ext>
              </c:extLst>
            </c:dLbl>
            <c:dLbl>
              <c:idx val="3"/>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BF9-481E-BFB5-F32F4719FA5E}"/>
                </c:ext>
              </c:extLst>
            </c:dLbl>
            <c:dLbl>
              <c:idx val="4"/>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BF9-481E-BFB5-F32F4719FA5E}"/>
                </c:ext>
              </c:extLst>
            </c:dLbl>
            <c:dLbl>
              <c:idx val="5"/>
              <c:layout>
                <c:manualLayout>
                  <c:x val="-3.3601806401900038E-4"/>
                  <c:y val="-5.2334172759982518E-3"/>
                </c:manualLayout>
              </c:layout>
              <c:numFmt formatCode="#,##0" sourceLinked="0"/>
              <c:spPr>
                <a:noFill/>
                <a:ln>
                  <a:noFill/>
                </a:ln>
                <a:effectLs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45-4124-A179-8A1419EE05DA}"/>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6"/>
                <c:pt idx="0">
                  <c:v>Nonspendable</c:v>
                </c:pt>
                <c:pt idx="1">
                  <c:v>Long Term Facilities Maintenance</c:v>
                </c:pt>
                <c:pt idx="2">
                  <c:v>Basic Skills</c:v>
                </c:pt>
                <c:pt idx="3">
                  <c:v>Committed</c:v>
                </c:pt>
                <c:pt idx="4">
                  <c:v>Assigned</c:v>
                </c:pt>
                <c:pt idx="5">
                  <c:v>Unassigned</c:v>
                </c:pt>
              </c:strCache>
            </c:strRef>
          </c:cat>
          <c:val>
            <c:numRef>
              <c:f>Sheet1!$C$2:$C$7</c:f>
              <c:numCache>
                <c:formatCode>_(* #,##0.00_);_(* \(#,##0.00\);_(* "-"??_);_(@_)</c:formatCode>
                <c:ptCount val="6"/>
                <c:pt idx="0">
                  <c:v>345779</c:v>
                </c:pt>
                <c:pt idx="1">
                  <c:v>1280399</c:v>
                </c:pt>
                <c:pt idx="2">
                  <c:v>1146419</c:v>
                </c:pt>
                <c:pt idx="3">
                  <c:v>252225</c:v>
                </c:pt>
                <c:pt idx="4">
                  <c:v>424459</c:v>
                </c:pt>
                <c:pt idx="5">
                  <c:v>7869410</c:v>
                </c:pt>
              </c:numCache>
            </c:numRef>
          </c:val>
          <c:extLst>
            <c:ext xmlns:c16="http://schemas.microsoft.com/office/drawing/2014/chart" uri="{C3380CC4-5D6E-409C-BE32-E72D297353CC}">
              <c16:uniqueId val="{00000001-8C45-4124-A179-8A1419EE05DA}"/>
            </c:ext>
          </c:extLst>
        </c:ser>
        <c:dLbls>
          <c:showLegendKey val="0"/>
          <c:showVal val="0"/>
          <c:showCatName val="0"/>
          <c:showSerName val="0"/>
          <c:showPercent val="0"/>
          <c:showBubbleSize val="0"/>
        </c:dLbls>
        <c:gapWidth val="150"/>
        <c:axId val="517949848"/>
        <c:axId val="517945144"/>
      </c:barChart>
      <c:catAx>
        <c:axId val="517949848"/>
        <c:scaling>
          <c:orientation val="minMax"/>
        </c:scaling>
        <c:delete val="0"/>
        <c:axPos val="l"/>
        <c:numFmt formatCode="General" sourceLinked="0"/>
        <c:majorTickMark val="out"/>
        <c:minorTickMark val="none"/>
        <c:tickLblPos val="nextTo"/>
        <c:crossAx val="517945144"/>
        <c:crosses val="autoZero"/>
        <c:auto val="1"/>
        <c:lblAlgn val="ctr"/>
        <c:lblOffset val="100"/>
        <c:noMultiLvlLbl val="0"/>
      </c:catAx>
      <c:valAx>
        <c:axId val="517945144"/>
        <c:scaling>
          <c:orientation val="minMax"/>
        </c:scaling>
        <c:delete val="1"/>
        <c:axPos val="b"/>
        <c:majorGridlines/>
        <c:numFmt formatCode="_(* #,##0.00_);_(* \(#,##0.00\);_(* &quot;-&quot;??_);_(@_)" sourceLinked="1"/>
        <c:majorTickMark val="out"/>
        <c:minorTickMark val="none"/>
        <c:tickLblPos val="nextTo"/>
        <c:crossAx val="517949848"/>
        <c:crosses val="autoZero"/>
        <c:crossBetween val="between"/>
      </c:valAx>
    </c:plotArea>
    <c:plotVisOnly val="1"/>
    <c:dispBlanksAs val="gap"/>
    <c:showDLblsOverMax val="0"/>
  </c:chart>
  <c:txPr>
    <a:bodyPr/>
    <a:lstStyle/>
    <a:p>
      <a:pPr>
        <a:defRPr sz="1800">
          <a:solidFill>
            <a:schemeClr val="tx2">
              <a:lumMod val="10000"/>
            </a:schemeClr>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52B73E7-8609-4DFB-A66C-88ED97BA984C}" type="datetimeFigureOut">
              <a:rPr lang="en-US" smtClean="0"/>
              <a:t>11/24/2025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E9C97C-E543-4BB9-922C-DA1A52523616}" type="slidenum">
              <a:rPr lang="en-US" smtClean="0"/>
              <a:t>‹#›</a:t>
            </a:fld>
            <a:endParaRPr lang="en-US"/>
          </a:p>
        </p:txBody>
      </p:sp>
    </p:spTree>
    <p:extLst>
      <p:ext uri="{BB962C8B-B14F-4D97-AF65-F5344CB8AC3E}">
        <p14:creationId xmlns:p14="http://schemas.microsoft.com/office/powerpoint/2010/main" val="3341814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BD4573-58E7-4156-A133-2731F5F8D1A6}" type="datetimeFigureOut">
              <a:rPr lang="en-US" smtClean="0"/>
              <a:t>11/24/2025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D044F-60BF-4BAC-917C-CAF8522C09DA}" type="slidenum">
              <a:rPr lang="en-US" smtClean="0"/>
              <a:t>1</a:t>
            </a:fld>
            <a:endParaRPr lang="en-US"/>
          </a:p>
        </p:txBody>
      </p:sp>
    </p:spTree>
    <p:extLst>
      <p:ext uri="{BB962C8B-B14F-4D97-AF65-F5344CB8AC3E}">
        <p14:creationId xmlns:p14="http://schemas.microsoft.com/office/powerpoint/2010/main" val="274384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11/24/2025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C8C68B-4F06-8F5D-E1C1-566D24F5DBAE}"/>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3EDAAA-612D-669A-806C-7D7F877DC8DB}"/>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71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D5871-AB0F-4B3D-8861-97E78CB7B47E}" type="datetime1">
              <a:rPr lang="en-US" smtClean="0"/>
              <a:t>11/24/2025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9925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18406-4C3F-4F3E-80BD-A22568EA37EB}" type="datetime1">
              <a:rPr lang="en-US" smtClean="0"/>
              <a:t>11/24/2025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0979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A9BEE3-F4AB-4661-A42E-A6F1A00479D2}" type="slidenum">
              <a:rPr lang="en-US"/>
              <a:pPr>
                <a:defRPr/>
              </a:pPr>
              <a:t>‹#›</a:t>
            </a:fld>
            <a:endParaRPr lang="en-US"/>
          </a:p>
        </p:txBody>
      </p:sp>
    </p:spTree>
    <p:extLst>
      <p:ext uri="{BB962C8B-B14F-4D97-AF65-F5344CB8AC3E}">
        <p14:creationId xmlns:p14="http://schemas.microsoft.com/office/powerpoint/2010/main" val="95568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11/24/2025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154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11/24/2025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22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11/24/2025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010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11/24/2025</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9207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11/24/2025</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5919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88D7B8-9F07-4899-827D-5F3CFDDEB574}" type="datetime1">
              <a:rPr lang="en-US" smtClean="0"/>
              <a:t>11/24/2025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3892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197C5C-1CD1-417D-A89C-14747F5222C7}" type="datetime1">
              <a:rPr lang="en-US" smtClean="0"/>
              <a:t>11/24/2025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368352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11/24/2025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6440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146459-E3C3-4969-9224-5ED50B492D17}" type="datetime1">
              <a:rPr lang="en-US" smtClean="0"/>
              <a:pPr/>
              <a:t>11/24/2025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745580"/>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2.xlsx"/><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3.xlsx"/><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6.xlsx"/><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Excel_Worksheet7.xlsx"/><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949CB-9F4F-4EC2-A460-C132FA49373F}"/>
              </a:ext>
            </a:extLst>
          </p:cNvPr>
          <p:cNvSpPr>
            <a:spLocks noGrp="1"/>
          </p:cNvSpPr>
          <p:nvPr>
            <p:ph type="title"/>
          </p:nvPr>
        </p:nvSpPr>
        <p:spPr>
          <a:xfrm>
            <a:off x="113015" y="552796"/>
            <a:ext cx="3888769" cy="2286000"/>
          </a:xfrm>
        </p:spPr>
        <p:txBody>
          <a:bodyPr>
            <a:normAutofit fontScale="90000"/>
          </a:bodyPr>
          <a:lstStyle/>
          <a:p>
            <a:pPr algn="ctr"/>
            <a:r>
              <a:rPr lang="en-US" sz="4400" dirty="0">
                <a:solidFill>
                  <a:schemeClr val="tx1"/>
                </a:solidFill>
              </a:rPr>
              <a:t>Red Wing Public Schools, ISD 256</a:t>
            </a:r>
            <a:br>
              <a:rPr lang="en-US" sz="3400" dirty="0">
                <a:solidFill>
                  <a:schemeClr val="tx1"/>
                </a:solidFill>
              </a:rPr>
            </a:br>
            <a:br>
              <a:rPr lang="en-US" sz="3400" dirty="0">
                <a:solidFill>
                  <a:schemeClr val="tx1"/>
                </a:solidFill>
              </a:rPr>
            </a:br>
            <a:r>
              <a:rPr lang="en-US" sz="3100" dirty="0">
                <a:solidFill>
                  <a:schemeClr val="tx1"/>
                </a:solidFill>
                <a:latin typeface="+mn-lt"/>
              </a:rPr>
              <a:t>Public Hearing for Taxes Payable in 2026</a:t>
            </a:r>
            <a:endParaRPr lang="en-US" sz="3400" dirty="0">
              <a:solidFill>
                <a:schemeClr val="tx1"/>
              </a:solidFill>
              <a:latin typeface="+mn-lt"/>
            </a:endParaRPr>
          </a:p>
        </p:txBody>
      </p:sp>
      <p:sp>
        <p:nvSpPr>
          <p:cNvPr id="4" name="Text Placeholder 3">
            <a:extLst>
              <a:ext uri="{FF2B5EF4-FFF2-40B4-BE49-F238E27FC236}">
                <a16:creationId xmlns:a16="http://schemas.microsoft.com/office/drawing/2014/main" id="{46CB3CE0-FE1E-C946-904A-C05D409C63E0}"/>
              </a:ext>
            </a:extLst>
          </p:cNvPr>
          <p:cNvSpPr>
            <a:spLocks noGrp="1"/>
          </p:cNvSpPr>
          <p:nvPr>
            <p:ph type="body" sz="half" idx="2"/>
          </p:nvPr>
        </p:nvSpPr>
        <p:spPr>
          <a:xfrm>
            <a:off x="457199" y="3152112"/>
            <a:ext cx="3200400" cy="3379124"/>
          </a:xfrm>
        </p:spPr>
        <p:txBody>
          <a:bodyPr/>
          <a:lstStyle/>
          <a:p>
            <a:pPr algn="ctr"/>
            <a:r>
              <a:rPr lang="en-US" sz="1500" dirty="0">
                <a:solidFill>
                  <a:schemeClr val="tx1"/>
                </a:solidFill>
                <a:latin typeface="+mn-lt"/>
              </a:rPr>
              <a:t>December 15, 2025</a:t>
            </a:r>
          </a:p>
          <a:p>
            <a:pPr algn="ctr"/>
            <a:endParaRPr lang="en-US" sz="1500" dirty="0">
              <a:solidFill>
                <a:schemeClr val="tx1"/>
              </a:solidFill>
              <a:latin typeface="+mn-lt"/>
            </a:endParaRPr>
          </a:p>
          <a:p>
            <a:pPr algn="ctr"/>
            <a:r>
              <a:rPr lang="en-US" sz="1500" dirty="0">
                <a:solidFill>
                  <a:schemeClr val="tx1"/>
                </a:solidFill>
                <a:latin typeface="+mn-lt"/>
              </a:rPr>
              <a:t>Presented By: </a:t>
            </a:r>
          </a:p>
          <a:p>
            <a:pPr algn="ctr"/>
            <a:r>
              <a:rPr lang="en-US" dirty="0">
                <a:solidFill>
                  <a:schemeClr val="tx1"/>
                </a:solidFill>
              </a:rPr>
              <a:t>Christopher Muhvich</a:t>
            </a:r>
            <a:r>
              <a:rPr lang="en-US" sz="1500" dirty="0">
                <a:solidFill>
                  <a:schemeClr val="tx1"/>
                </a:solidFill>
                <a:latin typeface="+mn-lt"/>
              </a:rPr>
              <a:t>,</a:t>
            </a:r>
          </a:p>
          <a:p>
            <a:pPr algn="ctr"/>
            <a:r>
              <a:rPr lang="en-US" sz="1500" dirty="0">
                <a:solidFill>
                  <a:schemeClr val="tx1"/>
                </a:solidFill>
                <a:latin typeface="+mn-lt"/>
              </a:rPr>
              <a:t>DIRECTOR OF FINANCE AND OPERATIONS</a:t>
            </a:r>
          </a:p>
          <a:p>
            <a:endParaRPr lang="en-US" dirty="0"/>
          </a:p>
        </p:txBody>
      </p:sp>
      <p:pic>
        <p:nvPicPr>
          <p:cNvPr id="1026" name="Picture 2" descr="Red Wing Public Schools">
            <a:extLst>
              <a:ext uri="{FF2B5EF4-FFF2-40B4-BE49-F238E27FC236}">
                <a16:creationId xmlns:a16="http://schemas.microsoft.com/office/drawing/2014/main" id="{98953414-E2F7-F4C5-6857-613EF7DC7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25809"/>
            <a:ext cx="4074544" cy="180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72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4" name="Object 9"/>
          <p:cNvGraphicFramePr>
            <a:graphicFrameLocks noChangeAspect="1"/>
          </p:cNvGraphicFramePr>
          <p:nvPr>
            <p:extLst>
              <p:ext uri="{D42A27DB-BD31-4B8C-83A1-F6EECF244321}">
                <p14:modId xmlns:p14="http://schemas.microsoft.com/office/powerpoint/2010/main" val="3211161502"/>
              </p:ext>
            </p:extLst>
          </p:nvPr>
        </p:nvGraphicFramePr>
        <p:xfrm>
          <a:off x="2052638" y="2065338"/>
          <a:ext cx="8080375" cy="4043362"/>
        </p:xfrm>
        <a:graphic>
          <a:graphicData uri="http://schemas.openxmlformats.org/presentationml/2006/ole">
            <mc:AlternateContent xmlns:mc="http://schemas.openxmlformats.org/markup-compatibility/2006">
              <mc:Choice xmlns:v="urn:schemas-microsoft-com:vml" Requires="v">
                <p:oleObj name="Worksheet" r:id="rId2" imgW="6045133" imgH="3365365" progId="Excel.Sheet.12">
                  <p:embed/>
                </p:oleObj>
              </mc:Choice>
              <mc:Fallback>
                <p:oleObj name="Worksheet" r:id="rId2" imgW="6045133" imgH="3365365" progId="Excel.Sheet.12">
                  <p:embed/>
                  <p:pic>
                    <p:nvPicPr>
                      <p:cNvPr id="0" name=""/>
                      <p:cNvPicPr>
                        <a:picLocks noChangeAspect="1" noChangeArrowheads="1"/>
                      </p:cNvPicPr>
                      <p:nvPr/>
                    </p:nvPicPr>
                    <p:blipFill>
                      <a:blip r:embed="rId3"/>
                      <a:srcRect/>
                      <a:stretch>
                        <a:fillRect/>
                      </a:stretch>
                    </p:blipFill>
                    <p:spPr bwMode="auto">
                      <a:xfrm>
                        <a:off x="2052638" y="2065338"/>
                        <a:ext cx="8080375" cy="4043362"/>
                      </a:xfrm>
                      <a:prstGeom prst="rect">
                        <a:avLst/>
                      </a:prstGeom>
                      <a:noFill/>
                      <a:ln>
                        <a:noFill/>
                      </a:ln>
                    </p:spPr>
                  </p:pic>
                </p:oleObj>
              </mc:Fallback>
            </mc:AlternateContent>
          </a:graphicData>
        </a:graphic>
      </p:graphicFrame>
      <p:sp>
        <p:nvSpPr>
          <p:cNvPr id="6" name="TextBox 5"/>
          <p:cNvSpPr txBox="1"/>
          <p:nvPr/>
        </p:nvSpPr>
        <p:spPr>
          <a:xfrm>
            <a:off x="1226003" y="981710"/>
            <a:ext cx="9883832" cy="757130"/>
          </a:xfrm>
          <a:prstGeom prst="rect">
            <a:avLst/>
          </a:prstGeom>
          <a:noFill/>
          <a:ln>
            <a:solidFill>
              <a:schemeClr val="bg2"/>
            </a:solidFill>
          </a:ln>
        </p:spPr>
        <p:txBody>
          <a:bodyPr wrap="square" rtlCol="0">
            <a:spAutoFit/>
          </a:bodyPr>
          <a:lstStyle/>
          <a:p>
            <a:pPr algn="ctr">
              <a:lnSpc>
                <a:spcPct val="90000"/>
              </a:lnSpc>
              <a:defRPr/>
            </a:pPr>
            <a:r>
              <a:rPr lang="en-US" sz="4800" dirty="0">
                <a:solidFill>
                  <a:schemeClr val="tx2">
                    <a:lumMod val="10000"/>
                  </a:schemeClr>
                </a:solidFill>
                <a:latin typeface="Arial Narrow" panose="020B0606020202030204" pitchFamily="34" charset="0"/>
              </a:rPr>
              <a:t>Red Wing Public Schools</a:t>
            </a:r>
          </a:p>
        </p:txBody>
      </p:sp>
    </p:spTree>
    <p:extLst>
      <p:ext uri="{BB962C8B-B14F-4D97-AF65-F5344CB8AC3E}">
        <p14:creationId xmlns:p14="http://schemas.microsoft.com/office/powerpoint/2010/main" val="301493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3435350" y="1590677"/>
            <a:ext cx="65346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3300" dirty="0">
                <a:solidFill>
                  <a:srgbClr val="000000"/>
                </a:solidFill>
                <a:latin typeface="Arial Narrow" panose="020B0606020202030204" pitchFamily="34" charset="0"/>
              </a:rPr>
              <a:t>General Fund Revenue Budget</a:t>
            </a:r>
            <a:endParaRPr lang="en-US" dirty="0">
              <a:latin typeface="Arial Narrow" panose="020B0606020202030204" pitchFamily="34" charset="0"/>
            </a:endParaRPr>
          </a:p>
        </p:txBody>
      </p:sp>
      <p:sp>
        <p:nvSpPr>
          <p:cNvPr id="11268" name="Rectangle 21"/>
          <p:cNvSpPr>
            <a:spLocks noChangeArrowheads="1"/>
          </p:cNvSpPr>
          <p:nvPr/>
        </p:nvSpPr>
        <p:spPr bwMode="auto">
          <a:xfrm>
            <a:off x="3435350" y="2206626"/>
            <a:ext cx="96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1" i="1">
                <a:solidFill>
                  <a:srgbClr val="000000"/>
                </a:solidFill>
              </a:rPr>
              <a:t> </a:t>
            </a:r>
            <a:endParaRPr lang="en-US"/>
          </a:p>
        </p:txBody>
      </p:sp>
      <p:sp>
        <p:nvSpPr>
          <p:cNvPr id="11269" name="Rectangle 22"/>
          <p:cNvSpPr>
            <a:spLocks noChangeArrowheads="1"/>
          </p:cNvSpPr>
          <p:nvPr/>
        </p:nvSpPr>
        <p:spPr bwMode="auto">
          <a:xfrm>
            <a:off x="3435350" y="2252246"/>
            <a:ext cx="61784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200" dirty="0">
                <a:solidFill>
                  <a:srgbClr val="000000"/>
                </a:solidFill>
                <a:latin typeface="Arial Narrow" panose="020B0606020202030204" pitchFamily="34" charset="0"/>
              </a:rPr>
              <a:t>Where Do Our School Revenues Come From?</a:t>
            </a:r>
            <a:endParaRPr lang="en-US" dirty="0">
              <a:latin typeface="Arial Narrow" panose="020B0606020202030204" pitchFamily="34" charset="0"/>
            </a:endParaRPr>
          </a:p>
        </p:txBody>
      </p:sp>
      <p:graphicFrame>
        <p:nvGraphicFramePr>
          <p:cNvPr id="2" name="Chart 1"/>
          <p:cNvGraphicFramePr/>
          <p:nvPr>
            <p:extLst>
              <p:ext uri="{D42A27DB-BD31-4B8C-83A1-F6EECF244321}">
                <p14:modId xmlns:p14="http://schemas.microsoft.com/office/powerpoint/2010/main" val="1118930989"/>
              </p:ext>
            </p:extLst>
          </p:nvPr>
        </p:nvGraphicFramePr>
        <p:xfrm>
          <a:off x="2527069" y="2819401"/>
          <a:ext cx="6591530" cy="3748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67785" y="819091"/>
            <a:ext cx="10510098" cy="757130"/>
          </a:xfrm>
          <a:prstGeom prst="rect">
            <a:avLst/>
          </a:prstGeom>
          <a:noFill/>
          <a:ln>
            <a:solidFill>
              <a:schemeClr val="bg2"/>
            </a:solidFill>
          </a:ln>
        </p:spPr>
        <p:txBody>
          <a:bodyPr wrap="square" rtlCol="0">
            <a:spAutoFit/>
          </a:bodyPr>
          <a:lstStyle/>
          <a:p>
            <a:pPr algn="ctr">
              <a:lnSpc>
                <a:spcPct val="90000"/>
              </a:lnSpc>
              <a:defRPr/>
            </a:pPr>
            <a:r>
              <a:rPr lang="en-US" sz="4800" dirty="0">
                <a:solidFill>
                  <a:schemeClr val="tx2">
                    <a:lumMod val="10000"/>
                  </a:schemeClr>
                </a:solidFill>
                <a:latin typeface="Arial Narrow" panose="020B0606020202030204" pitchFamily="34" charset="0"/>
              </a:rPr>
              <a:t>Red Wing Public Schools</a:t>
            </a:r>
          </a:p>
        </p:txBody>
      </p:sp>
    </p:spTree>
    <p:extLst>
      <p:ext uri="{BB962C8B-B14F-4D97-AF65-F5344CB8AC3E}">
        <p14:creationId xmlns:p14="http://schemas.microsoft.com/office/powerpoint/2010/main" val="234028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2" name="Object 1"/>
          <p:cNvGraphicFramePr>
            <a:graphicFrameLocks noChangeAspect="1"/>
          </p:cNvGraphicFramePr>
          <p:nvPr>
            <p:extLst>
              <p:ext uri="{D42A27DB-BD31-4B8C-83A1-F6EECF244321}">
                <p14:modId xmlns:p14="http://schemas.microsoft.com/office/powerpoint/2010/main" val="480923250"/>
              </p:ext>
            </p:extLst>
          </p:nvPr>
        </p:nvGraphicFramePr>
        <p:xfrm>
          <a:off x="2338388" y="1803400"/>
          <a:ext cx="8353425" cy="4367213"/>
        </p:xfrm>
        <a:graphic>
          <a:graphicData uri="http://schemas.openxmlformats.org/presentationml/2006/ole">
            <mc:AlternateContent xmlns:mc="http://schemas.openxmlformats.org/markup-compatibility/2006">
              <mc:Choice xmlns:v="urn:schemas-microsoft-com:vml" Requires="v">
                <p:oleObj name="Worksheet" r:id="rId2" imgW="5968832" imgH="3365365" progId="Excel.Sheet.12">
                  <p:embed/>
                </p:oleObj>
              </mc:Choice>
              <mc:Fallback>
                <p:oleObj name="Worksheet" r:id="rId2" imgW="5968832" imgH="3365365" progId="Excel.Sheet.12">
                  <p:embed/>
                  <p:pic>
                    <p:nvPicPr>
                      <p:cNvPr id="0" name=""/>
                      <p:cNvPicPr>
                        <a:picLocks noChangeAspect="1" noChangeArrowheads="1"/>
                      </p:cNvPicPr>
                      <p:nvPr/>
                    </p:nvPicPr>
                    <p:blipFill>
                      <a:blip r:embed="rId3"/>
                      <a:srcRect/>
                      <a:stretch>
                        <a:fillRect/>
                      </a:stretch>
                    </p:blipFill>
                    <p:spPr bwMode="auto">
                      <a:xfrm>
                        <a:off x="2338388" y="1803400"/>
                        <a:ext cx="8353425" cy="4367213"/>
                      </a:xfrm>
                      <a:prstGeom prst="rect">
                        <a:avLst/>
                      </a:prstGeom>
                      <a:noFill/>
                      <a:ln>
                        <a:noFill/>
                      </a:ln>
                    </p:spPr>
                  </p:pic>
                </p:oleObj>
              </mc:Fallback>
            </mc:AlternateContent>
          </a:graphicData>
        </a:graphic>
      </p:graphicFrame>
      <p:sp>
        <p:nvSpPr>
          <p:cNvPr id="6" name="TextBox 5"/>
          <p:cNvSpPr txBox="1"/>
          <p:nvPr/>
        </p:nvSpPr>
        <p:spPr>
          <a:xfrm>
            <a:off x="1627961" y="836344"/>
            <a:ext cx="9393382" cy="757130"/>
          </a:xfrm>
          <a:prstGeom prst="rect">
            <a:avLst/>
          </a:prstGeom>
          <a:noFill/>
          <a:ln>
            <a:solidFill>
              <a:schemeClr val="bg2"/>
            </a:solidFill>
          </a:ln>
        </p:spPr>
        <p:txBody>
          <a:bodyPr wrap="square" rtlCol="0">
            <a:spAutoFit/>
          </a:bodyPr>
          <a:lstStyle/>
          <a:p>
            <a:pPr algn="ctr">
              <a:lnSpc>
                <a:spcPct val="90000"/>
              </a:lnSpc>
              <a:defRPr/>
            </a:pPr>
            <a:r>
              <a:rPr lang="en-US" sz="4800" dirty="0">
                <a:solidFill>
                  <a:schemeClr val="tx2">
                    <a:lumMod val="10000"/>
                  </a:schemeClr>
                </a:solidFill>
                <a:latin typeface="Arial Narrow" panose="020B0606020202030204" pitchFamily="34" charset="0"/>
              </a:rPr>
              <a:t>Red Wing Public Schools</a:t>
            </a:r>
          </a:p>
        </p:txBody>
      </p:sp>
    </p:spTree>
    <p:extLst>
      <p:ext uri="{BB962C8B-B14F-4D97-AF65-F5344CB8AC3E}">
        <p14:creationId xmlns:p14="http://schemas.microsoft.com/office/powerpoint/2010/main" val="7799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half" idx="1"/>
          </p:nvPr>
        </p:nvSpPr>
        <p:spPr>
          <a:xfrm>
            <a:off x="1386840" y="1196487"/>
            <a:ext cx="9418320" cy="1244215"/>
          </a:xfrm>
        </p:spPr>
        <p:txBody>
          <a:bodyPr>
            <a:normAutofit/>
          </a:bodyPr>
          <a:lstStyle/>
          <a:p>
            <a:pPr marL="0" indent="0" algn="ctr" fontAlgn="b">
              <a:buNone/>
            </a:pPr>
            <a:r>
              <a:rPr lang="en-US" sz="1600" dirty="0">
                <a:solidFill>
                  <a:schemeClr val="tx2">
                    <a:lumMod val="10000"/>
                  </a:schemeClr>
                </a:solidFill>
                <a:latin typeface="Arial Narrow" panose="020B0606020202030204" pitchFamily="34" charset="0"/>
                <a:ea typeface="Tahoma" panose="020B0604030504040204" pitchFamily="34" charset="0"/>
                <a:cs typeface="Tahoma" panose="020B0604030504040204" pitchFamily="34" charset="0"/>
              </a:rPr>
              <a:t>HOW ARE GENERAL FUND DOLLARS SPENT?</a:t>
            </a:r>
          </a:p>
          <a:p>
            <a:pPr marL="0" indent="0" algn="ctr" fontAlgn="b">
              <a:buNone/>
            </a:pPr>
            <a:r>
              <a:rPr lang="en-US" sz="1400" dirty="0">
                <a:solidFill>
                  <a:schemeClr val="tx2">
                    <a:lumMod val="10000"/>
                  </a:schemeClr>
                </a:solidFill>
                <a:latin typeface="Arial Narrow" panose="020B0606020202030204" pitchFamily="34" charset="0"/>
                <a:ea typeface="Tahoma" panose="020B0604030504040204" pitchFamily="34" charset="0"/>
                <a:cs typeface="Tahoma" panose="020B0604030504040204" pitchFamily="34" charset="0"/>
              </a:rPr>
              <a:t>Expenses incurred in the operation of the district are paid from the General Fund.  The following schedule relates how the dollars allocated to the General Fund are spent:</a:t>
            </a:r>
          </a:p>
          <a:p>
            <a:pPr marL="609600" indent="-609600" algn="l" fontAlgn="b"/>
            <a:endParaRPr lang="en-US" sz="1400" b="1" i="1" dirty="0">
              <a:latin typeface="Arial" charset="0"/>
            </a:endParaRPr>
          </a:p>
          <a:p>
            <a:pPr marL="609600" indent="-609600"/>
            <a:endParaRPr lang="en-US" sz="1600" dirty="0">
              <a:latin typeface="Arial" charset="0"/>
            </a:endParaRPr>
          </a:p>
        </p:txBody>
      </p:sp>
      <p:graphicFrame>
        <p:nvGraphicFramePr>
          <p:cNvPr id="5" name="Content Placeholder 4">
            <a:extLst>
              <a:ext uri="{FF2B5EF4-FFF2-40B4-BE49-F238E27FC236}">
                <a16:creationId xmlns:a16="http://schemas.microsoft.com/office/drawing/2014/main" id="{64A1CC0E-1507-0B51-F57E-AC22A77CE5DB}"/>
              </a:ext>
            </a:extLst>
          </p:cNvPr>
          <p:cNvGraphicFramePr>
            <a:graphicFrameLocks noGrp="1" noChangeAspect="1"/>
          </p:cNvGraphicFramePr>
          <p:nvPr>
            <p:ph sz="half" idx="2"/>
            <p:extLst>
              <p:ext uri="{D42A27DB-BD31-4B8C-83A1-F6EECF244321}">
                <p14:modId xmlns:p14="http://schemas.microsoft.com/office/powerpoint/2010/main" val="573412765"/>
              </p:ext>
            </p:extLst>
          </p:nvPr>
        </p:nvGraphicFramePr>
        <p:xfrm>
          <a:off x="4940300" y="3205163"/>
          <a:ext cx="2311400" cy="1670050"/>
        </p:xfrm>
        <a:graphic>
          <a:graphicData uri="http://schemas.openxmlformats.org/presentationml/2006/ole">
            <mc:AlternateContent xmlns:mc="http://schemas.openxmlformats.org/markup-compatibility/2006">
              <mc:Choice xmlns:v="urn:schemas-microsoft-com:vml" Requires="v">
                <p:oleObj name="Worksheet" r:id="rId2" imgW="4146491" imgH="2997335" progId="Excel.Sheet.12">
                  <p:embed/>
                </p:oleObj>
              </mc:Choice>
              <mc:Fallback>
                <p:oleObj name="Worksheet" r:id="rId2" imgW="4146491" imgH="2997335" progId="Excel.Sheet.12">
                  <p:embed/>
                  <p:pic>
                    <p:nvPicPr>
                      <p:cNvPr id="3" name="Object 2"/>
                      <p:cNvPicPr/>
                      <p:nvPr/>
                    </p:nvPicPr>
                    <p:blipFill>
                      <a:blip r:embed="rId3"/>
                      <a:stretch>
                        <a:fillRect/>
                      </a:stretch>
                    </p:blipFill>
                    <p:spPr>
                      <a:xfrm>
                        <a:off x="4940300" y="3205163"/>
                        <a:ext cx="2311400" cy="1670050"/>
                      </a:xfrm>
                      <a:prstGeom prst="rect">
                        <a:avLst/>
                      </a:prstGeom>
                    </p:spPr>
                  </p:pic>
                </p:oleObj>
              </mc:Fallback>
            </mc:AlternateContent>
          </a:graphicData>
        </a:graphic>
      </p:graphicFrame>
      <p:sp>
        <p:nvSpPr>
          <p:cNvPr id="7" name="TextBox 6"/>
          <p:cNvSpPr txBox="1"/>
          <p:nvPr/>
        </p:nvSpPr>
        <p:spPr>
          <a:xfrm>
            <a:off x="971434" y="317834"/>
            <a:ext cx="9418320" cy="757130"/>
          </a:xfrm>
          <a:prstGeom prst="rect">
            <a:avLst/>
          </a:prstGeom>
          <a:noFill/>
          <a:ln>
            <a:solidFill>
              <a:schemeClr val="bg2"/>
            </a:solidFill>
          </a:ln>
        </p:spPr>
        <p:txBody>
          <a:bodyPr wrap="square" rtlCol="0">
            <a:spAutoFit/>
          </a:bodyPr>
          <a:lstStyle/>
          <a:p>
            <a:pPr algn="ctr">
              <a:lnSpc>
                <a:spcPct val="90000"/>
              </a:lnSpc>
              <a:defRPr/>
            </a:pPr>
            <a:r>
              <a:rPr lang="en-US" sz="4800" dirty="0">
                <a:solidFill>
                  <a:schemeClr val="tx2">
                    <a:lumMod val="10000"/>
                  </a:schemeClr>
                </a:solidFill>
                <a:latin typeface="Arial Narrow" panose="020B0606020202030204" pitchFamily="34" charset="0"/>
              </a:rPr>
              <a:t>Red Wing Public Schools</a:t>
            </a:r>
          </a:p>
        </p:txBody>
      </p:sp>
      <p:pic>
        <p:nvPicPr>
          <p:cNvPr id="6" name="Picture 5">
            <a:extLst>
              <a:ext uri="{FF2B5EF4-FFF2-40B4-BE49-F238E27FC236}">
                <a16:creationId xmlns:a16="http://schemas.microsoft.com/office/drawing/2014/main" id="{F558F82C-9B3D-DF8E-7259-33156D58C426}"/>
              </a:ext>
            </a:extLst>
          </p:cNvPr>
          <p:cNvPicPr>
            <a:picLocks noChangeAspect="1"/>
          </p:cNvPicPr>
          <p:nvPr/>
        </p:nvPicPr>
        <p:blipFill>
          <a:blip r:embed="rId4"/>
          <a:stretch>
            <a:fillRect/>
          </a:stretch>
        </p:blipFill>
        <p:spPr>
          <a:xfrm>
            <a:off x="2557732" y="2194629"/>
            <a:ext cx="7076536" cy="4085401"/>
          </a:xfrm>
          <a:prstGeom prst="rect">
            <a:avLst/>
          </a:prstGeom>
        </p:spPr>
      </p:pic>
    </p:spTree>
    <p:extLst>
      <p:ext uri="{BB962C8B-B14F-4D97-AF65-F5344CB8AC3E}">
        <p14:creationId xmlns:p14="http://schemas.microsoft.com/office/powerpoint/2010/main" val="292369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0"/>
          <p:cNvSpPr>
            <a:spLocks noChangeArrowheads="1"/>
          </p:cNvSpPr>
          <p:nvPr/>
        </p:nvSpPr>
        <p:spPr bwMode="auto">
          <a:xfrm>
            <a:off x="3054709" y="1555193"/>
            <a:ext cx="72306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3300" dirty="0">
                <a:solidFill>
                  <a:srgbClr val="000000"/>
                </a:solidFill>
                <a:latin typeface="Arial Narrow" panose="020B0606020202030204" pitchFamily="34" charset="0"/>
              </a:rPr>
              <a:t>General Fund Expenditure Budget</a:t>
            </a:r>
            <a:endParaRPr lang="en-US" dirty="0">
              <a:latin typeface="Arial Narrow" panose="020B0606020202030204" pitchFamily="34" charset="0"/>
            </a:endParaRPr>
          </a:p>
        </p:txBody>
      </p:sp>
      <p:sp>
        <p:nvSpPr>
          <p:cNvPr id="14341" name="Rectangle 1"/>
          <p:cNvSpPr>
            <a:spLocks noChangeArrowheads="1"/>
          </p:cNvSpPr>
          <p:nvPr/>
        </p:nvSpPr>
        <p:spPr bwMode="auto">
          <a:xfrm>
            <a:off x="4042610" y="2127657"/>
            <a:ext cx="563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000000"/>
                </a:solidFill>
                <a:latin typeface="Arial Narrow" panose="020B0606020202030204" pitchFamily="34" charset="0"/>
              </a:rPr>
              <a:t>What Do Our Expenditures Pay For?</a:t>
            </a:r>
            <a:endParaRPr lang="en-US" dirty="0">
              <a:latin typeface="Arial Narrow" panose="020B0606020202030204" pitchFamily="34" charset="0"/>
            </a:endParaRPr>
          </a:p>
        </p:txBody>
      </p:sp>
      <p:graphicFrame>
        <p:nvGraphicFramePr>
          <p:cNvPr id="6" name="Chart 5"/>
          <p:cNvGraphicFramePr/>
          <p:nvPr>
            <p:extLst>
              <p:ext uri="{D42A27DB-BD31-4B8C-83A1-F6EECF244321}">
                <p14:modId xmlns:p14="http://schemas.microsoft.com/office/powerpoint/2010/main" val="2901268563"/>
              </p:ext>
            </p:extLst>
          </p:nvPr>
        </p:nvGraphicFramePr>
        <p:xfrm>
          <a:off x="2294313" y="2709949"/>
          <a:ext cx="7230687" cy="379824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39833" y="819091"/>
            <a:ext cx="9725891" cy="757130"/>
          </a:xfrm>
          <a:prstGeom prst="rect">
            <a:avLst/>
          </a:prstGeom>
          <a:noFill/>
          <a:ln>
            <a:solidFill>
              <a:schemeClr val="bg2"/>
            </a:solidFill>
          </a:ln>
        </p:spPr>
        <p:txBody>
          <a:bodyPr wrap="square" rtlCol="0">
            <a:spAutoFit/>
          </a:bodyPr>
          <a:lstStyle/>
          <a:p>
            <a:pPr algn="ctr">
              <a:lnSpc>
                <a:spcPct val="90000"/>
              </a:lnSpc>
              <a:defRPr/>
            </a:pPr>
            <a:r>
              <a:rPr lang="en-US" sz="4800" dirty="0">
                <a:solidFill>
                  <a:schemeClr val="tx2">
                    <a:lumMod val="10000"/>
                  </a:schemeClr>
                </a:solidFill>
                <a:latin typeface="Arial Narrow" panose="020B0606020202030204" pitchFamily="34" charset="0"/>
              </a:rPr>
              <a:t>Red Wing Public Schools</a:t>
            </a:r>
          </a:p>
        </p:txBody>
      </p:sp>
    </p:spTree>
    <p:extLst>
      <p:ext uri="{BB962C8B-B14F-4D97-AF65-F5344CB8AC3E}">
        <p14:creationId xmlns:p14="http://schemas.microsoft.com/office/powerpoint/2010/main" val="340687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38600" y="1852338"/>
            <a:ext cx="9513211" cy="914400"/>
          </a:xfrm>
        </p:spPr>
        <p:txBody>
          <a:bodyPr>
            <a:normAutofit fontScale="90000"/>
          </a:bodyPr>
          <a:lstStyle/>
          <a:p>
            <a:pPr algn="ctr"/>
            <a:r>
              <a:rPr lang="en-US" sz="2800" dirty="0">
                <a:solidFill>
                  <a:schemeClr val="tx2">
                    <a:lumMod val="10000"/>
                  </a:schemeClr>
                </a:solidFill>
                <a:latin typeface="Arial Narrow" panose="020B0606020202030204" pitchFamily="34" charset="0"/>
                <a:ea typeface="Tahoma" panose="020B0604030504040204" pitchFamily="34" charset="0"/>
                <a:cs typeface="Tahoma" panose="020B0604030504040204" pitchFamily="34" charset="0"/>
              </a:rPr>
              <a:t>Components of the Projected General Fund Balance at June 30, 2026</a:t>
            </a:r>
            <a:br>
              <a:rPr lang="en-US" sz="2800" dirty="0">
                <a:solidFill>
                  <a:schemeClr val="tx2">
                    <a:lumMod val="10000"/>
                  </a:schemeClr>
                </a:solidFill>
                <a:latin typeface="Arial Narrow" panose="020B0606020202030204" pitchFamily="34" charset="0"/>
                <a:ea typeface="Tahoma" panose="020B0604030504040204" pitchFamily="34" charset="0"/>
                <a:cs typeface="Tahoma" panose="020B0604030504040204" pitchFamily="34" charset="0"/>
              </a:rPr>
            </a:br>
            <a:br>
              <a:rPr lang="en-US" sz="2800" dirty="0">
                <a:solidFill>
                  <a:schemeClr val="tx2">
                    <a:lumMod val="10000"/>
                  </a:schemeClr>
                </a:solidFill>
                <a:latin typeface="Arial Narrow" panose="020B0606020202030204" pitchFamily="34" charset="0"/>
                <a:ea typeface="Tahoma" panose="020B0604030504040204" pitchFamily="34" charset="0"/>
                <a:cs typeface="Tahoma" panose="020B0604030504040204" pitchFamily="34" charset="0"/>
              </a:rPr>
            </a:br>
            <a:endParaRPr lang="en-US" sz="2800" dirty="0">
              <a:solidFill>
                <a:schemeClr val="tx2">
                  <a:lumMod val="10000"/>
                </a:schemeClr>
              </a:solidFill>
              <a:latin typeface="Arial Narrow" panose="020B0606020202030204" pitchFamily="34" charset="0"/>
              <a:ea typeface="Tahoma" panose="020B0604030504040204" pitchFamily="34" charset="0"/>
              <a:cs typeface="Tahoma" panose="020B0604030504040204" pitchFamily="34" charset="0"/>
            </a:endParaRPr>
          </a:p>
        </p:txBody>
      </p:sp>
      <p:graphicFrame>
        <p:nvGraphicFramePr>
          <p:cNvPr id="15363" name="Object 3"/>
          <p:cNvGraphicFramePr>
            <a:graphicFrameLocks noGrp="1" noChangeAspect="1"/>
          </p:cNvGraphicFramePr>
          <p:nvPr>
            <p:ph type="chart" idx="1"/>
            <p:extLst>
              <p:ext uri="{D42A27DB-BD31-4B8C-83A1-F6EECF244321}">
                <p14:modId xmlns:p14="http://schemas.microsoft.com/office/powerpoint/2010/main" val="3931067579"/>
              </p:ext>
            </p:extLst>
          </p:nvPr>
        </p:nvGraphicFramePr>
        <p:xfrm>
          <a:off x="2602139" y="2057675"/>
          <a:ext cx="7688263" cy="4067175"/>
        </p:xfrm>
        <a:graphic>
          <a:graphicData uri="http://schemas.openxmlformats.org/presentationml/2006/ole">
            <mc:AlternateContent xmlns:mc="http://schemas.openxmlformats.org/markup-compatibility/2006">
              <mc:Choice xmlns:v="urn:schemas-microsoft-com:vml" Requires="v">
                <p:oleObj r:id="rId2" imgW="7687722" imgH="4066384" progId="Excel.Chart.8">
                  <p:embed/>
                </p:oleObj>
              </mc:Choice>
              <mc:Fallback>
                <p:oleObj r:id="rId2" imgW="7687722" imgH="4066384" progId="Excel.Chart.8">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139" y="2057675"/>
                        <a:ext cx="7688263"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 name="Chart 1"/>
          <p:cNvGraphicFramePr/>
          <p:nvPr>
            <p:extLst>
              <p:ext uri="{D42A27DB-BD31-4B8C-83A1-F6EECF244321}">
                <p14:modId xmlns:p14="http://schemas.microsoft.com/office/powerpoint/2010/main" val="757798868"/>
              </p:ext>
            </p:extLst>
          </p:nvPr>
        </p:nvGraphicFramePr>
        <p:xfrm>
          <a:off x="2345300" y="2117066"/>
          <a:ext cx="8201940" cy="428228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92669" y="880812"/>
            <a:ext cx="9759142" cy="757130"/>
          </a:xfrm>
          <a:prstGeom prst="rect">
            <a:avLst/>
          </a:prstGeom>
          <a:noFill/>
          <a:ln>
            <a:solidFill>
              <a:schemeClr val="bg2"/>
            </a:solidFill>
          </a:ln>
        </p:spPr>
        <p:txBody>
          <a:bodyPr wrap="square" rtlCol="0">
            <a:spAutoFit/>
          </a:bodyPr>
          <a:lstStyle/>
          <a:p>
            <a:pPr algn="ctr">
              <a:lnSpc>
                <a:spcPct val="90000"/>
              </a:lnSpc>
              <a:defRPr/>
            </a:pPr>
            <a:r>
              <a:rPr lang="en-US" sz="4800" dirty="0">
                <a:solidFill>
                  <a:schemeClr val="tx2">
                    <a:lumMod val="10000"/>
                  </a:schemeClr>
                </a:solidFill>
                <a:latin typeface="Arial Narrow" panose="020B0606020202030204" pitchFamily="34" charset="0"/>
              </a:rPr>
              <a:t>Red Wing Public Schools</a:t>
            </a:r>
          </a:p>
        </p:txBody>
      </p:sp>
    </p:spTree>
    <p:extLst>
      <p:ext uri="{BB962C8B-B14F-4D97-AF65-F5344CB8AC3E}">
        <p14:creationId xmlns:p14="http://schemas.microsoft.com/office/powerpoint/2010/main" val="133106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541867" y="787400"/>
            <a:ext cx="7145866" cy="778933"/>
          </a:xfrm>
          <a:prstGeom prst="rect">
            <a:avLst/>
          </a:prstGeom>
        </p:spPr>
        <p:txBody>
          <a:bodyPr vert="horz" lIns="91440" tIns="45720" rIns="91440" bIns="45720" rtlCol="0" anchor="ctr">
            <a:normAutofit/>
          </a:bodyPr>
          <a:lstStyle/>
          <a:p>
            <a:pPr>
              <a:spcBef>
                <a:spcPct val="0"/>
              </a:spcBef>
              <a:spcAft>
                <a:spcPts val="600"/>
              </a:spcAft>
              <a:defRPr/>
            </a:pPr>
            <a:r>
              <a:rPr lang="en-US" sz="3200" dirty="0">
                <a:solidFill>
                  <a:schemeClr val="tx2">
                    <a:lumMod val="10000"/>
                  </a:schemeClr>
                </a:solidFill>
                <a:latin typeface="Arial Narrow" panose="020B0606020202030204" pitchFamily="34" charset="0"/>
                <a:ea typeface="+mj-ea"/>
                <a:cs typeface="+mj-cs"/>
              </a:rPr>
              <a:t>Red Wing Public Schools</a:t>
            </a:r>
          </a:p>
        </p:txBody>
      </p:sp>
      <p:sp>
        <p:nvSpPr>
          <p:cNvPr id="16387" name="Rectangle 3"/>
          <p:cNvSpPr>
            <a:spLocks noGrp="1" noChangeArrowheads="1"/>
          </p:cNvSpPr>
          <p:nvPr>
            <p:ph type="subTitle" idx="1"/>
          </p:nvPr>
        </p:nvSpPr>
        <p:spPr>
          <a:xfrm>
            <a:off x="541867" y="1738701"/>
            <a:ext cx="7145867" cy="3879222"/>
          </a:xfrm>
        </p:spPr>
        <p:txBody>
          <a:bodyPr vert="horz" lIns="91440" tIns="45720" rIns="91440" bIns="45720" rtlCol="0">
            <a:normAutofit fontScale="92500" lnSpcReduction="20000"/>
          </a:bodyPr>
          <a:lstStyle/>
          <a:p>
            <a:pPr>
              <a:lnSpc>
                <a:spcPct val="90000"/>
              </a:lnSpc>
              <a:buClr>
                <a:schemeClr val="bg1"/>
              </a:buClr>
            </a:pPr>
            <a:r>
              <a:rPr lang="en-US" sz="1400" dirty="0">
                <a:solidFill>
                  <a:srgbClr val="FEFFFF"/>
                </a:solidFill>
                <a:latin typeface="Arial Narrow" panose="020B0606020202030204" pitchFamily="34" charset="0"/>
              </a:rPr>
              <a:t>School District Levy</a:t>
            </a:r>
          </a:p>
          <a:p>
            <a:pPr marL="285750" indent="-285750">
              <a:lnSpc>
                <a:spcPct val="90000"/>
              </a:lnSpc>
              <a:buClrTx/>
              <a:buFont typeface="Wingdings" panose="05000000000000000000" pitchFamily="2" charset="2"/>
              <a:buChar char="q"/>
            </a:pPr>
            <a:r>
              <a:rPr lang="en-US" sz="1400" dirty="0">
                <a:solidFill>
                  <a:schemeClr val="tx2">
                    <a:lumMod val="10000"/>
                  </a:schemeClr>
                </a:solidFill>
                <a:latin typeface="Arial Narrow" panose="020B0606020202030204" pitchFamily="34" charset="0"/>
              </a:rPr>
              <a:t>The current levy is 2025 Payable 2026</a:t>
            </a:r>
          </a:p>
          <a:p>
            <a:pPr marL="457200" indent="-457200">
              <a:lnSpc>
                <a:spcPct val="90000"/>
              </a:lnSpc>
              <a:buClrTx/>
              <a:buFont typeface="Wingdings" panose="05000000000000000000" pitchFamily="2" charset="2"/>
              <a:buChar char="q"/>
            </a:pPr>
            <a:r>
              <a:rPr lang="en-US" sz="1400" dirty="0">
                <a:solidFill>
                  <a:schemeClr val="tx2">
                    <a:lumMod val="10000"/>
                  </a:schemeClr>
                </a:solidFill>
                <a:latin typeface="Arial Narrow" panose="020B0606020202030204" pitchFamily="34" charset="0"/>
              </a:rPr>
              <a:t>This levy will be certified in 2025</a:t>
            </a:r>
          </a:p>
          <a:p>
            <a:pPr marL="457200" indent="-457200">
              <a:lnSpc>
                <a:spcPct val="90000"/>
              </a:lnSpc>
              <a:buClrTx/>
              <a:buFont typeface="Wingdings" panose="05000000000000000000" pitchFamily="2" charset="2"/>
              <a:buChar char="q"/>
            </a:pPr>
            <a:r>
              <a:rPr lang="en-US" sz="1400" dirty="0">
                <a:solidFill>
                  <a:schemeClr val="tx2">
                    <a:lumMod val="10000"/>
                  </a:schemeClr>
                </a:solidFill>
                <a:latin typeface="Arial Narrow" panose="020B0606020202030204" pitchFamily="34" charset="0"/>
              </a:rPr>
              <a:t>This levy will be collected in 2026</a:t>
            </a:r>
          </a:p>
          <a:p>
            <a:pPr marL="457200" indent="-457200">
              <a:lnSpc>
                <a:spcPct val="90000"/>
              </a:lnSpc>
              <a:buClrTx/>
              <a:buFont typeface="Wingdings" panose="05000000000000000000" pitchFamily="2" charset="2"/>
              <a:buChar char="q"/>
            </a:pPr>
            <a:r>
              <a:rPr lang="en-US" sz="1400" dirty="0">
                <a:solidFill>
                  <a:schemeClr val="tx2">
                    <a:lumMod val="10000"/>
                  </a:schemeClr>
                </a:solidFill>
                <a:latin typeface="Arial Narrow" panose="020B0606020202030204" pitchFamily="34" charset="0"/>
              </a:rPr>
              <a:t>This levy will be recognized as revenue in Fiscal Year 2027</a:t>
            </a:r>
          </a:p>
          <a:p>
            <a:pPr marL="285750" indent="-285750">
              <a:lnSpc>
                <a:spcPct val="90000"/>
              </a:lnSpc>
              <a:buClr>
                <a:schemeClr val="bg1"/>
              </a:buClr>
              <a:buFont typeface="Wingdings" panose="05000000000000000000" pitchFamily="2" charset="2"/>
              <a:buChar char="q"/>
            </a:pPr>
            <a:endParaRPr lang="en-US" sz="1400" dirty="0">
              <a:solidFill>
                <a:schemeClr val="tx2">
                  <a:lumMod val="10000"/>
                </a:schemeClr>
              </a:solidFill>
              <a:latin typeface="Arial Narrow" panose="020B0606020202030204" pitchFamily="34" charset="0"/>
            </a:endParaRPr>
          </a:p>
          <a:p>
            <a:pPr marL="609600" indent="-609600">
              <a:lnSpc>
                <a:spcPct val="90000"/>
              </a:lnSpc>
              <a:buClr>
                <a:schemeClr val="bg1"/>
              </a:buClr>
              <a:buFont typeface="Wingdings" panose="05000000000000000000" pitchFamily="2" charset="2"/>
              <a:buChar char="q"/>
            </a:pPr>
            <a:endParaRPr lang="en-US" sz="1400" dirty="0">
              <a:solidFill>
                <a:schemeClr val="tx2">
                  <a:lumMod val="10000"/>
                </a:schemeClr>
              </a:solidFill>
              <a:latin typeface="Arial Narrow" panose="020B0606020202030204" pitchFamily="34" charset="0"/>
            </a:endParaRPr>
          </a:p>
          <a:p>
            <a:pPr>
              <a:lnSpc>
                <a:spcPct val="90000"/>
              </a:lnSpc>
              <a:buClr>
                <a:schemeClr val="bg1"/>
              </a:buClr>
            </a:pPr>
            <a:r>
              <a:rPr lang="en-US" sz="1400" dirty="0">
                <a:solidFill>
                  <a:schemeClr val="tx2">
                    <a:lumMod val="10000"/>
                  </a:schemeClr>
                </a:solidFill>
                <a:latin typeface="Arial Narrow" panose="020B0606020202030204" pitchFamily="34" charset="0"/>
              </a:rPr>
              <a:t>Authority for School Levies</a:t>
            </a:r>
          </a:p>
          <a:p>
            <a:pPr marL="609600" indent="-609600">
              <a:lnSpc>
                <a:spcPct val="90000"/>
              </a:lnSpc>
              <a:buClrTx/>
              <a:buFont typeface="Wingdings" panose="05000000000000000000" pitchFamily="2" charset="2"/>
              <a:buChar char="q"/>
            </a:pPr>
            <a:r>
              <a:rPr lang="en-US" sz="1400" dirty="0">
                <a:solidFill>
                  <a:schemeClr val="tx2">
                    <a:lumMod val="10000"/>
                  </a:schemeClr>
                </a:solidFill>
                <a:latin typeface="Arial Narrow" panose="020B0606020202030204" pitchFamily="34" charset="0"/>
              </a:rPr>
              <a:t>A School District Tax Levy must be either:</a:t>
            </a:r>
          </a:p>
          <a:p>
            <a:pPr marL="609600" indent="-609600">
              <a:lnSpc>
                <a:spcPct val="90000"/>
              </a:lnSpc>
              <a:buClrTx/>
              <a:buFont typeface="Wingdings" panose="05000000000000000000" pitchFamily="2" charset="2"/>
              <a:buChar char="q"/>
            </a:pPr>
            <a:r>
              <a:rPr lang="en-US" sz="1400" dirty="0">
                <a:solidFill>
                  <a:schemeClr val="tx2">
                    <a:lumMod val="10000"/>
                  </a:schemeClr>
                </a:solidFill>
                <a:latin typeface="Arial Narrow" panose="020B0606020202030204" pitchFamily="34" charset="0"/>
              </a:rPr>
              <a:t>Set by State Formula</a:t>
            </a:r>
          </a:p>
          <a:p>
            <a:pPr>
              <a:lnSpc>
                <a:spcPct val="90000"/>
              </a:lnSpc>
              <a:buClr>
                <a:schemeClr val="bg1"/>
              </a:buClr>
            </a:pPr>
            <a:r>
              <a:rPr lang="en-US" sz="1400" dirty="0">
                <a:solidFill>
                  <a:schemeClr val="tx2">
                    <a:lumMod val="10000"/>
                  </a:schemeClr>
                </a:solidFill>
                <a:latin typeface="Arial Narrow" panose="020B0606020202030204" pitchFamily="34" charset="0"/>
              </a:rPr>
              <a:t> OR</a:t>
            </a:r>
          </a:p>
          <a:p>
            <a:pPr marL="609600" indent="-609600">
              <a:lnSpc>
                <a:spcPct val="90000"/>
              </a:lnSpc>
              <a:buClrTx/>
              <a:buFont typeface="Wingdings" panose="05000000000000000000" pitchFamily="2" charset="2"/>
              <a:buChar char="q"/>
            </a:pPr>
            <a:r>
              <a:rPr lang="en-US" sz="1400" dirty="0">
                <a:solidFill>
                  <a:schemeClr val="tx2">
                    <a:lumMod val="10000"/>
                  </a:schemeClr>
                </a:solidFill>
                <a:latin typeface="Arial Narrow" panose="020B0606020202030204" pitchFamily="34" charset="0"/>
              </a:rPr>
              <a:t>Voter Approved</a:t>
            </a:r>
          </a:p>
          <a:p>
            <a:pPr>
              <a:lnSpc>
                <a:spcPct val="90000"/>
              </a:lnSpc>
              <a:buFont typeface="Wingdings 3" charset="2"/>
              <a:buChar char=""/>
            </a:pPr>
            <a:endParaRPr lang="en-US" sz="1400" dirty="0">
              <a:solidFill>
                <a:srgbClr val="FEFFFF"/>
              </a:solidFill>
            </a:endParaRPr>
          </a:p>
          <a:p>
            <a:pPr>
              <a:lnSpc>
                <a:spcPct val="90000"/>
              </a:lnSpc>
            </a:pPr>
            <a:endParaRPr lang="en-US" sz="1400" dirty="0">
              <a:solidFill>
                <a:srgbClr val="FEFFFF"/>
              </a:solidFill>
            </a:endParaRPr>
          </a:p>
        </p:txBody>
      </p:sp>
      <p:pic>
        <p:nvPicPr>
          <p:cNvPr id="16391" name="Graphic 16390" descr="Books">
            <a:extLst>
              <a:ext uri="{FF2B5EF4-FFF2-40B4-BE49-F238E27FC236}">
                <a16:creationId xmlns:a16="http://schemas.microsoft.com/office/drawing/2014/main" id="{B169D8BF-61B0-4CEE-FCFC-CA03E385CE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37863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140909" y="942109"/>
            <a:ext cx="3256550" cy="4969113"/>
          </a:xfrm>
          <a:prstGeom prst="rect">
            <a:avLst/>
          </a:prstGeom>
        </p:spPr>
        <p:txBody>
          <a:bodyPr vert="horz" lIns="91440" tIns="45720" rIns="91440" bIns="45720" rtlCol="0" anchor="ctr">
            <a:normAutofit/>
          </a:bodyPr>
          <a:lstStyle/>
          <a:p>
            <a:pPr>
              <a:spcBef>
                <a:spcPct val="0"/>
              </a:spcBef>
              <a:spcAft>
                <a:spcPts val="600"/>
              </a:spcAft>
              <a:defRPr/>
            </a:pPr>
            <a:r>
              <a:rPr lang="en-US" sz="3600" dirty="0">
                <a:solidFill>
                  <a:schemeClr val="tx2">
                    <a:lumMod val="10000"/>
                  </a:schemeClr>
                </a:solidFill>
                <a:latin typeface="Arial Narrow" panose="020B0606020202030204" pitchFamily="34" charset="0"/>
                <a:ea typeface="+mj-ea"/>
                <a:cs typeface="+mj-cs"/>
              </a:rPr>
              <a:t>Red Wing Public Schools</a:t>
            </a:r>
          </a:p>
        </p:txBody>
      </p:sp>
      <p:sp>
        <p:nvSpPr>
          <p:cNvPr id="18435" name="Rectangle 3"/>
          <p:cNvSpPr>
            <a:spLocks noGrp="1" noChangeArrowheads="1"/>
          </p:cNvSpPr>
          <p:nvPr>
            <p:ph type="subTitle" idx="1"/>
          </p:nvPr>
        </p:nvSpPr>
        <p:spPr>
          <a:xfrm>
            <a:off x="5049062" y="942108"/>
            <a:ext cx="6455549" cy="4969114"/>
          </a:xfrm>
        </p:spPr>
        <p:txBody>
          <a:bodyPr vert="horz" lIns="91440" tIns="45720" rIns="91440" bIns="45720" rtlCol="0" anchor="ctr">
            <a:normAutofit/>
          </a:bodyPr>
          <a:lstStyle/>
          <a:p>
            <a:r>
              <a:rPr lang="en-US" sz="1600" b="1" dirty="0">
                <a:solidFill>
                  <a:schemeClr val="tx2">
                    <a:lumMod val="10000"/>
                  </a:schemeClr>
                </a:solidFill>
                <a:latin typeface="Arial Narrow" panose="020B0606020202030204" pitchFamily="34" charset="0"/>
              </a:rPr>
              <a:t>Factors Impacting Tax Change</a:t>
            </a:r>
          </a:p>
          <a:p>
            <a:pPr marL="609600" indent="-609600">
              <a:buFont typeface="Wingdings" panose="05000000000000000000" pitchFamily="2" charset="2"/>
              <a:buChar char="q"/>
            </a:pPr>
            <a:endParaRPr lang="en-US" sz="1600" dirty="0">
              <a:solidFill>
                <a:schemeClr val="tx2">
                  <a:lumMod val="75000"/>
                </a:schemeClr>
              </a:solidFill>
              <a:latin typeface="Arial Narrow" panose="020B0606020202030204" pitchFamily="34" charset="0"/>
            </a:endParaRPr>
          </a:p>
          <a:p>
            <a:r>
              <a:rPr lang="en-US" sz="1600" b="1" u="sng" dirty="0">
                <a:solidFill>
                  <a:schemeClr val="tx2">
                    <a:lumMod val="10000"/>
                  </a:schemeClr>
                </a:solidFill>
                <a:latin typeface="Arial Narrow" panose="020B0606020202030204" pitchFamily="34" charset="0"/>
              </a:rPr>
              <a:t>Issues Driven by Legislative Decisions:</a:t>
            </a:r>
          </a:p>
          <a:p>
            <a:pPr marL="1257300" lvl="2" indent="-342900" algn="l">
              <a:buClrTx/>
              <a:buFont typeface="Wingdings" panose="05000000000000000000" pitchFamily="2" charset="2"/>
              <a:buChar char="q"/>
            </a:pPr>
            <a:r>
              <a:rPr lang="en-US" sz="1600" dirty="0">
                <a:solidFill>
                  <a:schemeClr val="tx2">
                    <a:lumMod val="10000"/>
                  </a:schemeClr>
                </a:solidFill>
                <a:latin typeface="Arial Narrow" panose="020B0606020202030204" pitchFamily="34" charset="0"/>
              </a:rPr>
              <a:t>Change in sales ratio (impacting ANTC)</a:t>
            </a:r>
          </a:p>
          <a:p>
            <a:pPr marL="1257300" lvl="2" indent="-342900" algn="l">
              <a:buClrTx/>
              <a:buFont typeface="Wingdings" panose="05000000000000000000" pitchFamily="2" charset="2"/>
              <a:buChar char="q"/>
            </a:pPr>
            <a:r>
              <a:rPr lang="en-US" sz="1600" dirty="0">
                <a:solidFill>
                  <a:schemeClr val="tx2">
                    <a:lumMod val="10000"/>
                  </a:schemeClr>
                </a:solidFill>
                <a:latin typeface="Arial Narrow" panose="020B0606020202030204" pitchFamily="34" charset="0"/>
              </a:rPr>
              <a:t>Change in tax capacity rate structure</a:t>
            </a:r>
          </a:p>
          <a:p>
            <a:pPr marL="1257300" lvl="2" indent="-342900" algn="l">
              <a:buClrTx/>
              <a:buFont typeface="Wingdings" panose="05000000000000000000" pitchFamily="2" charset="2"/>
              <a:buChar char="q"/>
            </a:pPr>
            <a:r>
              <a:rPr lang="en-US" sz="1600" dirty="0">
                <a:solidFill>
                  <a:schemeClr val="tx2">
                    <a:lumMod val="10000"/>
                  </a:schemeClr>
                </a:solidFill>
                <a:latin typeface="Arial Narrow" panose="020B0606020202030204" pitchFamily="34" charset="0"/>
              </a:rPr>
              <a:t>Laws mandating code compliance (Health &amp; Safety and Buildings)</a:t>
            </a:r>
          </a:p>
          <a:p>
            <a:pPr marL="990600" lvl="1" indent="-533400" algn="l">
              <a:buFont typeface="Wingdings" panose="05000000000000000000" pitchFamily="2" charset="2"/>
              <a:buChar char="q"/>
            </a:pPr>
            <a:endParaRPr lang="en-US" dirty="0">
              <a:solidFill>
                <a:schemeClr val="tx2">
                  <a:lumMod val="10000"/>
                </a:schemeClr>
              </a:solidFill>
              <a:latin typeface="Arial Narrow" panose="020B0606020202030204" pitchFamily="34" charset="0"/>
            </a:endParaRPr>
          </a:p>
          <a:p>
            <a:r>
              <a:rPr lang="en-US" sz="1600" b="1" u="sng" dirty="0">
                <a:solidFill>
                  <a:schemeClr val="tx2">
                    <a:lumMod val="10000"/>
                  </a:schemeClr>
                </a:solidFill>
                <a:latin typeface="Arial Narrow" panose="020B0606020202030204" pitchFamily="34" charset="0"/>
              </a:rPr>
              <a:t>Issues Determined by District Voters:</a:t>
            </a:r>
            <a:endParaRPr lang="en-US" sz="1600" dirty="0">
              <a:solidFill>
                <a:schemeClr val="tx2">
                  <a:lumMod val="10000"/>
                </a:schemeClr>
              </a:solidFill>
              <a:latin typeface="Arial Narrow" panose="020B0606020202030204" pitchFamily="34" charset="0"/>
            </a:endParaRPr>
          </a:p>
          <a:p>
            <a:pPr marL="1257300" lvl="2" indent="-342900" algn="l">
              <a:buClrTx/>
              <a:buFont typeface="Wingdings" panose="05000000000000000000" pitchFamily="2" charset="2"/>
              <a:buChar char="q"/>
            </a:pPr>
            <a:r>
              <a:rPr lang="en-US" sz="1600" dirty="0">
                <a:solidFill>
                  <a:schemeClr val="tx2">
                    <a:lumMod val="10000"/>
                  </a:schemeClr>
                </a:solidFill>
                <a:latin typeface="Arial Narrow" panose="020B0606020202030204" pitchFamily="34" charset="0"/>
              </a:rPr>
              <a:t>Voter approved building bond issue</a:t>
            </a:r>
          </a:p>
          <a:p>
            <a:pPr marL="1257300" lvl="2" indent="-342900" algn="l">
              <a:buClrTx/>
              <a:buFont typeface="Wingdings" panose="05000000000000000000" pitchFamily="2" charset="2"/>
              <a:buChar char="q"/>
            </a:pPr>
            <a:r>
              <a:rPr lang="en-US" sz="1600" dirty="0">
                <a:solidFill>
                  <a:schemeClr val="tx2">
                    <a:lumMod val="10000"/>
                  </a:schemeClr>
                </a:solidFill>
                <a:latin typeface="Arial Narrow" panose="020B0606020202030204" pitchFamily="34" charset="0"/>
              </a:rPr>
              <a:t>Voter approved excess levy referendum</a:t>
            </a:r>
          </a:p>
        </p:txBody>
      </p:sp>
    </p:spTree>
    <p:extLst>
      <p:ext uri="{BB962C8B-B14F-4D97-AF65-F5344CB8AC3E}">
        <p14:creationId xmlns:p14="http://schemas.microsoft.com/office/powerpoint/2010/main" val="2098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1098035" y="804334"/>
            <a:ext cx="3348069" cy="5249332"/>
          </a:xfrm>
        </p:spPr>
        <p:txBody>
          <a:bodyPr vert="horz" lIns="91440" tIns="45720" rIns="91440" bIns="45720" rtlCol="0" anchor="ctr">
            <a:normAutofit/>
          </a:bodyPr>
          <a:lstStyle/>
          <a:p>
            <a:r>
              <a:rPr lang="en-US" b="1" dirty="0">
                <a:solidFill>
                  <a:schemeClr val="tx2">
                    <a:lumMod val="10000"/>
                  </a:schemeClr>
                </a:solidFill>
                <a:latin typeface="Arial Narrow" panose="020B0606020202030204" pitchFamily="34" charset="0"/>
              </a:rPr>
              <a:t>Factors Impacting Tax Change</a:t>
            </a:r>
            <a:endParaRPr lang="en-US" dirty="0">
              <a:solidFill>
                <a:schemeClr val="tx2">
                  <a:lumMod val="10000"/>
                </a:schemeClr>
              </a:solidFill>
              <a:latin typeface="Arial Narrow" panose="020B0606020202030204" pitchFamily="34" charset="0"/>
            </a:endParaRPr>
          </a:p>
          <a:p>
            <a:pPr marL="0" lvl="2" algn="l"/>
            <a:r>
              <a:rPr lang="en-US" sz="1800" b="1" u="sng" dirty="0">
                <a:solidFill>
                  <a:schemeClr val="tx2">
                    <a:lumMod val="10000"/>
                  </a:schemeClr>
                </a:solidFill>
                <a:latin typeface="Arial Narrow" panose="020B0606020202030204" pitchFamily="34" charset="0"/>
              </a:rPr>
              <a:t>Local Factors:</a:t>
            </a:r>
          </a:p>
          <a:p>
            <a:pPr marL="285750" lvl="3" indent="-285750" algn="l">
              <a:buClrTx/>
              <a:buFont typeface="Wingdings" panose="05000000000000000000" pitchFamily="2" charset="2"/>
              <a:buChar char="q"/>
            </a:pPr>
            <a:r>
              <a:rPr lang="en-US" sz="1800" dirty="0">
                <a:solidFill>
                  <a:schemeClr val="tx2">
                    <a:lumMod val="10000"/>
                  </a:schemeClr>
                </a:solidFill>
                <a:latin typeface="Arial Narrow" panose="020B0606020202030204" pitchFamily="34" charset="0"/>
              </a:rPr>
              <a:t>Inflationary pressure on real estate market</a:t>
            </a:r>
          </a:p>
          <a:p>
            <a:pPr marL="285750" lvl="3" indent="-285750" algn="l">
              <a:buClr>
                <a:schemeClr val="tx1"/>
              </a:buClr>
              <a:buFont typeface="Wingdings" panose="05000000000000000000" pitchFamily="2" charset="2"/>
              <a:buChar char="q"/>
            </a:pPr>
            <a:r>
              <a:rPr lang="en-US" sz="1800" dirty="0">
                <a:solidFill>
                  <a:schemeClr val="tx2">
                    <a:lumMod val="10000"/>
                  </a:schemeClr>
                </a:solidFill>
                <a:latin typeface="Arial Narrow" panose="020B0606020202030204" pitchFamily="34" charset="0"/>
              </a:rPr>
              <a:t>Abatements</a:t>
            </a:r>
          </a:p>
          <a:p>
            <a:pPr marL="285750" lvl="3" indent="-285750" algn="l">
              <a:buClrTx/>
              <a:buFont typeface="Wingdings" panose="05000000000000000000" pitchFamily="2" charset="2"/>
              <a:buChar char="q"/>
            </a:pPr>
            <a:r>
              <a:rPr lang="en-US" sz="1800" dirty="0">
                <a:solidFill>
                  <a:schemeClr val="tx2">
                    <a:lumMod val="10000"/>
                  </a:schemeClr>
                </a:solidFill>
                <a:latin typeface="Arial Narrow" panose="020B0606020202030204" pitchFamily="34" charset="0"/>
              </a:rPr>
              <a:t>Property improvements not previously taxed</a:t>
            </a:r>
          </a:p>
          <a:p>
            <a:pPr marL="285750" lvl="3" indent="-285750" algn="l">
              <a:buClrTx/>
              <a:buFont typeface="Wingdings" panose="05000000000000000000" pitchFamily="2" charset="2"/>
              <a:buChar char="q"/>
            </a:pPr>
            <a:r>
              <a:rPr lang="en-US" sz="1800" dirty="0">
                <a:solidFill>
                  <a:schemeClr val="tx2">
                    <a:lumMod val="10000"/>
                  </a:schemeClr>
                </a:solidFill>
                <a:latin typeface="Arial Narrow" panose="020B0606020202030204" pitchFamily="34" charset="0"/>
              </a:rPr>
              <a:t>Change in individual assessed market value</a:t>
            </a:r>
          </a:p>
          <a:p>
            <a:pPr marL="285750" lvl="3" indent="-285750" algn="l">
              <a:buClrTx/>
              <a:buFont typeface="Wingdings" panose="05000000000000000000" pitchFamily="2" charset="2"/>
              <a:buChar char="q"/>
            </a:pPr>
            <a:r>
              <a:rPr lang="en-US" sz="1800" dirty="0">
                <a:solidFill>
                  <a:schemeClr val="tx2">
                    <a:lumMod val="10000"/>
                  </a:schemeClr>
                </a:solidFill>
                <a:latin typeface="Arial Narrow" panose="020B0606020202030204" pitchFamily="34" charset="0"/>
              </a:rPr>
              <a:t>Possible change in property classification </a:t>
            </a:r>
            <a:r>
              <a:rPr lang="en-US" sz="1800" i="1" dirty="0">
                <a:solidFill>
                  <a:schemeClr val="tx2">
                    <a:lumMod val="10000"/>
                  </a:schemeClr>
                </a:solidFill>
                <a:latin typeface="Arial Narrow" panose="020B0606020202030204" pitchFamily="34" charset="0"/>
              </a:rPr>
              <a:t>(e.g. homestead to rental)</a:t>
            </a:r>
            <a:endParaRPr lang="en-US" sz="1800" dirty="0">
              <a:solidFill>
                <a:schemeClr val="tx2">
                  <a:lumMod val="10000"/>
                </a:schemeClr>
              </a:solidFill>
              <a:latin typeface="Arial Narrow" panose="020B0606020202030204" pitchFamily="34" charset="0"/>
            </a:endParaRPr>
          </a:p>
          <a:p>
            <a:pPr marL="0" lvl="3" algn="r"/>
            <a:endParaRPr lang="en-US" sz="1800" dirty="0">
              <a:solidFill>
                <a:schemeClr val="tx1"/>
              </a:solidFill>
            </a:endParaRPr>
          </a:p>
        </p:txBody>
      </p:sp>
      <p:sp>
        <p:nvSpPr>
          <p:cNvPr id="6" name="TextBox 5"/>
          <p:cNvSpPr txBox="1"/>
          <p:nvPr/>
        </p:nvSpPr>
        <p:spPr>
          <a:xfrm>
            <a:off x="5618969" y="804335"/>
            <a:ext cx="5768697" cy="5249332"/>
          </a:xfrm>
          <a:prstGeom prst="rect">
            <a:avLst/>
          </a:prstGeom>
        </p:spPr>
        <p:txBody>
          <a:bodyPr vert="horz" lIns="91440" tIns="45720" rIns="91440" bIns="45720" rtlCol="0" anchor="ctr">
            <a:normAutofit/>
          </a:bodyPr>
          <a:lstStyle/>
          <a:p>
            <a:pPr>
              <a:spcBef>
                <a:spcPct val="0"/>
              </a:spcBef>
              <a:spcAft>
                <a:spcPts val="600"/>
              </a:spcAft>
              <a:defRPr/>
            </a:pPr>
            <a:r>
              <a:rPr lang="en-US" sz="5400" dirty="0">
                <a:solidFill>
                  <a:schemeClr val="tx2">
                    <a:lumMod val="10000"/>
                  </a:schemeClr>
                </a:solidFill>
                <a:latin typeface="Arial Narrow" panose="020B0606020202030204" pitchFamily="34" charset="0"/>
                <a:ea typeface="+mj-ea"/>
                <a:cs typeface="+mj-cs"/>
              </a:rPr>
              <a:t>Red Wing Public Schools</a:t>
            </a:r>
          </a:p>
        </p:txBody>
      </p:sp>
    </p:spTree>
    <p:extLst>
      <p:ext uri="{BB962C8B-B14F-4D97-AF65-F5344CB8AC3E}">
        <p14:creationId xmlns:p14="http://schemas.microsoft.com/office/powerpoint/2010/main" val="844159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2271582" y="228813"/>
            <a:ext cx="7648836" cy="640445"/>
          </a:xfrm>
          <a:prstGeom prst="rect">
            <a:avLst/>
          </a:prstGeom>
        </p:spPr>
        <p:txBody>
          <a:bodyPr vert="horz" lIns="91440" tIns="45720" rIns="91440" bIns="45720" rtlCol="0" anchor="t">
            <a:normAutofit/>
          </a:bodyPr>
          <a:lstStyle/>
          <a:p>
            <a:pPr algn="ctr">
              <a:spcBef>
                <a:spcPct val="0"/>
              </a:spcBef>
              <a:spcAft>
                <a:spcPts val="600"/>
              </a:spcAft>
              <a:defRPr/>
            </a:pPr>
            <a:r>
              <a:rPr lang="en-US" sz="3200" dirty="0">
                <a:solidFill>
                  <a:schemeClr val="tx2">
                    <a:lumMod val="10000"/>
                  </a:schemeClr>
                </a:solidFill>
                <a:latin typeface="Arial Narrow" panose="020B0606020202030204" pitchFamily="34" charset="0"/>
                <a:ea typeface="+mj-ea"/>
                <a:cs typeface="+mj-cs"/>
              </a:rPr>
              <a:t>Red Wing Public Schools</a:t>
            </a:r>
          </a:p>
        </p:txBody>
      </p:sp>
      <p:sp>
        <p:nvSpPr>
          <p:cNvPr id="20483" name="Rectangle 3"/>
          <p:cNvSpPr>
            <a:spLocks noGrp="1" noChangeArrowheads="1"/>
          </p:cNvSpPr>
          <p:nvPr>
            <p:ph type="subTitle" idx="1"/>
          </p:nvPr>
        </p:nvSpPr>
        <p:spPr>
          <a:xfrm>
            <a:off x="518187" y="896238"/>
            <a:ext cx="6332288" cy="5172739"/>
          </a:xfrm>
        </p:spPr>
        <p:txBody>
          <a:bodyPr vert="horz" lIns="91440" tIns="45720" rIns="91440" bIns="45720" rtlCol="0">
            <a:noAutofit/>
          </a:bodyPr>
          <a:lstStyle/>
          <a:p>
            <a:pPr>
              <a:lnSpc>
                <a:spcPct val="90000"/>
              </a:lnSpc>
            </a:pPr>
            <a:r>
              <a:rPr lang="en-US" sz="1050" b="1" dirty="0">
                <a:solidFill>
                  <a:srgbClr val="000000"/>
                </a:solidFill>
                <a:latin typeface="Arial Narrow" panose="020B0606020202030204" pitchFamily="34" charset="0"/>
              </a:rPr>
              <a:t>How will your 2026 school taxes be spent?													             </a:t>
            </a:r>
            <a:r>
              <a:rPr lang="en-US" sz="1050" b="1" u="sng" dirty="0">
                <a:solidFill>
                  <a:srgbClr val="000000"/>
                </a:solidFill>
                <a:latin typeface="Arial Narrow" panose="020B0606020202030204" pitchFamily="34" charset="0"/>
              </a:rPr>
              <a:t>Percent</a:t>
            </a:r>
          </a:p>
          <a:p>
            <a:pPr>
              <a:lnSpc>
                <a:spcPct val="90000"/>
              </a:lnSpc>
            </a:pPr>
            <a:r>
              <a:rPr lang="en-US" sz="1050" b="1" dirty="0">
                <a:solidFill>
                  <a:srgbClr val="000000"/>
                </a:solidFill>
                <a:latin typeface="Arial Narrow" panose="020B0606020202030204" pitchFamily="34" charset="0"/>
              </a:rPr>
              <a:t>General Fund</a:t>
            </a:r>
          </a:p>
          <a:p>
            <a:pPr>
              <a:lnSpc>
                <a:spcPct val="90000"/>
              </a:lnSpc>
            </a:pPr>
            <a:r>
              <a:rPr lang="en-US" sz="1050" dirty="0">
                <a:solidFill>
                  <a:srgbClr val="000000"/>
                </a:solidFill>
                <a:latin typeface="Arial Narrow" panose="020B0606020202030204" pitchFamily="34" charset="0"/>
              </a:rPr>
              <a:t>Provides additional funding for district instructional </a:t>
            </a:r>
          </a:p>
          <a:p>
            <a:pPr>
              <a:lnSpc>
                <a:spcPct val="90000"/>
              </a:lnSpc>
            </a:pPr>
            <a:r>
              <a:rPr lang="en-US" sz="1050" dirty="0">
                <a:solidFill>
                  <a:srgbClr val="000000"/>
                </a:solidFill>
                <a:latin typeface="Arial Narrow" panose="020B0606020202030204" pitchFamily="34" charset="0"/>
              </a:rPr>
              <a:t>Programs by means of the approved excess referendum.  </a:t>
            </a:r>
          </a:p>
          <a:p>
            <a:pPr>
              <a:lnSpc>
                <a:spcPct val="90000"/>
              </a:lnSpc>
            </a:pPr>
            <a:r>
              <a:rPr lang="en-US" sz="1050" dirty="0">
                <a:solidFill>
                  <a:srgbClr val="000000"/>
                </a:solidFill>
                <a:latin typeface="Arial Narrow" panose="020B0606020202030204" pitchFamily="34" charset="0"/>
              </a:rPr>
              <a:t>Provides funds for operating capital expenses, </a:t>
            </a:r>
          </a:p>
          <a:p>
            <a:pPr>
              <a:lnSpc>
                <a:spcPct val="90000"/>
              </a:lnSpc>
            </a:pPr>
            <a:r>
              <a:rPr lang="en-US" sz="1050" dirty="0">
                <a:solidFill>
                  <a:srgbClr val="000000"/>
                </a:solidFill>
                <a:latin typeface="Arial Narrow" panose="020B0606020202030204" pitchFamily="34" charset="0"/>
              </a:rPr>
              <a:t>building/land lease, and Health &amp; Safety costs:		        										     								</a:t>
            </a:r>
            <a:r>
              <a:rPr lang="en-US" sz="1050" b="1" dirty="0">
                <a:solidFill>
                  <a:srgbClr val="000000"/>
                </a:solidFill>
                <a:latin typeface="Arial Narrow" panose="020B0606020202030204" pitchFamily="34" charset="0"/>
              </a:rPr>
              <a:t>77%</a:t>
            </a:r>
          </a:p>
          <a:p>
            <a:pPr>
              <a:lnSpc>
                <a:spcPct val="90000"/>
              </a:lnSpc>
            </a:pPr>
            <a:r>
              <a:rPr lang="en-US" sz="1050" b="1" dirty="0">
                <a:solidFill>
                  <a:srgbClr val="000000"/>
                </a:solidFill>
                <a:latin typeface="Arial Narrow" panose="020B0606020202030204" pitchFamily="34" charset="0"/>
              </a:rPr>
              <a:t>Community Education Fund</a:t>
            </a:r>
          </a:p>
          <a:p>
            <a:pPr>
              <a:lnSpc>
                <a:spcPct val="90000"/>
              </a:lnSpc>
            </a:pPr>
            <a:r>
              <a:rPr lang="en-US" sz="1050" dirty="0">
                <a:solidFill>
                  <a:srgbClr val="000000"/>
                </a:solidFill>
                <a:latin typeface="Arial Narrow" panose="020B0606020202030204" pitchFamily="34" charset="0"/>
              </a:rPr>
              <a:t>Levy for Community Education Programs:			            								      										</a:t>
            </a:r>
            <a:r>
              <a:rPr lang="en-US" sz="1050" b="1" dirty="0">
                <a:solidFill>
                  <a:srgbClr val="000000"/>
                </a:solidFill>
                <a:latin typeface="Arial Narrow" panose="020B0606020202030204" pitchFamily="34" charset="0"/>
              </a:rPr>
              <a:t>6%</a:t>
            </a:r>
          </a:p>
          <a:p>
            <a:pPr>
              <a:lnSpc>
                <a:spcPct val="90000"/>
              </a:lnSpc>
            </a:pPr>
            <a:r>
              <a:rPr lang="en-US" sz="1050" b="1" dirty="0">
                <a:solidFill>
                  <a:srgbClr val="000000"/>
                </a:solidFill>
                <a:latin typeface="Arial Narrow" panose="020B0606020202030204" pitchFamily="34" charset="0"/>
              </a:rPr>
              <a:t>Debt Service</a:t>
            </a:r>
          </a:p>
          <a:p>
            <a:pPr>
              <a:lnSpc>
                <a:spcPct val="90000"/>
              </a:lnSpc>
            </a:pPr>
            <a:r>
              <a:rPr lang="en-US" sz="1050" dirty="0">
                <a:solidFill>
                  <a:srgbClr val="000000"/>
                </a:solidFill>
                <a:latin typeface="Arial Narrow" panose="020B0606020202030204" pitchFamily="34" charset="0"/>
              </a:rPr>
              <a:t>Levy for repayment of principal and interest on </a:t>
            </a:r>
          </a:p>
          <a:p>
            <a:pPr>
              <a:lnSpc>
                <a:spcPct val="90000"/>
              </a:lnSpc>
            </a:pPr>
            <a:r>
              <a:rPr lang="en-US" sz="1050" dirty="0">
                <a:solidFill>
                  <a:srgbClr val="000000"/>
                </a:solidFill>
                <a:latin typeface="Arial Narrow" panose="020B0606020202030204" pitchFamily="34" charset="0"/>
              </a:rPr>
              <a:t>district debt:		       															</a:t>
            </a:r>
            <a:r>
              <a:rPr lang="en-US" sz="1050" b="1" u="sng" dirty="0">
                <a:solidFill>
                  <a:srgbClr val="000000"/>
                </a:solidFill>
                <a:latin typeface="Arial Narrow" panose="020B0606020202030204" pitchFamily="34" charset="0"/>
              </a:rPr>
              <a:t>17%</a:t>
            </a:r>
            <a:endParaRPr lang="en-US" sz="1050" b="1" dirty="0">
              <a:solidFill>
                <a:srgbClr val="000000"/>
              </a:solidFill>
              <a:latin typeface="Arial Narrow" panose="020B0606020202030204" pitchFamily="34" charset="0"/>
            </a:endParaRPr>
          </a:p>
          <a:p>
            <a:pPr>
              <a:lnSpc>
                <a:spcPct val="90000"/>
              </a:lnSpc>
            </a:pPr>
            <a:r>
              <a:rPr lang="en-US" sz="1050" b="1" dirty="0">
                <a:solidFill>
                  <a:srgbClr val="000000"/>
                </a:solidFill>
                <a:latin typeface="Arial Narrow" panose="020B0606020202030204" pitchFamily="34" charset="0"/>
              </a:rPr>
              <a:t>Total Levy Before Credits:												             			              100.0%</a:t>
            </a:r>
          </a:p>
        </p:txBody>
      </p:sp>
      <p:pic>
        <p:nvPicPr>
          <p:cNvPr id="20487" name="Graphic 20486" descr="Education">
            <a:extLst>
              <a:ext uri="{FF2B5EF4-FFF2-40B4-BE49-F238E27FC236}">
                <a16:creationId xmlns:a16="http://schemas.microsoft.com/office/drawing/2014/main" id="{1B36ABF8-05AE-09E1-6641-46A42806E8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0475" y="1165667"/>
            <a:ext cx="4070567" cy="4070567"/>
          </a:xfrm>
          <a:prstGeom prst="rect">
            <a:avLst/>
          </a:prstGeom>
        </p:spPr>
      </p:pic>
    </p:spTree>
    <p:extLst>
      <p:ext uri="{BB962C8B-B14F-4D97-AF65-F5344CB8AC3E}">
        <p14:creationId xmlns:p14="http://schemas.microsoft.com/office/powerpoint/2010/main" val="209356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82880" y="614229"/>
            <a:ext cx="4842747" cy="1259894"/>
          </a:xfrm>
          <a:prstGeom prst="rect">
            <a:avLst/>
          </a:prstGeom>
        </p:spPr>
        <p:txBody>
          <a:bodyPr vert="horz" lIns="91440" tIns="45720" rIns="91440" bIns="45720" rtlCol="0" anchor="t">
            <a:normAutofit/>
          </a:bodyPr>
          <a:lstStyle/>
          <a:p>
            <a:pPr>
              <a:spcBef>
                <a:spcPct val="0"/>
              </a:spcBef>
              <a:spcAft>
                <a:spcPts val="600"/>
              </a:spcAft>
            </a:pPr>
            <a:r>
              <a:rPr lang="en-US" sz="3200" b="1" dirty="0">
                <a:solidFill>
                  <a:schemeClr val="tx2">
                    <a:lumMod val="10000"/>
                  </a:schemeClr>
                </a:solidFill>
                <a:latin typeface="Arial Narrow" panose="020B0606020202030204" pitchFamily="34" charset="0"/>
                <a:ea typeface="+mj-ea"/>
                <a:cs typeface="+mj-cs"/>
              </a:rPr>
              <a:t>Truth in Taxation Law</a:t>
            </a:r>
          </a:p>
        </p:txBody>
      </p:sp>
      <p:sp>
        <p:nvSpPr>
          <p:cNvPr id="3075" name="Rectangle 3"/>
          <p:cNvSpPr>
            <a:spLocks noGrp="1" noChangeArrowheads="1"/>
          </p:cNvSpPr>
          <p:nvPr>
            <p:ph type="subTitle" idx="1"/>
          </p:nvPr>
        </p:nvSpPr>
        <p:spPr>
          <a:xfrm>
            <a:off x="192308" y="1558505"/>
            <a:ext cx="5193102" cy="5530369"/>
          </a:xfrm>
        </p:spPr>
        <p:txBody>
          <a:bodyPr vert="horz" lIns="91440" tIns="45720" rIns="91440" bIns="45720" rtlCol="0">
            <a:normAutofit/>
          </a:bodyPr>
          <a:lstStyle/>
          <a:p>
            <a:pPr>
              <a:lnSpc>
                <a:spcPct val="90000"/>
              </a:lnSpc>
            </a:pPr>
            <a:r>
              <a:rPr lang="en-US" sz="1400" dirty="0">
                <a:solidFill>
                  <a:schemeClr val="tx2">
                    <a:lumMod val="10000"/>
                  </a:schemeClr>
                </a:solidFill>
                <a:latin typeface="Arial Narrow" panose="020B0606020202030204" pitchFamily="34" charset="0"/>
              </a:rPr>
              <a:t>Minnesota’s Truth in Taxation Law requires that cities, counties and school districts follow certain steps before adopting a tax levy for the following year. </a:t>
            </a:r>
          </a:p>
          <a:p>
            <a:pPr>
              <a:lnSpc>
                <a:spcPct val="90000"/>
              </a:lnSpc>
              <a:buFont typeface="Wingdings 3" charset="2"/>
              <a:buChar char=""/>
            </a:pPr>
            <a:endParaRPr lang="en-US" sz="1400" dirty="0">
              <a:solidFill>
                <a:schemeClr val="tx2">
                  <a:lumMod val="10000"/>
                </a:schemeClr>
              </a:solidFill>
              <a:latin typeface="Arial Narrow" panose="020B0606020202030204" pitchFamily="34" charset="0"/>
            </a:endParaRPr>
          </a:p>
          <a:p>
            <a:pPr marL="742950" lvl="1" indent="-285750" algn="l">
              <a:lnSpc>
                <a:spcPct val="90000"/>
              </a:lnSpc>
              <a:buClrTx/>
              <a:buFont typeface="Wingdings" panose="05000000000000000000" pitchFamily="2" charset="2"/>
              <a:buChar char="q"/>
            </a:pPr>
            <a:r>
              <a:rPr lang="en-US" sz="1400" dirty="0">
                <a:solidFill>
                  <a:schemeClr val="tx2">
                    <a:lumMod val="10000"/>
                  </a:schemeClr>
                </a:solidFill>
                <a:latin typeface="Arial Narrow" panose="020B0606020202030204" pitchFamily="34" charset="0"/>
              </a:rPr>
              <a:t>The law requires a mailed notice to each property owner in the county, which describes the tax levies proposed by the city, county and school district and what percent increase (decrease) such a levy would mean in dollars.</a:t>
            </a:r>
          </a:p>
          <a:p>
            <a:pPr marL="742950" lvl="1" indent="-285750" algn="l">
              <a:lnSpc>
                <a:spcPct val="90000"/>
              </a:lnSpc>
              <a:buClrTx/>
              <a:buFont typeface="Wingdings" panose="05000000000000000000" pitchFamily="2" charset="2"/>
              <a:buChar char="q"/>
            </a:pPr>
            <a:r>
              <a:rPr lang="en-US" sz="1400" dirty="0">
                <a:solidFill>
                  <a:schemeClr val="tx2">
                    <a:lumMod val="10000"/>
                  </a:schemeClr>
                </a:solidFill>
                <a:latin typeface="Arial Narrow" panose="020B0606020202030204" pitchFamily="34" charset="0"/>
              </a:rPr>
              <a:t>School districts are required to hold a single meeting in which the public is allowed to speak, and the budget and levy is discussed.  This meeting may be part of a regularly scheduled meeting but must occur after 6:00 P.M.</a:t>
            </a:r>
          </a:p>
          <a:p>
            <a:pPr marL="742950" lvl="1" indent="-285750" algn="l">
              <a:lnSpc>
                <a:spcPct val="90000"/>
              </a:lnSpc>
              <a:buClrTx/>
              <a:buFont typeface="Wingdings" panose="05000000000000000000" pitchFamily="2" charset="2"/>
              <a:buChar char="q"/>
            </a:pPr>
            <a:r>
              <a:rPr lang="en-US" sz="1400" dirty="0">
                <a:solidFill>
                  <a:schemeClr val="tx2">
                    <a:lumMod val="10000"/>
                  </a:schemeClr>
                </a:solidFill>
                <a:latin typeface="Arial Narrow" panose="020B0606020202030204" pitchFamily="34" charset="0"/>
              </a:rPr>
              <a:t>The meeting date and location must be provided at the same time or prior to certifying the proposed property tax levy.  The meeting date must be between November 25</a:t>
            </a:r>
            <a:r>
              <a:rPr lang="en-US" sz="1400" baseline="30000" dirty="0">
                <a:solidFill>
                  <a:schemeClr val="tx2">
                    <a:lumMod val="10000"/>
                  </a:schemeClr>
                </a:solidFill>
                <a:latin typeface="Arial Narrow" panose="020B0606020202030204" pitchFamily="34" charset="0"/>
              </a:rPr>
              <a:t>th</a:t>
            </a:r>
            <a:r>
              <a:rPr lang="en-US" sz="1400" dirty="0">
                <a:solidFill>
                  <a:schemeClr val="tx2">
                    <a:lumMod val="10000"/>
                  </a:schemeClr>
                </a:solidFill>
                <a:latin typeface="Arial Narrow" panose="020B0606020202030204" pitchFamily="34" charset="0"/>
              </a:rPr>
              <a:t> and December 29</a:t>
            </a:r>
            <a:r>
              <a:rPr lang="en-US" sz="1400" baseline="30000" dirty="0">
                <a:solidFill>
                  <a:schemeClr val="tx2">
                    <a:lumMod val="10000"/>
                  </a:schemeClr>
                </a:solidFill>
                <a:latin typeface="Arial Narrow" panose="020B0606020202030204" pitchFamily="34" charset="0"/>
              </a:rPr>
              <a:t>th</a:t>
            </a:r>
            <a:r>
              <a:rPr lang="en-US" sz="1400" dirty="0">
                <a:solidFill>
                  <a:schemeClr val="tx2">
                    <a:lumMod val="10000"/>
                  </a:schemeClr>
                </a:solidFill>
                <a:latin typeface="Arial Narrow" panose="020B0606020202030204" pitchFamily="34" charset="0"/>
              </a:rPr>
              <a:t>.</a:t>
            </a:r>
          </a:p>
          <a:p>
            <a:pPr marL="742950" lvl="1" indent="-285750" algn="l">
              <a:lnSpc>
                <a:spcPct val="90000"/>
              </a:lnSpc>
              <a:buClrTx/>
              <a:buFont typeface="Wingdings" panose="05000000000000000000" pitchFamily="2" charset="2"/>
              <a:buChar char="q"/>
            </a:pPr>
            <a:r>
              <a:rPr lang="en-US" sz="1400" dirty="0">
                <a:solidFill>
                  <a:schemeClr val="tx2">
                    <a:lumMod val="10000"/>
                  </a:schemeClr>
                </a:solidFill>
                <a:latin typeface="Arial Narrow" panose="020B0606020202030204" pitchFamily="34" charset="0"/>
              </a:rPr>
              <a:t>You are here tonight as part of the school district’s public meeting process.</a:t>
            </a:r>
          </a:p>
          <a:p>
            <a:pPr lvl="1" algn="l">
              <a:lnSpc>
                <a:spcPct val="90000"/>
              </a:lnSpc>
              <a:buFont typeface="Wingdings 3" charset="2"/>
              <a:buChar char=""/>
            </a:pPr>
            <a:endParaRPr lang="en-US" sz="1100" dirty="0">
              <a:solidFill>
                <a:schemeClr val="tx1">
                  <a:lumMod val="75000"/>
                  <a:lumOff val="25000"/>
                </a:schemeClr>
              </a:solidFill>
            </a:endParaRPr>
          </a:p>
        </p:txBody>
      </p:sp>
      <p:pic>
        <p:nvPicPr>
          <p:cNvPr id="3077" name="Picture 3076" descr="Stone pillars">
            <a:extLst>
              <a:ext uri="{FF2B5EF4-FFF2-40B4-BE49-F238E27FC236}">
                <a16:creationId xmlns:a16="http://schemas.microsoft.com/office/drawing/2014/main" id="{4A17B545-C58C-B814-09A6-EBE8B2FA2917}"/>
              </a:ext>
            </a:extLst>
          </p:cNvPr>
          <p:cNvPicPr>
            <a:picLocks noChangeAspect="1"/>
          </p:cNvPicPr>
          <p:nvPr/>
        </p:nvPicPr>
        <p:blipFill>
          <a:blip r:embed="rId2"/>
          <a:srcRect r="27953" b="1"/>
          <a:stretch>
            <a:fillRect/>
          </a:stretch>
        </p:blipFill>
        <p:spPr>
          <a:xfrm>
            <a:off x="5745192" y="10"/>
            <a:ext cx="6446807" cy="6317014"/>
          </a:xfrm>
          <a:prstGeom prst="rect">
            <a:avLst/>
          </a:prstGeom>
        </p:spPr>
      </p:pic>
    </p:spTree>
    <p:extLst>
      <p:ext uri="{BB962C8B-B14F-4D97-AF65-F5344CB8AC3E}">
        <p14:creationId xmlns:p14="http://schemas.microsoft.com/office/powerpoint/2010/main" val="9508165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8" name="Object 5"/>
          <p:cNvGraphicFramePr>
            <a:graphicFrameLocks noChangeAspect="1"/>
          </p:cNvGraphicFramePr>
          <p:nvPr>
            <p:extLst>
              <p:ext uri="{D42A27DB-BD31-4B8C-83A1-F6EECF244321}">
                <p14:modId xmlns:p14="http://schemas.microsoft.com/office/powerpoint/2010/main" val="2020017595"/>
              </p:ext>
            </p:extLst>
          </p:nvPr>
        </p:nvGraphicFramePr>
        <p:xfrm>
          <a:off x="1956593" y="2339181"/>
          <a:ext cx="8278813" cy="2179637"/>
        </p:xfrm>
        <a:graphic>
          <a:graphicData uri="http://schemas.openxmlformats.org/presentationml/2006/ole">
            <mc:AlternateContent xmlns:mc="http://schemas.openxmlformats.org/markup-compatibility/2006">
              <mc:Choice xmlns:v="urn:schemas-microsoft-com:vml" Requires="v">
                <p:oleObj name="Worksheet" r:id="rId2" imgW="6381826" imgH="1714500" progId="Excel.Sheet.12">
                  <p:embed/>
                </p:oleObj>
              </mc:Choice>
              <mc:Fallback>
                <p:oleObj name="Worksheet" r:id="rId2" imgW="6381826" imgH="1714500" progId="Excel.Sheet.12">
                  <p:embed/>
                  <p:pic>
                    <p:nvPicPr>
                      <p:cNvPr id="0" name=""/>
                      <p:cNvPicPr>
                        <a:picLocks noChangeAspect="1" noChangeArrowheads="1"/>
                      </p:cNvPicPr>
                      <p:nvPr/>
                    </p:nvPicPr>
                    <p:blipFill>
                      <a:blip r:embed="rId3"/>
                      <a:srcRect/>
                      <a:stretch>
                        <a:fillRect/>
                      </a:stretch>
                    </p:blipFill>
                    <p:spPr bwMode="auto">
                      <a:xfrm>
                        <a:off x="1956593" y="2339181"/>
                        <a:ext cx="8278813" cy="2179637"/>
                      </a:xfrm>
                      <a:prstGeom prst="rect">
                        <a:avLst/>
                      </a:prstGeom>
                      <a:noFill/>
                      <a:ln>
                        <a:noFill/>
                      </a:ln>
                    </p:spPr>
                  </p:pic>
                </p:oleObj>
              </mc:Fallback>
            </mc:AlternateContent>
          </a:graphicData>
        </a:graphic>
      </p:graphicFrame>
      <p:sp>
        <p:nvSpPr>
          <p:cNvPr id="6" name="TextBox 5"/>
          <p:cNvSpPr txBox="1"/>
          <p:nvPr/>
        </p:nvSpPr>
        <p:spPr>
          <a:xfrm>
            <a:off x="1640378" y="1224532"/>
            <a:ext cx="8911244" cy="757130"/>
          </a:xfrm>
          <a:prstGeom prst="rect">
            <a:avLst/>
          </a:prstGeom>
          <a:noFill/>
          <a:ln>
            <a:solidFill>
              <a:schemeClr val="bg2"/>
            </a:solidFill>
          </a:ln>
        </p:spPr>
        <p:txBody>
          <a:bodyPr wrap="square" rtlCol="0">
            <a:spAutoFit/>
          </a:bodyPr>
          <a:lstStyle/>
          <a:p>
            <a:pPr algn="ctr">
              <a:lnSpc>
                <a:spcPct val="90000"/>
              </a:lnSpc>
              <a:defRPr/>
            </a:pPr>
            <a:r>
              <a:rPr lang="en-US" sz="4800" dirty="0">
                <a:solidFill>
                  <a:schemeClr val="tx2">
                    <a:lumMod val="10000"/>
                  </a:schemeClr>
                </a:solidFill>
                <a:latin typeface="Arial Narrow" panose="020B0606020202030204" pitchFamily="34" charset="0"/>
              </a:rPr>
              <a:t>Red Wing Public Schools</a:t>
            </a:r>
          </a:p>
        </p:txBody>
      </p:sp>
    </p:spTree>
    <p:extLst>
      <p:ext uri="{BB962C8B-B14F-4D97-AF65-F5344CB8AC3E}">
        <p14:creationId xmlns:p14="http://schemas.microsoft.com/office/powerpoint/2010/main" val="178663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5"/>
          <p:cNvGraphicFramePr>
            <a:graphicFrameLocks noChangeAspect="1"/>
          </p:cNvGraphicFramePr>
          <p:nvPr>
            <p:extLst>
              <p:ext uri="{D42A27DB-BD31-4B8C-83A1-F6EECF244321}">
                <p14:modId xmlns:p14="http://schemas.microsoft.com/office/powerpoint/2010/main" val="1032572920"/>
              </p:ext>
            </p:extLst>
          </p:nvPr>
        </p:nvGraphicFramePr>
        <p:xfrm>
          <a:off x="2659064" y="1784350"/>
          <a:ext cx="6023210" cy="4456113"/>
        </p:xfrm>
        <a:graphic>
          <a:graphicData uri="http://schemas.openxmlformats.org/presentationml/2006/ole">
            <mc:AlternateContent xmlns:mc="http://schemas.openxmlformats.org/markup-compatibility/2006">
              <mc:Choice xmlns:v="urn:schemas-microsoft-com:vml" Requires="v">
                <p:oleObj name="Worksheet" r:id="rId2" imgW="7321659" imgH="5473835" progId="Excel.Sheet.12">
                  <p:embed/>
                </p:oleObj>
              </mc:Choice>
              <mc:Fallback>
                <p:oleObj name="Worksheet" r:id="rId2" imgW="7321659" imgH="5473835" progId="Excel.Sheet.12">
                  <p:embed/>
                  <p:pic>
                    <p:nvPicPr>
                      <p:cNvPr id="0" name=""/>
                      <p:cNvPicPr>
                        <a:picLocks noChangeAspect="1" noChangeArrowheads="1"/>
                      </p:cNvPicPr>
                      <p:nvPr/>
                    </p:nvPicPr>
                    <p:blipFill>
                      <a:blip r:embed="rId3"/>
                      <a:srcRect/>
                      <a:stretch>
                        <a:fillRect/>
                      </a:stretch>
                    </p:blipFill>
                    <p:spPr bwMode="auto">
                      <a:xfrm>
                        <a:off x="2659064" y="1784350"/>
                        <a:ext cx="6023210" cy="4456113"/>
                      </a:xfrm>
                      <a:prstGeom prst="rect">
                        <a:avLst/>
                      </a:prstGeom>
                      <a:noFill/>
                      <a:ln>
                        <a:noFill/>
                      </a:ln>
                    </p:spPr>
                  </p:pic>
                </p:oleObj>
              </mc:Fallback>
            </mc:AlternateContent>
          </a:graphicData>
        </a:graphic>
      </p:graphicFrame>
      <p:sp>
        <p:nvSpPr>
          <p:cNvPr id="6" name="TextBox 5"/>
          <p:cNvSpPr txBox="1"/>
          <p:nvPr/>
        </p:nvSpPr>
        <p:spPr>
          <a:xfrm>
            <a:off x="1307295" y="884582"/>
            <a:ext cx="8828116" cy="757130"/>
          </a:xfrm>
          <a:prstGeom prst="rect">
            <a:avLst/>
          </a:prstGeom>
          <a:noFill/>
          <a:ln>
            <a:solidFill>
              <a:schemeClr val="bg2"/>
            </a:solidFill>
          </a:ln>
        </p:spPr>
        <p:txBody>
          <a:bodyPr wrap="square" rtlCol="0">
            <a:spAutoFit/>
          </a:bodyPr>
          <a:lstStyle/>
          <a:p>
            <a:pPr algn="ctr">
              <a:lnSpc>
                <a:spcPct val="90000"/>
              </a:lnSpc>
              <a:defRPr/>
            </a:pPr>
            <a:r>
              <a:rPr lang="en-US" sz="4800" dirty="0">
                <a:solidFill>
                  <a:schemeClr val="tx2">
                    <a:lumMod val="10000"/>
                  </a:schemeClr>
                </a:solidFill>
                <a:latin typeface="Arial Narrow" panose="020B0606020202030204" pitchFamily="34" charset="0"/>
              </a:rPr>
              <a:t>Red Wing Public Schools</a:t>
            </a:r>
          </a:p>
        </p:txBody>
      </p:sp>
    </p:spTree>
    <p:extLst>
      <p:ext uri="{BB962C8B-B14F-4D97-AF65-F5344CB8AC3E}">
        <p14:creationId xmlns:p14="http://schemas.microsoft.com/office/powerpoint/2010/main" val="252650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87215" y="1318590"/>
            <a:ext cx="5102159" cy="4220820"/>
          </a:xfrm>
          <a:prstGeom prst="rect">
            <a:avLst/>
          </a:prstGeom>
        </p:spPr>
        <p:txBody>
          <a:bodyPr vert="horz" lIns="91440" tIns="45720" rIns="91440" bIns="45720" rtlCol="0" anchor="ctr">
            <a:normAutofit/>
          </a:bodyPr>
          <a:lstStyle/>
          <a:p>
            <a:pPr>
              <a:spcBef>
                <a:spcPct val="0"/>
              </a:spcBef>
              <a:spcAft>
                <a:spcPts val="600"/>
              </a:spcAft>
              <a:defRPr/>
            </a:pPr>
            <a:r>
              <a:rPr lang="en-US" sz="5400" dirty="0">
                <a:solidFill>
                  <a:schemeClr val="tx2">
                    <a:lumMod val="10000"/>
                  </a:schemeClr>
                </a:solidFill>
                <a:latin typeface="Arial Narrow" panose="020B0606020202030204" pitchFamily="34" charset="0"/>
                <a:ea typeface="+mj-ea"/>
                <a:cs typeface="+mj-cs"/>
              </a:rPr>
              <a:t>Red Wing Public Schools</a:t>
            </a:r>
          </a:p>
        </p:txBody>
      </p:sp>
      <p:sp>
        <p:nvSpPr>
          <p:cNvPr id="23555" name="Rectangle 3"/>
          <p:cNvSpPr>
            <a:spLocks noGrp="1" noChangeArrowheads="1"/>
          </p:cNvSpPr>
          <p:nvPr>
            <p:ph type="subTitle" idx="1"/>
          </p:nvPr>
        </p:nvSpPr>
        <p:spPr>
          <a:xfrm>
            <a:off x="7712032" y="804334"/>
            <a:ext cx="3675634" cy="5249332"/>
          </a:xfrm>
        </p:spPr>
        <p:txBody>
          <a:bodyPr vert="horz" lIns="91440" tIns="45720" rIns="91440" bIns="45720" rtlCol="0" anchor="ctr">
            <a:normAutofit/>
          </a:bodyPr>
          <a:lstStyle/>
          <a:p>
            <a:r>
              <a:rPr lang="en-US" b="1" dirty="0">
                <a:solidFill>
                  <a:schemeClr val="tx2">
                    <a:lumMod val="10000"/>
                  </a:schemeClr>
                </a:solidFill>
                <a:latin typeface="Arial Narrow" panose="020B0606020202030204" pitchFamily="34" charset="0"/>
              </a:rPr>
              <a:t>What are the main variables that cause property tax increases and decreases?</a:t>
            </a:r>
          </a:p>
          <a:p>
            <a:pPr marL="285750" lvl="1" indent="-285750" algn="l">
              <a:buClrTx/>
              <a:buFont typeface="Wingdings" panose="05000000000000000000" pitchFamily="2" charset="2"/>
              <a:buChar char="q"/>
            </a:pPr>
            <a:r>
              <a:rPr lang="en-US" sz="1800" dirty="0">
                <a:solidFill>
                  <a:schemeClr val="tx2">
                    <a:lumMod val="10000"/>
                  </a:schemeClr>
                </a:solidFill>
                <a:latin typeface="Arial Narrow" panose="020B0606020202030204" pitchFamily="34" charset="0"/>
              </a:rPr>
              <a:t>Changes in market values, classification or class rates </a:t>
            </a:r>
          </a:p>
          <a:p>
            <a:pPr marL="285750" lvl="1" indent="-285750" algn="l">
              <a:buClrTx/>
              <a:buFont typeface="Wingdings" panose="05000000000000000000" pitchFamily="2" charset="2"/>
              <a:buChar char="q"/>
            </a:pPr>
            <a:r>
              <a:rPr lang="en-US" sz="1800" dirty="0">
                <a:solidFill>
                  <a:schemeClr val="tx2">
                    <a:lumMod val="10000"/>
                  </a:schemeClr>
                </a:solidFill>
                <a:latin typeface="Arial Narrow" panose="020B0606020202030204" pitchFamily="34" charset="0"/>
              </a:rPr>
              <a:t>Change in property tax credits </a:t>
            </a:r>
            <a:r>
              <a:rPr lang="en-US" sz="1800" i="1" dirty="0">
                <a:solidFill>
                  <a:schemeClr val="tx2">
                    <a:lumMod val="10000"/>
                  </a:schemeClr>
                </a:solidFill>
                <a:latin typeface="Arial Narrow" panose="020B0606020202030204" pitchFamily="34" charset="0"/>
              </a:rPr>
              <a:t>(e.g. change in Homestead Benefit from a credit to an exclusion)</a:t>
            </a:r>
          </a:p>
          <a:p>
            <a:pPr marL="285750" lvl="1" indent="-285750" algn="l">
              <a:buClrTx/>
              <a:buFont typeface="Wingdings" panose="05000000000000000000" pitchFamily="2" charset="2"/>
              <a:buChar char="q"/>
            </a:pPr>
            <a:r>
              <a:rPr lang="en-US" sz="1800" dirty="0">
                <a:solidFill>
                  <a:schemeClr val="tx2">
                    <a:lumMod val="10000"/>
                  </a:schemeClr>
                </a:solidFill>
                <a:latin typeface="Arial Narrow" panose="020B0606020202030204" pitchFamily="34" charset="0"/>
              </a:rPr>
              <a:t>Voter approved referendums</a:t>
            </a:r>
          </a:p>
          <a:p>
            <a:pPr marL="285750" lvl="1" indent="-285750" algn="l">
              <a:buClrTx/>
              <a:buFont typeface="Wingdings" panose="05000000000000000000" pitchFamily="2" charset="2"/>
              <a:buChar char="q"/>
            </a:pPr>
            <a:r>
              <a:rPr lang="en-US" sz="1800" dirty="0">
                <a:solidFill>
                  <a:schemeClr val="tx2">
                    <a:lumMod val="10000"/>
                  </a:schemeClr>
                </a:solidFill>
                <a:latin typeface="Arial Narrow" panose="020B0606020202030204" pitchFamily="34" charset="0"/>
              </a:rPr>
              <a:t>Increases or decreases in levy amounts caused by changes in state funding formulas</a:t>
            </a:r>
          </a:p>
        </p:txBody>
      </p:sp>
    </p:spTree>
    <p:extLst>
      <p:ext uri="{BB962C8B-B14F-4D97-AF65-F5344CB8AC3E}">
        <p14:creationId xmlns:p14="http://schemas.microsoft.com/office/powerpoint/2010/main" val="236135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2269601" y="1245676"/>
            <a:ext cx="4137059" cy="1280890"/>
          </a:xfrm>
          <a:prstGeom prst="rect">
            <a:avLst/>
          </a:prstGeom>
        </p:spPr>
        <p:txBody>
          <a:bodyPr vert="horz" lIns="91440" tIns="45720" rIns="91440" bIns="45720" rtlCol="0" anchor="t">
            <a:normAutofit/>
          </a:bodyPr>
          <a:lstStyle/>
          <a:p>
            <a:pPr>
              <a:spcBef>
                <a:spcPct val="0"/>
              </a:spcBef>
              <a:spcAft>
                <a:spcPts val="600"/>
              </a:spcAft>
              <a:defRPr/>
            </a:pPr>
            <a:r>
              <a:rPr lang="en-US" sz="3200" dirty="0">
                <a:solidFill>
                  <a:schemeClr val="tx2">
                    <a:lumMod val="10000"/>
                  </a:schemeClr>
                </a:solidFill>
                <a:latin typeface="Arial Narrow" panose="020B0606020202030204" pitchFamily="34" charset="0"/>
                <a:ea typeface="+mj-ea"/>
                <a:cs typeface="+mj-cs"/>
              </a:rPr>
              <a:t>Red Wing Public Schools</a:t>
            </a:r>
          </a:p>
        </p:txBody>
      </p:sp>
      <p:sp>
        <p:nvSpPr>
          <p:cNvPr id="24579" name="Rectangle 3"/>
          <p:cNvSpPr>
            <a:spLocks noGrp="1" noChangeArrowheads="1"/>
          </p:cNvSpPr>
          <p:nvPr>
            <p:ph type="subTitle" idx="1"/>
          </p:nvPr>
        </p:nvSpPr>
        <p:spPr>
          <a:xfrm>
            <a:off x="1674903" y="2087380"/>
            <a:ext cx="4140772" cy="3777622"/>
          </a:xfrm>
        </p:spPr>
        <p:txBody>
          <a:bodyPr vert="horz" lIns="91440" tIns="45720" rIns="91440" bIns="45720" rtlCol="0">
            <a:normAutofit/>
          </a:bodyPr>
          <a:lstStyle/>
          <a:p>
            <a:pPr>
              <a:lnSpc>
                <a:spcPct val="90000"/>
              </a:lnSpc>
            </a:pPr>
            <a:r>
              <a:rPr lang="en-US" sz="1600" b="1" dirty="0">
                <a:solidFill>
                  <a:srgbClr val="000000"/>
                </a:solidFill>
              </a:rPr>
              <a:t>What are the main variables that cause property tax increases and decreases? </a:t>
            </a:r>
          </a:p>
          <a:p>
            <a:pPr marL="1371600" lvl="2" indent="-457200" algn="l">
              <a:lnSpc>
                <a:spcPct val="90000"/>
              </a:lnSpc>
              <a:buClrTx/>
              <a:buFont typeface="Wingdings" panose="05000000000000000000" pitchFamily="2" charset="2"/>
              <a:buChar char="q"/>
            </a:pPr>
            <a:r>
              <a:rPr lang="en-US" sz="1600" dirty="0">
                <a:solidFill>
                  <a:srgbClr val="000000"/>
                </a:solidFill>
              </a:rPr>
              <a:t>The value of your property may increase or decrease</a:t>
            </a:r>
          </a:p>
          <a:p>
            <a:pPr marL="1371600" lvl="2" indent="-457200" algn="l">
              <a:lnSpc>
                <a:spcPct val="90000"/>
              </a:lnSpc>
              <a:buClrTx/>
              <a:buFont typeface="Wingdings" panose="05000000000000000000" pitchFamily="2" charset="2"/>
              <a:buChar char="q"/>
            </a:pPr>
            <a:r>
              <a:rPr lang="en-US" sz="1600" dirty="0">
                <a:solidFill>
                  <a:srgbClr val="000000"/>
                </a:solidFill>
              </a:rPr>
              <a:t>The value of other properties may increase or decrease and change the share that your property is of the total tax base, whether your property’s value changed or not.</a:t>
            </a:r>
          </a:p>
          <a:p>
            <a:pPr marL="1371600" lvl="2" indent="-457200" algn="l">
              <a:lnSpc>
                <a:spcPct val="90000"/>
              </a:lnSpc>
              <a:buClrTx/>
              <a:buFont typeface="Wingdings" panose="05000000000000000000" pitchFamily="2" charset="2"/>
              <a:buChar char="q"/>
            </a:pPr>
            <a:r>
              <a:rPr lang="en-US" sz="1600" dirty="0">
                <a:solidFill>
                  <a:srgbClr val="000000"/>
                </a:solidFill>
              </a:rPr>
              <a:t>School Board Actions.</a:t>
            </a:r>
          </a:p>
        </p:txBody>
      </p:sp>
      <p:pic>
        <p:nvPicPr>
          <p:cNvPr id="24583" name="Graphic 24582" descr="Schoolhouse">
            <a:extLst>
              <a:ext uri="{FF2B5EF4-FFF2-40B4-BE49-F238E27FC236}">
                <a16:creationId xmlns:a16="http://schemas.microsoft.com/office/drawing/2014/main" id="{FD970B13-AED2-6B70-623B-ED2FA9EBDF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Tree>
    <p:extLst>
      <p:ext uri="{BB962C8B-B14F-4D97-AF65-F5344CB8AC3E}">
        <p14:creationId xmlns:p14="http://schemas.microsoft.com/office/powerpoint/2010/main" val="380481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1843392" y="654932"/>
            <a:ext cx="9383408" cy="1280890"/>
          </a:xfrm>
          <a:prstGeom prst="rect">
            <a:avLst/>
          </a:prstGeom>
        </p:spPr>
        <p:txBody>
          <a:bodyPr vert="horz" lIns="91440" tIns="45720" rIns="91440" bIns="45720" rtlCol="0" anchor="t">
            <a:normAutofit/>
          </a:bodyPr>
          <a:lstStyle/>
          <a:p>
            <a:pPr>
              <a:spcBef>
                <a:spcPct val="0"/>
              </a:spcBef>
              <a:spcAft>
                <a:spcPts val="600"/>
              </a:spcAft>
              <a:defRPr/>
            </a:pPr>
            <a:r>
              <a:rPr lang="en-US" sz="3600" b="1" dirty="0">
                <a:solidFill>
                  <a:schemeClr val="tx2">
                    <a:lumMod val="10000"/>
                  </a:schemeClr>
                </a:solidFill>
                <a:latin typeface="Arial Narrow" panose="020B0606020202030204" pitchFamily="34" charset="0"/>
                <a:ea typeface="+mj-ea"/>
                <a:cs typeface="+mj-cs"/>
              </a:rPr>
              <a:t>Red Wing Public Schools</a:t>
            </a:r>
          </a:p>
        </p:txBody>
      </p:sp>
      <p:sp>
        <p:nvSpPr>
          <p:cNvPr id="25603" name="Rectangle 3"/>
          <p:cNvSpPr>
            <a:spLocks noGrp="1" noChangeArrowheads="1"/>
          </p:cNvSpPr>
          <p:nvPr>
            <p:ph idx="1"/>
          </p:nvPr>
        </p:nvSpPr>
        <p:spPr>
          <a:xfrm>
            <a:off x="1404296" y="1785354"/>
            <a:ext cx="9383408" cy="3287292"/>
          </a:xfrm>
        </p:spPr>
        <p:txBody>
          <a:bodyPr vert="horz" lIns="91440" tIns="45720" rIns="91440" bIns="45720" rtlCol="0">
            <a:noAutofit/>
          </a:bodyPr>
          <a:lstStyle/>
          <a:p>
            <a:pPr>
              <a:lnSpc>
                <a:spcPct val="90000"/>
              </a:lnSpc>
            </a:pPr>
            <a:r>
              <a:rPr lang="en-US" sz="1600" b="1" dirty="0">
                <a:solidFill>
                  <a:schemeClr val="tx2">
                    <a:lumMod val="10000"/>
                  </a:schemeClr>
                </a:solidFill>
                <a:latin typeface="Arial Narrow" panose="020B0606020202030204" pitchFamily="34" charset="0"/>
              </a:rPr>
              <a:t>Whereas, </a:t>
            </a:r>
            <a:r>
              <a:rPr lang="en-US" sz="1600" dirty="0">
                <a:solidFill>
                  <a:schemeClr val="tx2">
                    <a:lumMod val="10000"/>
                  </a:schemeClr>
                </a:solidFill>
                <a:latin typeface="Arial Narrow" panose="020B0606020202030204" pitchFamily="34" charset="0"/>
              </a:rPr>
              <a:t>Pursuant to Minnesota Statutes the School Board of Red Wing Public Schools, Red Wing, Minnesota, is authorized to make the following proposed tax levies for general purposes:</a:t>
            </a:r>
          </a:p>
          <a:p>
            <a:pPr marL="0" indent="0">
              <a:lnSpc>
                <a:spcPct val="90000"/>
              </a:lnSpc>
              <a:buNone/>
            </a:pPr>
            <a:endParaRPr lang="en-US" sz="1600" dirty="0">
              <a:solidFill>
                <a:schemeClr val="tx2">
                  <a:lumMod val="10000"/>
                </a:schemeClr>
              </a:solidFill>
              <a:latin typeface="Arial Narrow" panose="020B0606020202030204" pitchFamily="34" charset="0"/>
            </a:endParaRPr>
          </a:p>
          <a:p>
            <a:pPr lvl="1">
              <a:lnSpc>
                <a:spcPct val="90000"/>
              </a:lnSpc>
              <a:buClrTx/>
              <a:buFont typeface="Courier New" panose="02070309020205020404" pitchFamily="49" charset="0"/>
              <a:buChar char="o"/>
            </a:pPr>
            <a:r>
              <a:rPr lang="en-US" dirty="0">
                <a:solidFill>
                  <a:schemeClr val="tx2">
                    <a:lumMod val="10000"/>
                  </a:schemeClr>
                </a:solidFill>
                <a:latin typeface="Arial Narrow" panose="020B0606020202030204" pitchFamily="34" charset="0"/>
              </a:rPr>
              <a:t> Maintenance (General Fund)	                     	 7,888,154.61</a:t>
            </a:r>
          </a:p>
          <a:p>
            <a:pPr lvl="3">
              <a:lnSpc>
                <a:spcPct val="90000"/>
              </a:lnSpc>
              <a:buClrTx/>
              <a:buFont typeface="Arial" panose="020B0604020202020204" pitchFamily="34" charset="0"/>
              <a:buChar char="•"/>
            </a:pPr>
            <a:r>
              <a:rPr lang="en-US" sz="1600" dirty="0">
                <a:solidFill>
                  <a:schemeClr val="tx2">
                    <a:lumMod val="10000"/>
                  </a:schemeClr>
                </a:solidFill>
                <a:latin typeface="Arial Narrow" panose="020B0606020202030204" pitchFamily="34" charset="0"/>
              </a:rPr>
              <a:t>(Includes Referendum)</a:t>
            </a:r>
          </a:p>
          <a:p>
            <a:pPr lvl="1">
              <a:lnSpc>
                <a:spcPct val="90000"/>
              </a:lnSpc>
              <a:buClrTx/>
              <a:buFont typeface="Courier New" panose="02070309020205020404" pitchFamily="49" charset="0"/>
              <a:buChar char="o"/>
            </a:pPr>
            <a:r>
              <a:rPr lang="en-US" dirty="0">
                <a:solidFill>
                  <a:schemeClr val="tx2">
                    <a:lumMod val="10000"/>
                  </a:schemeClr>
                </a:solidFill>
                <a:latin typeface="Arial Narrow" panose="020B0606020202030204" pitchFamily="34" charset="0"/>
              </a:rPr>
              <a:t>Community Service			 	   638,027.06</a:t>
            </a:r>
          </a:p>
          <a:p>
            <a:pPr lvl="1">
              <a:lnSpc>
                <a:spcPct val="90000"/>
              </a:lnSpc>
              <a:buClrTx/>
              <a:buFont typeface="Courier New" panose="02070309020205020404" pitchFamily="49" charset="0"/>
              <a:buChar char="o"/>
            </a:pPr>
            <a:r>
              <a:rPr lang="en-US" dirty="0">
                <a:solidFill>
                  <a:schemeClr val="tx2">
                    <a:lumMod val="10000"/>
                  </a:schemeClr>
                </a:solidFill>
                <a:latin typeface="Arial Narrow" panose="020B0606020202030204" pitchFamily="34" charset="0"/>
              </a:rPr>
              <a:t>Debt Service				    	 </a:t>
            </a:r>
            <a:r>
              <a:rPr lang="en-US" u="sng" dirty="0">
                <a:solidFill>
                  <a:schemeClr val="tx2">
                    <a:lumMod val="10000"/>
                  </a:schemeClr>
                </a:solidFill>
                <a:latin typeface="Arial Narrow" panose="020B0606020202030204" pitchFamily="34" charset="0"/>
              </a:rPr>
              <a:t>1,693,982.62</a:t>
            </a:r>
          </a:p>
          <a:p>
            <a:pPr lvl="1">
              <a:lnSpc>
                <a:spcPct val="90000"/>
              </a:lnSpc>
              <a:buClrTx/>
              <a:buFont typeface="Courier New" panose="02070309020205020404" pitchFamily="49" charset="0"/>
              <a:buChar char="o"/>
            </a:pPr>
            <a:r>
              <a:rPr lang="en-US" b="1" dirty="0">
                <a:solidFill>
                  <a:schemeClr val="tx2">
                    <a:lumMod val="10000"/>
                  </a:schemeClr>
                </a:solidFill>
                <a:latin typeface="Arial Narrow" panose="020B0606020202030204" pitchFamily="34" charset="0"/>
              </a:rPr>
              <a:t>Total Proposed School Tax Levy	       		$10,220,164.29 </a:t>
            </a:r>
          </a:p>
          <a:p>
            <a:pPr>
              <a:lnSpc>
                <a:spcPct val="90000"/>
              </a:lnSpc>
            </a:pPr>
            <a:endParaRPr lang="en-US" sz="1600" b="1" dirty="0">
              <a:solidFill>
                <a:schemeClr val="tx2">
                  <a:lumMod val="10000"/>
                </a:schemeClr>
              </a:solidFill>
              <a:latin typeface="Arial Narrow" panose="020B0606020202030204" pitchFamily="34" charset="0"/>
            </a:endParaRPr>
          </a:p>
          <a:p>
            <a:pPr>
              <a:lnSpc>
                <a:spcPct val="90000"/>
              </a:lnSpc>
            </a:pPr>
            <a:r>
              <a:rPr lang="en-US" sz="1600" b="1" dirty="0">
                <a:solidFill>
                  <a:schemeClr val="tx2">
                    <a:lumMod val="10000"/>
                  </a:schemeClr>
                </a:solidFill>
                <a:latin typeface="Arial Narrow" panose="020B0606020202030204" pitchFamily="34" charset="0"/>
              </a:rPr>
              <a:t>Now Therefore, </a:t>
            </a:r>
            <a:r>
              <a:rPr lang="en-US" sz="1600" dirty="0">
                <a:solidFill>
                  <a:schemeClr val="tx2">
                    <a:lumMod val="10000"/>
                  </a:schemeClr>
                </a:solidFill>
                <a:latin typeface="Arial Narrow" panose="020B0606020202030204" pitchFamily="34" charset="0"/>
              </a:rPr>
              <a:t>Be it resolved by the School Board of Red Wing public Schools School District, Red Wing, Minnesota, that the levy to be levied in 2025 to be collected in 2026 is set at $10,220,164.29.  The clerk of the Red Wing Public Schools School Board is authorized to certify the proposed levy to the County Auditor of Goodhue County, Minnesota.</a:t>
            </a:r>
            <a:endParaRPr lang="en-US" sz="1600" b="1" dirty="0">
              <a:solidFill>
                <a:schemeClr val="tx2">
                  <a:lumMod val="10000"/>
                </a:schemeClr>
              </a:solidFill>
              <a:latin typeface="Arial Narrow" panose="020B0606020202030204" pitchFamily="34" charset="0"/>
            </a:endParaRPr>
          </a:p>
        </p:txBody>
      </p:sp>
    </p:spTree>
    <p:extLst>
      <p:ext uri="{BB962C8B-B14F-4D97-AF65-F5344CB8AC3E}">
        <p14:creationId xmlns:p14="http://schemas.microsoft.com/office/powerpoint/2010/main" val="285185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extBox 2"/>
          <p:cNvSpPr txBox="1"/>
          <p:nvPr/>
        </p:nvSpPr>
        <p:spPr>
          <a:xfrm>
            <a:off x="541867" y="787400"/>
            <a:ext cx="7145866" cy="77893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2500" b="1" dirty="0">
                <a:solidFill>
                  <a:schemeClr val="tx2">
                    <a:lumMod val="10000"/>
                  </a:schemeClr>
                </a:solidFill>
                <a:latin typeface="Arial Narrow" panose="020B0606020202030204" pitchFamily="34" charset="0"/>
                <a:ea typeface="+mj-ea"/>
                <a:cs typeface="+mj-cs"/>
              </a:rPr>
              <a:t>Requirements of the Truth in Taxation Public Meeting</a:t>
            </a:r>
          </a:p>
        </p:txBody>
      </p:sp>
      <p:sp>
        <p:nvSpPr>
          <p:cNvPr id="3075" name="Rectangle 3"/>
          <p:cNvSpPr>
            <a:spLocks noGrp="1" noChangeArrowheads="1"/>
          </p:cNvSpPr>
          <p:nvPr>
            <p:ph type="subTitle" idx="1"/>
          </p:nvPr>
        </p:nvSpPr>
        <p:spPr>
          <a:xfrm>
            <a:off x="540711" y="1913008"/>
            <a:ext cx="7145867" cy="3879222"/>
          </a:xfrm>
        </p:spPr>
        <p:txBody>
          <a:bodyPr vert="horz" lIns="91440" tIns="45720" rIns="91440" bIns="45720" rtlCol="0">
            <a:normAutofit/>
          </a:bodyPr>
          <a:lstStyle/>
          <a:p>
            <a:pPr marL="990600" lvl="1" indent="-533400" algn="l">
              <a:buClrTx/>
              <a:buFont typeface="Wingdings" panose="05000000000000000000" pitchFamily="2" charset="2"/>
              <a:buChar char="q"/>
              <a:defRPr/>
            </a:pPr>
            <a:r>
              <a:rPr lang="en-US" dirty="0">
                <a:solidFill>
                  <a:schemeClr val="tx2">
                    <a:lumMod val="10000"/>
                  </a:schemeClr>
                </a:solidFill>
                <a:latin typeface="Arial Narrow" panose="020B0606020202030204" pitchFamily="34" charset="0"/>
              </a:rPr>
              <a:t>Discuss proposed property tax levy for taxes payable 2026.</a:t>
            </a:r>
          </a:p>
          <a:p>
            <a:pPr marL="990600" lvl="1" indent="-533400" algn="l">
              <a:buClr>
                <a:schemeClr val="bg1"/>
              </a:buClr>
              <a:buFont typeface="Wingdings" panose="05000000000000000000" pitchFamily="2" charset="2"/>
              <a:buChar char="q"/>
              <a:defRPr/>
            </a:pPr>
            <a:endParaRPr lang="en-US" dirty="0">
              <a:solidFill>
                <a:schemeClr val="tx2">
                  <a:lumMod val="10000"/>
                </a:schemeClr>
              </a:solidFill>
              <a:latin typeface="Arial Narrow" panose="020B0606020202030204" pitchFamily="34" charset="0"/>
            </a:endParaRPr>
          </a:p>
          <a:p>
            <a:pPr marL="990600" lvl="1" indent="-533400" algn="l">
              <a:buClrTx/>
              <a:buFont typeface="Wingdings" panose="05000000000000000000" pitchFamily="2" charset="2"/>
              <a:buChar char="q"/>
              <a:defRPr/>
            </a:pPr>
            <a:r>
              <a:rPr lang="en-US" dirty="0">
                <a:solidFill>
                  <a:schemeClr val="tx2">
                    <a:lumMod val="10000"/>
                  </a:schemeClr>
                </a:solidFill>
                <a:latin typeface="Arial Narrow" panose="020B0606020202030204" pitchFamily="34" charset="0"/>
              </a:rPr>
              <a:t>Provide and discuss information on the current budget (2025-2026).</a:t>
            </a:r>
          </a:p>
          <a:p>
            <a:pPr marL="990600" lvl="1" indent="-533400" algn="l">
              <a:buClr>
                <a:schemeClr val="bg1"/>
              </a:buClr>
              <a:buFont typeface="Wingdings" panose="05000000000000000000" pitchFamily="2" charset="2"/>
              <a:buChar char="q"/>
              <a:defRPr/>
            </a:pPr>
            <a:endParaRPr lang="en-US" dirty="0">
              <a:solidFill>
                <a:schemeClr val="tx2">
                  <a:lumMod val="10000"/>
                </a:schemeClr>
              </a:solidFill>
              <a:latin typeface="Arial Narrow" panose="020B0606020202030204" pitchFamily="34" charset="0"/>
            </a:endParaRPr>
          </a:p>
          <a:p>
            <a:pPr marL="990600" lvl="1" indent="-533400" algn="l">
              <a:buClrTx/>
              <a:buFont typeface="Wingdings" panose="05000000000000000000" pitchFamily="2" charset="2"/>
              <a:buChar char="q"/>
              <a:defRPr/>
            </a:pPr>
            <a:r>
              <a:rPr lang="en-US" dirty="0">
                <a:solidFill>
                  <a:schemeClr val="tx2">
                    <a:lumMod val="10000"/>
                  </a:schemeClr>
                </a:solidFill>
                <a:latin typeface="Arial Narrow" panose="020B0606020202030204" pitchFamily="34" charset="0"/>
              </a:rPr>
              <a:t>Public must be given a reasonable amount of time to comment on the proposed property tax levy and budget and to ask questions.  - </a:t>
            </a:r>
            <a:r>
              <a:rPr lang="en-US" b="1" dirty="0">
                <a:solidFill>
                  <a:schemeClr val="tx2">
                    <a:lumMod val="10000"/>
                  </a:schemeClr>
                </a:solidFill>
                <a:latin typeface="Arial Narrow" panose="020B0606020202030204" pitchFamily="34" charset="0"/>
              </a:rPr>
              <a:t>Minnesota Statute 275.065</a:t>
            </a:r>
          </a:p>
          <a:p>
            <a:pPr lvl="1" algn="l">
              <a:buFont typeface="Wingdings 3" charset="2"/>
              <a:buChar char=""/>
            </a:pPr>
            <a:endParaRPr lang="en-US" dirty="0">
              <a:solidFill>
                <a:srgbClr val="FEFFFF"/>
              </a:solidFill>
            </a:endParaRPr>
          </a:p>
        </p:txBody>
      </p:sp>
      <p:pic>
        <p:nvPicPr>
          <p:cNvPr id="3079" name="Graphic 3078" descr="Gavel">
            <a:extLst>
              <a:ext uri="{FF2B5EF4-FFF2-40B4-BE49-F238E27FC236}">
                <a16:creationId xmlns:a16="http://schemas.microsoft.com/office/drawing/2014/main" id="{D148F14B-946E-DD1B-7A4D-E6A696BF75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145391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extBox 2"/>
          <p:cNvSpPr txBox="1"/>
          <p:nvPr/>
        </p:nvSpPr>
        <p:spPr>
          <a:xfrm>
            <a:off x="541867" y="787400"/>
            <a:ext cx="7145866" cy="778933"/>
          </a:xfrm>
          <a:prstGeom prst="rect">
            <a:avLst/>
          </a:prstGeom>
        </p:spPr>
        <p:txBody>
          <a:bodyPr vert="horz" lIns="91440" tIns="45720" rIns="91440" bIns="45720" rtlCol="0" anchor="ctr">
            <a:normAutofit/>
          </a:bodyPr>
          <a:lstStyle/>
          <a:p>
            <a:pPr>
              <a:spcBef>
                <a:spcPct val="0"/>
              </a:spcBef>
              <a:spcAft>
                <a:spcPts val="600"/>
              </a:spcAft>
              <a:defRPr/>
            </a:pPr>
            <a:r>
              <a:rPr lang="en-US" sz="3200" b="1" dirty="0">
                <a:solidFill>
                  <a:schemeClr val="tx2">
                    <a:lumMod val="10000"/>
                  </a:schemeClr>
                </a:solidFill>
                <a:latin typeface="Arial Narrow" panose="020B0606020202030204" pitchFamily="34" charset="0"/>
                <a:ea typeface="+mj-ea"/>
                <a:cs typeface="+mj-cs"/>
              </a:rPr>
              <a:t>Points to Remember</a:t>
            </a:r>
          </a:p>
        </p:txBody>
      </p:sp>
      <p:sp>
        <p:nvSpPr>
          <p:cNvPr id="3075" name="Rectangle 3"/>
          <p:cNvSpPr>
            <a:spLocks noGrp="1" noChangeArrowheads="1"/>
          </p:cNvSpPr>
          <p:nvPr>
            <p:ph type="subTitle" idx="1"/>
          </p:nvPr>
        </p:nvSpPr>
        <p:spPr>
          <a:xfrm>
            <a:off x="541867" y="1584991"/>
            <a:ext cx="7145867" cy="3879222"/>
          </a:xfrm>
        </p:spPr>
        <p:txBody>
          <a:bodyPr vert="horz" lIns="91440" tIns="45720" rIns="91440" bIns="45720" rtlCol="0">
            <a:normAutofit fontScale="92500" lnSpcReduction="20000"/>
          </a:bodyPr>
          <a:lstStyle/>
          <a:p>
            <a:pPr marL="609600" indent="-609600">
              <a:buClrTx/>
              <a:buFont typeface="Wingdings" panose="05000000000000000000" pitchFamily="2" charset="2"/>
              <a:buChar char="q"/>
            </a:pPr>
            <a:r>
              <a:rPr lang="en-US" dirty="0">
                <a:solidFill>
                  <a:srgbClr val="FEFFFF"/>
                </a:solidFill>
                <a:latin typeface="Arial Narrow" panose="020B0606020202030204" pitchFamily="34" charset="0"/>
              </a:rPr>
              <a:t>Revenue formulas are se</a:t>
            </a:r>
          </a:p>
          <a:p>
            <a:pPr marL="609600" indent="-609600">
              <a:buClrTx/>
              <a:buFont typeface="Wingdings" panose="05000000000000000000" pitchFamily="2" charset="2"/>
              <a:buChar char="q"/>
            </a:pPr>
            <a:r>
              <a:rPr lang="en-US" dirty="0">
                <a:solidFill>
                  <a:schemeClr val="tx2">
                    <a:lumMod val="10000"/>
                  </a:schemeClr>
                </a:solidFill>
                <a:latin typeface="Arial Narrow" panose="020B0606020202030204" pitchFamily="34" charset="0"/>
              </a:rPr>
              <a:t>Revenue formulas are set by the State Legislature except for voter approved referendums.</a:t>
            </a:r>
          </a:p>
          <a:p>
            <a:pPr marL="609600" indent="-609600">
              <a:buClr>
                <a:schemeClr val="bg1"/>
              </a:buClr>
              <a:buFont typeface="Wingdings" panose="05000000000000000000" pitchFamily="2" charset="2"/>
              <a:buChar char="q"/>
            </a:pPr>
            <a:endParaRPr lang="en-US" dirty="0">
              <a:solidFill>
                <a:schemeClr val="tx2">
                  <a:lumMod val="10000"/>
                </a:schemeClr>
              </a:solidFill>
              <a:latin typeface="Arial Narrow" panose="020B0606020202030204" pitchFamily="34" charset="0"/>
            </a:endParaRPr>
          </a:p>
          <a:p>
            <a:pPr marL="609600" indent="-609600">
              <a:buClrTx/>
              <a:buFont typeface="Wingdings" panose="05000000000000000000" pitchFamily="2" charset="2"/>
              <a:buChar char="q"/>
            </a:pPr>
            <a:r>
              <a:rPr lang="en-US" dirty="0">
                <a:solidFill>
                  <a:schemeClr val="tx2">
                    <a:lumMod val="10000"/>
                  </a:schemeClr>
                </a:solidFill>
                <a:latin typeface="Arial Narrow" panose="020B0606020202030204" pitchFamily="34" charset="0"/>
              </a:rPr>
              <a:t>Local Levy and State Aid mix are set by the State Legislature.</a:t>
            </a:r>
          </a:p>
          <a:p>
            <a:pPr marL="609600" indent="-609600">
              <a:buClr>
                <a:schemeClr val="bg1"/>
              </a:buClr>
              <a:buFont typeface="Wingdings" panose="05000000000000000000" pitchFamily="2" charset="2"/>
              <a:buChar char="q"/>
            </a:pPr>
            <a:endParaRPr lang="en-US" dirty="0">
              <a:solidFill>
                <a:schemeClr val="tx2">
                  <a:lumMod val="10000"/>
                </a:schemeClr>
              </a:solidFill>
              <a:latin typeface="Arial Narrow" panose="020B0606020202030204" pitchFamily="34" charset="0"/>
            </a:endParaRPr>
          </a:p>
          <a:p>
            <a:pPr marL="609600" indent="-609600">
              <a:buClrTx/>
              <a:buFont typeface="Wingdings" panose="05000000000000000000" pitchFamily="2" charset="2"/>
              <a:buChar char="q"/>
            </a:pPr>
            <a:r>
              <a:rPr lang="en-US" dirty="0">
                <a:solidFill>
                  <a:schemeClr val="tx2">
                    <a:lumMod val="10000"/>
                  </a:schemeClr>
                </a:solidFill>
                <a:latin typeface="Arial Narrow" panose="020B0606020202030204" pitchFamily="34" charset="0"/>
              </a:rPr>
              <a:t>An increase in local taxes does not necessarily mean an increase in revenues for the school district. - </a:t>
            </a:r>
            <a:r>
              <a:rPr lang="en-US" b="1" dirty="0">
                <a:solidFill>
                  <a:schemeClr val="tx2">
                    <a:lumMod val="10000"/>
                  </a:schemeClr>
                </a:solidFill>
                <a:latin typeface="Arial Narrow" panose="020B0606020202030204" pitchFamily="34" charset="0"/>
              </a:rPr>
              <a:t>Minnesota Statute 275.065</a:t>
            </a:r>
          </a:p>
          <a:p>
            <a:pPr lvl="1" algn="l">
              <a:buFont typeface="Wingdings 3" charset="2"/>
              <a:buChar char=""/>
            </a:pPr>
            <a:endParaRPr lang="en-US" dirty="0">
              <a:solidFill>
                <a:srgbClr val="FEFFFF"/>
              </a:solidFill>
            </a:endParaRPr>
          </a:p>
        </p:txBody>
      </p:sp>
      <p:pic>
        <p:nvPicPr>
          <p:cNvPr id="3134" name="Graphic 3133" descr="Line Chart">
            <a:extLst>
              <a:ext uri="{FF2B5EF4-FFF2-40B4-BE49-F238E27FC236}">
                <a16:creationId xmlns:a16="http://schemas.microsoft.com/office/drawing/2014/main" id="{9DD061EC-2BCD-1F1C-CE5E-4242F91912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294503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05201" y="308452"/>
            <a:ext cx="3181598" cy="1126283"/>
          </a:xfrm>
        </p:spPr>
        <p:txBody>
          <a:bodyPr>
            <a:normAutofit/>
          </a:bodyPr>
          <a:lstStyle/>
          <a:p>
            <a:pPr algn="ctr"/>
            <a:r>
              <a:rPr lang="en-US" sz="4400" dirty="0">
                <a:solidFill>
                  <a:schemeClr val="tx2">
                    <a:lumMod val="10000"/>
                  </a:schemeClr>
                </a:solidFill>
                <a:latin typeface="Arial Narrow" panose="020B0606020202030204" pitchFamily="34" charset="0"/>
              </a:rPr>
              <a:t>Key Steps</a:t>
            </a:r>
          </a:p>
        </p:txBody>
      </p:sp>
      <p:pic>
        <p:nvPicPr>
          <p:cNvPr id="3" name="Picture 2"/>
          <p:cNvPicPr>
            <a:picLocks noChangeAspect="1"/>
          </p:cNvPicPr>
          <p:nvPr/>
        </p:nvPicPr>
        <p:blipFill>
          <a:blip r:embed="rId2"/>
          <a:stretch>
            <a:fillRect/>
          </a:stretch>
        </p:blipFill>
        <p:spPr>
          <a:xfrm>
            <a:off x="2946413" y="1177046"/>
            <a:ext cx="6299173" cy="4503908"/>
          </a:xfrm>
          <a:prstGeom prst="rect">
            <a:avLst/>
          </a:prstGeom>
        </p:spPr>
      </p:pic>
    </p:spTree>
    <p:extLst>
      <p:ext uri="{BB962C8B-B14F-4D97-AF65-F5344CB8AC3E}">
        <p14:creationId xmlns:p14="http://schemas.microsoft.com/office/powerpoint/2010/main" val="28907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638300" y="651774"/>
            <a:ext cx="8915399" cy="823448"/>
          </a:xfrm>
          <a:prstGeom prst="rect">
            <a:avLst/>
          </a:prstGeom>
        </p:spPr>
        <p:txBody>
          <a:bodyPr vert="horz" lIns="91440" tIns="45720" rIns="91440" bIns="45720" rtlCol="0" anchor="b">
            <a:normAutofit/>
          </a:bodyPr>
          <a:lstStyle/>
          <a:p>
            <a:pPr algn="ctr">
              <a:spcBef>
                <a:spcPct val="0"/>
              </a:spcBef>
              <a:spcAft>
                <a:spcPts val="600"/>
              </a:spcAft>
              <a:defRPr/>
            </a:pPr>
            <a:r>
              <a:rPr lang="en-US" sz="4400" dirty="0">
                <a:latin typeface="Arial Narrow" panose="020B0606020202030204" pitchFamily="34" charset="0"/>
                <a:ea typeface="+mj-ea"/>
                <a:cs typeface="+mj-cs"/>
              </a:rPr>
              <a:t>Levy Cycles</a:t>
            </a:r>
          </a:p>
        </p:txBody>
      </p:sp>
      <p:pic>
        <p:nvPicPr>
          <p:cNvPr id="5" name="Picture 4">
            <a:extLst>
              <a:ext uri="{FF2B5EF4-FFF2-40B4-BE49-F238E27FC236}">
                <a16:creationId xmlns:a16="http://schemas.microsoft.com/office/drawing/2014/main" id="{559773DA-A0C5-78F5-1D52-1E0D47096E5A}"/>
              </a:ext>
            </a:extLst>
          </p:cNvPr>
          <p:cNvPicPr>
            <a:picLocks noChangeAspect="1"/>
          </p:cNvPicPr>
          <p:nvPr/>
        </p:nvPicPr>
        <p:blipFill>
          <a:blip r:embed="rId2"/>
          <a:stretch>
            <a:fillRect/>
          </a:stretch>
        </p:blipFill>
        <p:spPr>
          <a:xfrm>
            <a:off x="1638300" y="2292286"/>
            <a:ext cx="8915400" cy="2273427"/>
          </a:xfrm>
          <a:prstGeom prst="rect">
            <a:avLst/>
          </a:prstGeom>
        </p:spPr>
      </p:pic>
    </p:spTree>
    <p:extLst>
      <p:ext uri="{BB962C8B-B14F-4D97-AF65-F5344CB8AC3E}">
        <p14:creationId xmlns:p14="http://schemas.microsoft.com/office/powerpoint/2010/main" val="74951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551" y="127989"/>
            <a:ext cx="8915399" cy="2262781"/>
          </a:xfrm>
          <a:prstGeom prst="rect">
            <a:avLst/>
          </a:prstGeom>
        </p:spPr>
        <p:txBody>
          <a:bodyPr vert="horz" lIns="91440" tIns="45720" rIns="91440" bIns="45720" rtlCol="0" anchor="b">
            <a:normAutofit/>
          </a:bodyPr>
          <a:lstStyle/>
          <a:p>
            <a:pPr algn="ctr">
              <a:spcBef>
                <a:spcPct val="0"/>
              </a:spcBef>
              <a:spcAft>
                <a:spcPts val="600"/>
              </a:spcAft>
              <a:defRPr/>
            </a:pPr>
            <a:r>
              <a:rPr lang="en-US" sz="5400" dirty="0">
                <a:solidFill>
                  <a:schemeClr val="tx2">
                    <a:lumMod val="10000"/>
                  </a:schemeClr>
                </a:solidFill>
                <a:latin typeface="Arial Narrow" panose="020B0606020202030204" pitchFamily="34" charset="0"/>
                <a:ea typeface="+mj-ea"/>
                <a:cs typeface="+mj-cs"/>
              </a:rPr>
              <a:t>Red Wing Public Schools</a:t>
            </a:r>
          </a:p>
        </p:txBody>
      </p:sp>
      <p:sp>
        <p:nvSpPr>
          <p:cNvPr id="3075" name="Rectangle 3"/>
          <p:cNvSpPr>
            <a:spLocks noGrp="1" noChangeArrowheads="1"/>
          </p:cNvSpPr>
          <p:nvPr>
            <p:ph type="subTitle" idx="1"/>
          </p:nvPr>
        </p:nvSpPr>
        <p:spPr/>
        <p:txBody>
          <a:bodyPr vert="horz" lIns="91440" tIns="45720" rIns="91440" bIns="45720" rtlCol="0" anchor="t">
            <a:normAutofit fontScale="92500" lnSpcReduction="10000"/>
          </a:bodyPr>
          <a:lstStyle/>
          <a:p>
            <a:pPr marL="0" lvl="1">
              <a:lnSpc>
                <a:spcPct val="90000"/>
              </a:lnSpc>
            </a:pPr>
            <a:r>
              <a:rPr lang="en-US" dirty="0">
                <a:solidFill>
                  <a:schemeClr val="tx2">
                    <a:lumMod val="10000"/>
                  </a:schemeClr>
                </a:solidFill>
                <a:latin typeface="Arial Narrow" panose="020B0606020202030204" pitchFamily="34" charset="0"/>
              </a:rPr>
              <a:t>School District Budget</a:t>
            </a:r>
          </a:p>
          <a:p>
            <a:pPr marL="0" lvl="1">
              <a:lnSpc>
                <a:spcPct val="90000"/>
              </a:lnSpc>
            </a:pPr>
            <a:r>
              <a:rPr lang="en-US" dirty="0">
                <a:solidFill>
                  <a:schemeClr val="tx2">
                    <a:lumMod val="10000"/>
                  </a:schemeClr>
                </a:solidFill>
                <a:latin typeface="Arial Narrow" panose="020B0606020202030204" pitchFamily="34" charset="0"/>
              </a:rPr>
              <a:t>Current School Year</a:t>
            </a:r>
          </a:p>
          <a:p>
            <a:pPr marL="0" lvl="1">
              <a:lnSpc>
                <a:spcPct val="90000"/>
              </a:lnSpc>
            </a:pPr>
            <a:r>
              <a:rPr lang="en-US" dirty="0">
                <a:solidFill>
                  <a:schemeClr val="tx2">
                    <a:lumMod val="10000"/>
                  </a:schemeClr>
                </a:solidFill>
                <a:latin typeface="Arial Narrow" panose="020B0606020202030204" pitchFamily="34" charset="0"/>
              </a:rPr>
              <a:t>2025-2026</a:t>
            </a:r>
          </a:p>
          <a:p>
            <a:pPr marL="0" lvl="1" algn="l">
              <a:lnSpc>
                <a:spcPct val="90000"/>
              </a:lnSpc>
            </a:pPr>
            <a:endParaRPr lang="en-US" sz="1100" dirty="0">
              <a:solidFill>
                <a:schemeClr val="tx1">
                  <a:lumMod val="65000"/>
                  <a:lumOff val="35000"/>
                </a:schemeClr>
              </a:solidFill>
            </a:endParaRPr>
          </a:p>
        </p:txBody>
      </p:sp>
    </p:spTree>
    <p:extLst>
      <p:ext uri="{BB962C8B-B14F-4D97-AF65-F5344CB8AC3E}">
        <p14:creationId xmlns:p14="http://schemas.microsoft.com/office/powerpoint/2010/main" val="388752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476306" y="75750"/>
            <a:ext cx="3570129" cy="1005840"/>
          </a:xfrm>
          <a:prstGeom prst="rect">
            <a:avLst/>
          </a:prstGeom>
        </p:spPr>
        <p:txBody>
          <a:bodyPr vert="horz" lIns="91440" tIns="45720" rIns="91440" bIns="45720" rtlCol="0" anchor="b">
            <a:normAutofit/>
          </a:bodyPr>
          <a:lstStyle/>
          <a:p>
            <a:pPr>
              <a:spcBef>
                <a:spcPct val="0"/>
              </a:spcBef>
              <a:spcAft>
                <a:spcPts val="600"/>
              </a:spcAft>
              <a:defRPr/>
            </a:pPr>
            <a:r>
              <a:rPr lang="en-US" sz="2400" dirty="0">
                <a:solidFill>
                  <a:schemeClr val="tx2">
                    <a:lumMod val="10000"/>
                  </a:schemeClr>
                </a:solidFill>
                <a:latin typeface="Arial Narrow" panose="020B0606020202030204" pitchFamily="34" charset="0"/>
                <a:ea typeface="+mj-ea"/>
                <a:cs typeface="+mj-cs"/>
              </a:rPr>
              <a:t>Fund Accounting Overview</a:t>
            </a:r>
          </a:p>
        </p:txBody>
      </p:sp>
      <p:sp>
        <p:nvSpPr>
          <p:cNvPr id="3075" name="Rectangle 3"/>
          <p:cNvSpPr>
            <a:spLocks noGrp="1" noChangeArrowheads="1"/>
          </p:cNvSpPr>
          <p:nvPr>
            <p:ph type="subTitle" idx="1"/>
          </p:nvPr>
        </p:nvSpPr>
        <p:spPr>
          <a:xfrm>
            <a:off x="1376861" y="1472353"/>
            <a:ext cx="4092286" cy="4920544"/>
          </a:xfrm>
        </p:spPr>
        <p:txBody>
          <a:bodyPr vert="horz" lIns="91440" tIns="45720" rIns="91440" bIns="45720" rtlCol="0">
            <a:normAutofit/>
          </a:bodyPr>
          <a:lstStyle/>
          <a:p>
            <a:pPr marL="171450" marR="0" lvl="0" indent="-171450" fontAlgn="base">
              <a:lnSpc>
                <a:spcPct val="90000"/>
              </a:lnSpc>
              <a:buClrTx/>
              <a:buSzTx/>
              <a:buFont typeface="Wingdings" panose="05000000000000000000" pitchFamily="2" charset="2"/>
              <a:buChar char="v"/>
            </a:pPr>
            <a:r>
              <a:rPr lang="en-US" sz="1200" dirty="0">
                <a:solidFill>
                  <a:schemeClr val="tx2">
                    <a:lumMod val="10000"/>
                  </a:schemeClr>
                </a:solidFill>
                <a:latin typeface="Arial Narrow" panose="020B0606020202030204" pitchFamily="34" charset="0"/>
              </a:rPr>
              <a:t>All school districts’ budgets are divided into separate funds, as required by law. </a:t>
            </a:r>
          </a:p>
          <a:p>
            <a:pPr marL="171450" marR="0" indent="-171450" fontAlgn="base">
              <a:lnSpc>
                <a:spcPct val="90000"/>
              </a:lnSpc>
              <a:buClrTx/>
              <a:buSzTx/>
              <a:buFont typeface="Wingdings" panose="05000000000000000000" pitchFamily="2" charset="2"/>
              <a:buChar char="v"/>
            </a:pPr>
            <a:r>
              <a:rPr lang="en-US" sz="1200" dirty="0">
                <a:solidFill>
                  <a:schemeClr val="tx2">
                    <a:lumMod val="10000"/>
                  </a:schemeClr>
                </a:solidFill>
                <a:latin typeface="Arial Narrow" panose="020B0606020202030204" pitchFamily="34" charset="0"/>
              </a:rPr>
              <a:t>For our District, there are four funds:</a:t>
            </a:r>
          </a:p>
          <a:p>
            <a:pPr marR="0" fontAlgn="base">
              <a:lnSpc>
                <a:spcPct val="90000"/>
              </a:lnSpc>
              <a:buSzTx/>
            </a:pPr>
            <a:r>
              <a:rPr lang="en-US" sz="1200" b="1" u="sng" dirty="0">
                <a:solidFill>
                  <a:schemeClr val="tx2">
                    <a:lumMod val="10000"/>
                  </a:schemeClr>
                </a:solidFill>
                <a:latin typeface="Arial Narrow" panose="020B0606020202030204" pitchFamily="34" charset="0"/>
              </a:rPr>
              <a:t>GENERAL FUND (Fund 01)</a:t>
            </a:r>
          </a:p>
          <a:p>
            <a:pPr marL="800100" lvl="1" indent="-342900" algn="l">
              <a:lnSpc>
                <a:spcPct val="90000"/>
              </a:lnSpc>
              <a:buClrTx/>
              <a:buFont typeface="Wingdings" panose="05000000000000000000" pitchFamily="2" charset="2"/>
              <a:buChar char="q"/>
              <a:defRPr/>
            </a:pPr>
            <a:r>
              <a:rPr lang="en-US" sz="1200" dirty="0">
                <a:solidFill>
                  <a:schemeClr val="tx2">
                    <a:lumMod val="10000"/>
                  </a:schemeClr>
                </a:solidFill>
                <a:latin typeface="Arial Narrow" panose="020B0606020202030204" pitchFamily="34" charset="0"/>
              </a:rPr>
              <a:t>Revenue is based on student enrollment</a:t>
            </a:r>
          </a:p>
          <a:p>
            <a:pPr marL="800100" lvl="1" indent="-342900" algn="l">
              <a:lnSpc>
                <a:spcPct val="90000"/>
              </a:lnSpc>
              <a:buClrTx/>
              <a:buFont typeface="Wingdings" panose="05000000000000000000" pitchFamily="2" charset="2"/>
              <a:buChar char="q"/>
              <a:defRPr/>
            </a:pPr>
            <a:r>
              <a:rPr lang="en-US" sz="1200" dirty="0">
                <a:solidFill>
                  <a:schemeClr val="tx2">
                    <a:lumMod val="10000"/>
                  </a:schemeClr>
                </a:solidFill>
                <a:latin typeface="Arial Narrow" panose="020B0606020202030204" pitchFamily="34" charset="0"/>
              </a:rPr>
              <a:t>The local referendum levy is part of the General Fund</a:t>
            </a:r>
          </a:p>
          <a:p>
            <a:pPr marL="800100" lvl="1" indent="-342900" algn="l">
              <a:lnSpc>
                <a:spcPct val="90000"/>
              </a:lnSpc>
              <a:buClrTx/>
              <a:buFont typeface="Wingdings" panose="05000000000000000000" pitchFamily="2" charset="2"/>
              <a:buChar char="q"/>
              <a:defRPr/>
            </a:pPr>
            <a:r>
              <a:rPr lang="en-US" sz="1200" dirty="0">
                <a:solidFill>
                  <a:schemeClr val="tx2">
                    <a:lumMod val="10000"/>
                  </a:schemeClr>
                </a:solidFill>
                <a:latin typeface="Arial Narrow" panose="020B0606020202030204" pitchFamily="34" charset="0"/>
              </a:rPr>
              <a:t>Provides for classroom instruction, instructional supplies and equipment, and other educational activities</a:t>
            </a:r>
          </a:p>
          <a:p>
            <a:pPr marL="800100" lvl="1" indent="-342900" algn="l">
              <a:lnSpc>
                <a:spcPct val="90000"/>
              </a:lnSpc>
              <a:buClrTx/>
              <a:buFont typeface="Wingdings" panose="05000000000000000000" pitchFamily="2" charset="2"/>
              <a:buChar char="q"/>
              <a:defRPr/>
            </a:pPr>
            <a:r>
              <a:rPr lang="en-US" sz="1200" dirty="0">
                <a:solidFill>
                  <a:schemeClr val="tx2">
                    <a:lumMod val="10000"/>
                  </a:schemeClr>
                </a:solidFill>
                <a:latin typeface="Arial Narrow" panose="020B0606020202030204" pitchFamily="34" charset="0"/>
              </a:rPr>
              <a:t>Special Education, and State / Federal Mandated Programs</a:t>
            </a:r>
          </a:p>
          <a:p>
            <a:pPr marL="800100" lvl="1" indent="-342900" algn="l">
              <a:lnSpc>
                <a:spcPct val="90000"/>
              </a:lnSpc>
              <a:buClrTx/>
              <a:buFont typeface="Wingdings" panose="05000000000000000000" pitchFamily="2" charset="2"/>
              <a:buChar char="q"/>
              <a:defRPr/>
            </a:pPr>
            <a:r>
              <a:rPr lang="en-US" sz="1200" dirty="0">
                <a:solidFill>
                  <a:schemeClr val="tx2">
                    <a:lumMod val="10000"/>
                  </a:schemeClr>
                </a:solidFill>
                <a:latin typeface="Arial Narrow" panose="020B0606020202030204" pitchFamily="34" charset="0"/>
              </a:rPr>
              <a:t>Extra-curricular Activities / Student Activities</a:t>
            </a:r>
          </a:p>
          <a:p>
            <a:pPr marL="800100" lvl="1" indent="-342900" algn="l">
              <a:lnSpc>
                <a:spcPct val="90000"/>
              </a:lnSpc>
              <a:buClrTx/>
              <a:buFont typeface="Wingdings" panose="05000000000000000000" pitchFamily="2" charset="2"/>
              <a:buChar char="q"/>
              <a:defRPr/>
            </a:pPr>
            <a:r>
              <a:rPr lang="en-US" sz="1200" dirty="0">
                <a:solidFill>
                  <a:schemeClr val="tx2">
                    <a:lumMod val="10000"/>
                  </a:schemeClr>
                </a:solidFill>
                <a:latin typeface="Arial Narrow" panose="020B0606020202030204" pitchFamily="34" charset="0"/>
              </a:rPr>
              <a:t>Pupil Transportation </a:t>
            </a:r>
          </a:p>
          <a:p>
            <a:pPr marL="800100" lvl="1" indent="-342900" algn="l">
              <a:lnSpc>
                <a:spcPct val="90000"/>
              </a:lnSpc>
              <a:buClrTx/>
              <a:buFont typeface="Wingdings" panose="05000000000000000000" pitchFamily="2" charset="2"/>
              <a:buChar char="q"/>
              <a:defRPr/>
            </a:pPr>
            <a:r>
              <a:rPr lang="en-US" sz="1200" dirty="0">
                <a:solidFill>
                  <a:schemeClr val="tx2">
                    <a:lumMod val="10000"/>
                  </a:schemeClr>
                </a:solidFill>
                <a:latin typeface="Arial Narrow" panose="020B0606020202030204" pitchFamily="34" charset="0"/>
              </a:rPr>
              <a:t>Facilities Operation and Maintenance </a:t>
            </a:r>
          </a:p>
          <a:p>
            <a:pPr marL="800100" lvl="1" indent="-342900" algn="l">
              <a:lnSpc>
                <a:spcPct val="90000"/>
              </a:lnSpc>
              <a:buClrTx/>
              <a:buFont typeface="Wingdings" panose="05000000000000000000" pitchFamily="2" charset="2"/>
              <a:buChar char="q"/>
              <a:defRPr/>
            </a:pPr>
            <a:r>
              <a:rPr lang="en-US" sz="1200" dirty="0">
                <a:solidFill>
                  <a:schemeClr val="tx2">
                    <a:lumMod val="10000"/>
                  </a:schemeClr>
                </a:solidFill>
                <a:latin typeface="Arial Narrow" panose="020B0606020202030204" pitchFamily="34" charset="0"/>
              </a:rPr>
              <a:t>Capital Expenditures and Improvements</a:t>
            </a:r>
          </a:p>
          <a:p>
            <a:pPr marL="800100" lvl="1" indent="-342900" algn="l">
              <a:lnSpc>
                <a:spcPct val="90000"/>
              </a:lnSpc>
              <a:buClrTx/>
              <a:buFont typeface="Wingdings" panose="05000000000000000000" pitchFamily="2" charset="2"/>
              <a:buChar char="q"/>
              <a:defRPr/>
            </a:pPr>
            <a:r>
              <a:rPr lang="en-US" sz="1200" dirty="0">
                <a:solidFill>
                  <a:schemeClr val="tx2">
                    <a:lumMod val="10000"/>
                  </a:schemeClr>
                </a:solidFill>
                <a:latin typeface="Arial Narrow" panose="020B0606020202030204" pitchFamily="34" charset="0"/>
              </a:rPr>
              <a:t>Health and Safety Code Compliance</a:t>
            </a:r>
          </a:p>
          <a:p>
            <a:pPr marR="0" fontAlgn="base">
              <a:lnSpc>
                <a:spcPct val="90000"/>
              </a:lnSpc>
              <a:buSzTx/>
              <a:buFont typeface="Wingdings 3" charset="2"/>
              <a:buChar char=""/>
            </a:pPr>
            <a:endParaRPr lang="en-US" sz="900" dirty="0">
              <a:solidFill>
                <a:schemeClr val="tx1">
                  <a:lumMod val="75000"/>
                  <a:lumOff val="25000"/>
                </a:schemeClr>
              </a:solidFill>
            </a:endParaRPr>
          </a:p>
          <a:p>
            <a:pPr marR="0" lvl="0" fontAlgn="base">
              <a:lnSpc>
                <a:spcPct val="90000"/>
              </a:lnSpc>
              <a:buSzTx/>
              <a:buFont typeface="Wingdings 3" charset="2"/>
              <a:buChar char=""/>
            </a:pPr>
            <a:endParaRPr lang="en-US" sz="900" dirty="0">
              <a:solidFill>
                <a:schemeClr val="tx1">
                  <a:lumMod val="75000"/>
                  <a:lumOff val="25000"/>
                </a:schemeClr>
              </a:solidFill>
            </a:endParaRPr>
          </a:p>
          <a:p>
            <a:pPr lvl="1" algn="l">
              <a:lnSpc>
                <a:spcPct val="90000"/>
              </a:lnSpc>
              <a:buFont typeface="Wingdings 3" charset="2"/>
              <a:buChar char=""/>
            </a:pPr>
            <a:endParaRPr lang="en-US" sz="900" dirty="0">
              <a:solidFill>
                <a:schemeClr val="tx1">
                  <a:lumMod val="75000"/>
                  <a:lumOff val="25000"/>
                </a:schemeClr>
              </a:solidFill>
            </a:endParaRPr>
          </a:p>
        </p:txBody>
      </p:sp>
      <p:pic>
        <p:nvPicPr>
          <p:cNvPr id="3079" name="Graphic 3078" descr="Money">
            <a:extLst>
              <a:ext uri="{FF2B5EF4-FFF2-40B4-BE49-F238E27FC236}">
                <a16:creationId xmlns:a16="http://schemas.microsoft.com/office/drawing/2014/main" id="{CFF5D9ED-61D8-A9CD-DC2E-170BEF941B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3013" y="578670"/>
            <a:ext cx="5181600" cy="5181600"/>
          </a:xfrm>
          <a:prstGeom prst="rect">
            <a:avLst/>
          </a:prstGeom>
        </p:spPr>
      </p:pic>
    </p:spTree>
    <p:extLst>
      <p:ext uri="{BB962C8B-B14F-4D97-AF65-F5344CB8AC3E}">
        <p14:creationId xmlns:p14="http://schemas.microsoft.com/office/powerpoint/2010/main" val="71315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49225" y="358952"/>
            <a:ext cx="3650279" cy="1259894"/>
          </a:xfrm>
          <a:prstGeom prst="rect">
            <a:avLst/>
          </a:prstGeom>
        </p:spPr>
        <p:txBody>
          <a:bodyPr vert="horz" lIns="91440" tIns="45720" rIns="91440" bIns="45720" rtlCol="0" anchor="t">
            <a:normAutofit/>
          </a:bodyPr>
          <a:lstStyle/>
          <a:p>
            <a:pPr>
              <a:spcBef>
                <a:spcPct val="0"/>
              </a:spcBef>
              <a:spcAft>
                <a:spcPts val="600"/>
              </a:spcAft>
              <a:defRPr/>
            </a:pPr>
            <a:r>
              <a:rPr lang="en-US" sz="3300" dirty="0">
                <a:solidFill>
                  <a:schemeClr val="tx2">
                    <a:lumMod val="10000"/>
                  </a:schemeClr>
                </a:solidFill>
                <a:latin typeface="Arial Narrow" panose="020B0606020202030204" pitchFamily="34" charset="0"/>
                <a:ea typeface="+mj-ea"/>
                <a:cs typeface="+mj-cs"/>
              </a:rPr>
              <a:t>Fund</a:t>
            </a:r>
            <a:r>
              <a:rPr lang="en-US" sz="3300" dirty="0">
                <a:latin typeface="Arial Narrow" panose="020B0606020202030204" pitchFamily="34" charset="0"/>
                <a:ea typeface="+mj-ea"/>
                <a:cs typeface="+mj-cs"/>
              </a:rPr>
              <a:t> </a:t>
            </a:r>
            <a:r>
              <a:rPr lang="en-US" sz="3300" dirty="0">
                <a:solidFill>
                  <a:schemeClr val="tx2">
                    <a:lumMod val="10000"/>
                  </a:schemeClr>
                </a:solidFill>
                <a:latin typeface="Arial Narrow" panose="020B0606020202030204" pitchFamily="34" charset="0"/>
                <a:ea typeface="+mj-ea"/>
                <a:cs typeface="+mj-cs"/>
              </a:rPr>
              <a:t>Accounting</a:t>
            </a:r>
            <a:r>
              <a:rPr lang="en-US" sz="3300" dirty="0">
                <a:latin typeface="Arial Narrow" panose="020B0606020202030204" pitchFamily="34" charset="0"/>
                <a:ea typeface="+mj-ea"/>
                <a:cs typeface="+mj-cs"/>
              </a:rPr>
              <a:t> </a:t>
            </a:r>
            <a:r>
              <a:rPr lang="en-US" sz="3300" dirty="0">
                <a:solidFill>
                  <a:schemeClr val="tx2">
                    <a:lumMod val="10000"/>
                  </a:schemeClr>
                </a:solidFill>
                <a:latin typeface="Arial Narrow" panose="020B0606020202030204" pitchFamily="34" charset="0"/>
                <a:ea typeface="+mj-ea"/>
                <a:cs typeface="+mj-cs"/>
              </a:rPr>
              <a:t>Overview</a:t>
            </a:r>
          </a:p>
        </p:txBody>
      </p:sp>
      <p:sp>
        <p:nvSpPr>
          <p:cNvPr id="3075" name="Rectangle 3"/>
          <p:cNvSpPr>
            <a:spLocks noGrp="1" noChangeArrowheads="1"/>
          </p:cNvSpPr>
          <p:nvPr>
            <p:ph type="subTitle" idx="1"/>
          </p:nvPr>
        </p:nvSpPr>
        <p:spPr>
          <a:xfrm>
            <a:off x="649225" y="1681511"/>
            <a:ext cx="4267832" cy="4817537"/>
          </a:xfrm>
        </p:spPr>
        <p:txBody>
          <a:bodyPr vert="horz" lIns="91440" tIns="45720" rIns="91440" bIns="45720" rtlCol="0">
            <a:normAutofit/>
          </a:bodyPr>
          <a:lstStyle/>
          <a:p>
            <a:pPr marL="171450" marR="0" indent="-171450" fontAlgn="base">
              <a:lnSpc>
                <a:spcPct val="90000"/>
              </a:lnSpc>
              <a:buClr>
                <a:schemeClr val="tx1"/>
              </a:buClr>
              <a:buSzTx/>
              <a:buFont typeface="Wingdings" panose="05000000000000000000" pitchFamily="2" charset="2"/>
              <a:buChar char="q"/>
            </a:pPr>
            <a:endParaRPr lang="en-US" sz="1050" dirty="0">
              <a:solidFill>
                <a:schemeClr val="tx2">
                  <a:lumMod val="10000"/>
                </a:schemeClr>
              </a:solidFill>
            </a:endParaRPr>
          </a:p>
          <a:p>
            <a:pPr marR="0" fontAlgn="base">
              <a:lnSpc>
                <a:spcPct val="90000"/>
              </a:lnSpc>
              <a:buClr>
                <a:schemeClr val="tx1"/>
              </a:buClr>
              <a:buSzTx/>
            </a:pPr>
            <a:r>
              <a:rPr lang="en-US" sz="1050" b="1" u="sng" dirty="0">
                <a:solidFill>
                  <a:schemeClr val="tx2">
                    <a:lumMod val="10000"/>
                  </a:schemeClr>
                </a:solidFill>
                <a:latin typeface="Arial Narrow" panose="020B0606020202030204" pitchFamily="34" charset="0"/>
              </a:rPr>
              <a:t>2. FOOD SERVICE (Fund 02)</a:t>
            </a:r>
          </a:p>
          <a:p>
            <a:pPr marL="171450" marR="0" indent="-171450" fontAlgn="base">
              <a:lnSpc>
                <a:spcPct val="90000"/>
              </a:lnSpc>
              <a:buClr>
                <a:schemeClr val="tx1"/>
              </a:buClr>
              <a:buSzTx/>
              <a:buFont typeface="Wingdings" panose="05000000000000000000" pitchFamily="2" charset="2"/>
              <a:buChar char="q"/>
            </a:pPr>
            <a:endParaRPr lang="en-US" sz="1050" b="1" u="sng" dirty="0">
              <a:solidFill>
                <a:schemeClr val="tx2">
                  <a:lumMod val="10000"/>
                </a:schemeClr>
              </a:solidFill>
              <a:latin typeface="Arial Narrow" panose="020B0606020202030204" pitchFamily="34" charset="0"/>
            </a:endParaRPr>
          </a:p>
          <a:p>
            <a:pPr marL="171450" lvl="1" indent="-171450" algn="l" fontAlgn="base">
              <a:lnSpc>
                <a:spcPct val="90000"/>
              </a:lnSpc>
              <a:buClrTx/>
              <a:buSzTx/>
              <a:buFont typeface="Wingdings" panose="05000000000000000000" pitchFamily="2" charset="2"/>
              <a:buChar char="q"/>
            </a:pPr>
            <a:r>
              <a:rPr lang="en-US" sz="1050" dirty="0">
                <a:solidFill>
                  <a:schemeClr val="tx2">
                    <a:lumMod val="10000"/>
                  </a:schemeClr>
                </a:solidFill>
                <a:latin typeface="Arial Narrow" panose="020B0606020202030204" pitchFamily="34" charset="0"/>
              </a:rPr>
              <a:t>School Breakfast and Lunch Program</a:t>
            </a:r>
          </a:p>
          <a:p>
            <a:pPr marL="171450" lvl="1" indent="-171450" algn="l" fontAlgn="base">
              <a:lnSpc>
                <a:spcPct val="90000"/>
              </a:lnSpc>
              <a:buClr>
                <a:schemeClr val="tx1"/>
              </a:buClr>
              <a:buSzTx/>
              <a:buFont typeface="Wingdings" panose="05000000000000000000" pitchFamily="2" charset="2"/>
              <a:buChar char="q"/>
            </a:pPr>
            <a:endParaRPr lang="en-US" sz="1050" dirty="0">
              <a:solidFill>
                <a:schemeClr val="tx2">
                  <a:lumMod val="10000"/>
                </a:schemeClr>
              </a:solidFill>
              <a:latin typeface="Arial Narrow" panose="020B0606020202030204" pitchFamily="34" charset="0"/>
            </a:endParaRPr>
          </a:p>
          <a:p>
            <a:pPr marR="0" fontAlgn="base">
              <a:lnSpc>
                <a:spcPct val="90000"/>
              </a:lnSpc>
              <a:buClr>
                <a:schemeClr val="tx1"/>
              </a:buClr>
              <a:buSzTx/>
            </a:pPr>
            <a:r>
              <a:rPr lang="en-US" sz="1050" b="1" u="sng" dirty="0">
                <a:solidFill>
                  <a:schemeClr val="tx2">
                    <a:lumMod val="10000"/>
                  </a:schemeClr>
                </a:solidFill>
                <a:latin typeface="Arial Narrow" panose="020B0606020202030204" pitchFamily="34" charset="0"/>
              </a:rPr>
              <a:t>3. COMMUNITY SERVICE (Fund 04)</a:t>
            </a:r>
          </a:p>
          <a:p>
            <a:pPr marL="171450" lvl="1" indent="-171450" algn="l">
              <a:lnSpc>
                <a:spcPct val="90000"/>
              </a:lnSpc>
              <a:buClrTx/>
              <a:buFont typeface="Wingdings" panose="05000000000000000000" pitchFamily="2" charset="2"/>
              <a:buChar char="q"/>
              <a:defRPr/>
            </a:pPr>
            <a:r>
              <a:rPr lang="en-US" sz="1050" dirty="0">
                <a:solidFill>
                  <a:schemeClr val="tx2">
                    <a:lumMod val="10000"/>
                  </a:schemeClr>
                </a:solidFill>
                <a:latin typeface="Arial Narrow" panose="020B0606020202030204" pitchFamily="34" charset="0"/>
              </a:rPr>
              <a:t>Levy is based on adult population in the District</a:t>
            </a:r>
          </a:p>
          <a:p>
            <a:pPr marL="171450" lvl="1" indent="-171450" algn="l">
              <a:lnSpc>
                <a:spcPct val="90000"/>
              </a:lnSpc>
              <a:buClrTx/>
              <a:buFont typeface="Wingdings" panose="05000000000000000000" pitchFamily="2" charset="2"/>
              <a:buChar char="q"/>
              <a:defRPr/>
            </a:pPr>
            <a:r>
              <a:rPr lang="en-US" sz="1050" dirty="0">
                <a:solidFill>
                  <a:schemeClr val="tx2">
                    <a:lumMod val="10000"/>
                  </a:schemeClr>
                </a:solidFill>
                <a:latin typeface="Arial Narrow" panose="020B0606020202030204" pitchFamily="34" charset="0"/>
              </a:rPr>
              <a:t>Early childhood levy is based on the number of children under 5 years of age</a:t>
            </a:r>
          </a:p>
          <a:p>
            <a:pPr marL="171450" lvl="1" indent="-171450" algn="l">
              <a:lnSpc>
                <a:spcPct val="90000"/>
              </a:lnSpc>
              <a:buClrTx/>
              <a:buFont typeface="Wingdings" panose="05000000000000000000" pitchFamily="2" charset="2"/>
              <a:buChar char="q"/>
              <a:defRPr/>
            </a:pPr>
            <a:r>
              <a:rPr lang="en-US" sz="1050" dirty="0">
                <a:solidFill>
                  <a:schemeClr val="tx2">
                    <a:lumMod val="10000"/>
                  </a:schemeClr>
                </a:solidFill>
                <a:latin typeface="Arial Narrow" panose="020B0606020202030204" pitchFamily="34" charset="0"/>
              </a:rPr>
              <a:t>Provides for enrichment programs for any age level that are not part of the K-12 education program</a:t>
            </a:r>
          </a:p>
          <a:p>
            <a:pPr marL="171450" lvl="1" indent="-171450" algn="l">
              <a:lnSpc>
                <a:spcPct val="90000"/>
              </a:lnSpc>
              <a:buClrTx/>
              <a:buFont typeface="Wingdings" panose="05000000000000000000" pitchFamily="2" charset="2"/>
              <a:buChar char="q"/>
              <a:defRPr/>
            </a:pPr>
            <a:r>
              <a:rPr lang="en-US" sz="1050" dirty="0">
                <a:solidFill>
                  <a:schemeClr val="tx2">
                    <a:lumMod val="10000"/>
                  </a:schemeClr>
                </a:solidFill>
                <a:latin typeface="Arial Narrow" panose="020B0606020202030204" pitchFamily="34" charset="0"/>
              </a:rPr>
              <a:t>Early Childhood Family Education</a:t>
            </a:r>
          </a:p>
          <a:p>
            <a:pPr marL="171450" lvl="1" indent="-171450" algn="l">
              <a:lnSpc>
                <a:spcPct val="90000"/>
              </a:lnSpc>
              <a:buClrTx/>
              <a:buFont typeface="Wingdings" panose="05000000000000000000" pitchFamily="2" charset="2"/>
              <a:buChar char="q"/>
              <a:defRPr/>
            </a:pPr>
            <a:r>
              <a:rPr lang="en-US" sz="1050" dirty="0">
                <a:solidFill>
                  <a:schemeClr val="tx2">
                    <a:lumMod val="10000"/>
                  </a:schemeClr>
                </a:solidFill>
                <a:latin typeface="Arial Narrow" panose="020B0606020202030204" pitchFamily="34" charset="0"/>
              </a:rPr>
              <a:t>School Readiness </a:t>
            </a:r>
          </a:p>
          <a:p>
            <a:pPr marL="171450" lvl="1" indent="-171450" algn="l">
              <a:lnSpc>
                <a:spcPct val="90000"/>
              </a:lnSpc>
              <a:buClrTx/>
              <a:buFont typeface="Wingdings" panose="05000000000000000000" pitchFamily="2" charset="2"/>
              <a:buChar char="q"/>
              <a:defRPr/>
            </a:pPr>
            <a:r>
              <a:rPr lang="en-US" sz="1050" dirty="0">
                <a:solidFill>
                  <a:schemeClr val="tx2">
                    <a:lumMod val="10000"/>
                  </a:schemeClr>
                </a:solidFill>
                <a:latin typeface="Arial Narrow" panose="020B0606020202030204" pitchFamily="34" charset="0"/>
              </a:rPr>
              <a:t>Adult Basic Education</a:t>
            </a:r>
          </a:p>
          <a:p>
            <a:pPr marL="171450" lvl="1" indent="-171450" algn="l">
              <a:lnSpc>
                <a:spcPct val="90000"/>
              </a:lnSpc>
              <a:buClr>
                <a:schemeClr val="tx1"/>
              </a:buClr>
              <a:buFont typeface="Wingdings" panose="05000000000000000000" pitchFamily="2" charset="2"/>
              <a:buChar char="q"/>
              <a:defRPr/>
            </a:pPr>
            <a:endParaRPr lang="en-US" sz="1050" dirty="0">
              <a:solidFill>
                <a:schemeClr val="tx2">
                  <a:lumMod val="10000"/>
                </a:schemeClr>
              </a:solidFill>
              <a:latin typeface="Arial Narrow" panose="020B0606020202030204" pitchFamily="34" charset="0"/>
            </a:endParaRPr>
          </a:p>
          <a:p>
            <a:pPr>
              <a:lnSpc>
                <a:spcPct val="90000"/>
              </a:lnSpc>
              <a:buClr>
                <a:schemeClr val="tx1"/>
              </a:buClr>
              <a:defRPr/>
            </a:pPr>
            <a:r>
              <a:rPr lang="en-US" sz="1050" b="1" u="sng" dirty="0">
                <a:solidFill>
                  <a:schemeClr val="tx2">
                    <a:lumMod val="10000"/>
                  </a:schemeClr>
                </a:solidFill>
                <a:latin typeface="Arial Narrow" panose="020B0606020202030204" pitchFamily="34" charset="0"/>
              </a:rPr>
              <a:t>4. DEBT SERVICE (Fund 07)</a:t>
            </a:r>
          </a:p>
          <a:p>
            <a:pPr marL="171450" lvl="1" indent="-171450" algn="l">
              <a:lnSpc>
                <a:spcPct val="90000"/>
              </a:lnSpc>
              <a:buClrTx/>
              <a:buFont typeface="Wingdings" panose="05000000000000000000" pitchFamily="2" charset="2"/>
              <a:buChar char="q"/>
              <a:defRPr/>
            </a:pPr>
            <a:r>
              <a:rPr lang="en-US" sz="1050" dirty="0">
                <a:solidFill>
                  <a:schemeClr val="tx2">
                    <a:lumMod val="10000"/>
                  </a:schemeClr>
                </a:solidFill>
                <a:latin typeface="Arial Narrow" panose="020B0606020202030204" pitchFamily="34" charset="0"/>
              </a:rPr>
              <a:t>Based on annual debt retirement schedules for the district’s outstanding bonded indebtedness.  Annual levy is for the payment of principal and interest on bonds as due.  Current debt is a result of the voter approved Bond Issue for ________.</a:t>
            </a:r>
          </a:p>
        </p:txBody>
      </p:sp>
      <p:pic>
        <p:nvPicPr>
          <p:cNvPr id="3077" name="Picture 3076" descr="Calculator, pen, compass, money and a paper with graphs printed on it">
            <a:extLst>
              <a:ext uri="{FF2B5EF4-FFF2-40B4-BE49-F238E27FC236}">
                <a16:creationId xmlns:a16="http://schemas.microsoft.com/office/drawing/2014/main" id="{46447E9B-C887-CE0C-A524-19845FA07AA5}"/>
              </a:ext>
            </a:extLst>
          </p:cNvPr>
          <p:cNvPicPr>
            <a:picLocks noChangeAspect="1"/>
          </p:cNvPicPr>
          <p:nvPr/>
        </p:nvPicPr>
        <p:blipFill>
          <a:blip r:embed="rId2"/>
          <a:srcRect l="16737" r="16735" b="-1"/>
          <a:stretch>
            <a:fillRect/>
          </a:stretch>
        </p:blipFill>
        <p:spPr>
          <a:xfrm>
            <a:off x="5085370" y="113204"/>
            <a:ext cx="6836335" cy="6191322"/>
          </a:xfrm>
          <a:prstGeom prst="rect">
            <a:avLst/>
          </a:prstGeom>
        </p:spPr>
      </p:pic>
    </p:spTree>
    <p:extLst>
      <p:ext uri="{BB962C8B-B14F-4D97-AF65-F5344CB8AC3E}">
        <p14:creationId xmlns:p14="http://schemas.microsoft.com/office/powerpoint/2010/main" val="40519045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5">
      <a:dk1>
        <a:srgbClr val="FFFFFF"/>
      </a:dk1>
      <a:lt1>
        <a:sysClr val="window" lastClr="FFFFFF"/>
      </a:lt1>
      <a:dk2>
        <a:srgbClr val="FFFFFF"/>
      </a:dk2>
      <a:lt2>
        <a:srgbClr val="EAE5EB"/>
      </a:lt2>
      <a:accent1>
        <a:srgbClr val="BF0000"/>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3536</TotalTime>
  <Words>1296</Words>
  <Application>Microsoft Office PowerPoint</Application>
  <PresentationFormat>Widescreen</PresentationFormat>
  <Paragraphs>161</Paragraphs>
  <Slides>24</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4" baseType="lpstr">
      <vt:lpstr>Arial</vt:lpstr>
      <vt:lpstr>Arial Narrow</vt:lpstr>
      <vt:lpstr>Calibri</vt:lpstr>
      <vt:lpstr>Calibri Light</vt:lpstr>
      <vt:lpstr>Courier New</vt:lpstr>
      <vt:lpstr>Wingdings</vt:lpstr>
      <vt:lpstr>Wingdings 3</vt:lpstr>
      <vt:lpstr>Retrospect</vt:lpstr>
      <vt:lpstr>Microsoft Excel Worksheet</vt:lpstr>
      <vt:lpstr>Microsoft Excel Chart</vt:lpstr>
      <vt:lpstr>Red Wing Public Schools, ISD 256  Public Hearing for Taxes Payable in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the Projected General Fund Balance at June 30, 2026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Jill Guhlke</dc:creator>
  <cp:lastModifiedBy>Christopher R. Muhvich</cp:lastModifiedBy>
  <cp:revision>61</cp:revision>
  <cp:lastPrinted>2019-09-26T18:22:45Z</cp:lastPrinted>
  <dcterms:created xsi:type="dcterms:W3CDTF">2018-09-20T14:38:46Z</dcterms:created>
  <dcterms:modified xsi:type="dcterms:W3CDTF">2025-11-26T15:08:07Z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